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slides/slide229.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18.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s/slide207.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232.xml" ContentType="application/vnd.openxmlformats-officedocument.presentationml.slide+xml"/>
  <Override PartName="/ppt/slides/slide243.xml" ContentType="application/vnd.openxmlformats-officedocument.presentationml.slide+xml"/>
  <Override PartName="/ppt/notesMasters/notesMaster1.xml" ContentType="application/vnd.openxmlformats-officedocument.presentationml.notesMaster+xml"/>
  <Override PartName="/ppt/slides/slide169.xml" ContentType="application/vnd.openxmlformats-officedocument.presentationml.slide+xml"/>
  <Override PartName="/ppt/slides/slide221.xml" ContentType="application/vnd.openxmlformats-officedocument.presentationml.slide+xml"/>
  <Override PartName="/ppt/tableStyles.xml" ContentType="application/vnd.openxmlformats-officedocument.presentationml.tableStyles+xml"/>
  <Override PartName="/ppt/slides/slide147.xml" ContentType="application/vnd.openxmlformats-officedocument.presentationml.slide+xml"/>
  <Override PartName="/ppt/slides/slide158.xml" ContentType="application/vnd.openxmlformats-officedocument.presentationml.slide+xml"/>
  <Override PartName="/ppt/slides/slide194.xml" ContentType="application/vnd.openxmlformats-officedocument.presentationml.slide+xml"/>
  <Override PartName="/ppt/slides/slide210.xml" ContentType="application/vnd.openxmlformats-officedocument.presentationml.slide+xml"/>
  <Override PartName="/ppt/slides/slide99.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55.xml" ContentType="application/vnd.openxmlformats-officedocument.presentationml.slide+xml"/>
  <Override PartName="/ppt/slides/slide237.xml" ContentType="application/vnd.openxmlformats-officedocument.presentationml.slide+xml"/>
  <Override PartName="/ppt/theme/theme2.xml" ContentType="application/vnd.openxmlformats-officedocument.them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215.xml" ContentType="application/vnd.openxmlformats-officedocument.presentationml.slide+xml"/>
  <Override PartName="/ppt/slides/slide226.xml" ContentType="application/vnd.openxmlformats-officedocument.presentationml.slide+xml"/>
  <Override PartName="/ppt/presentation.xml" ContentType="application/vnd.openxmlformats-officedocument.presentationml.presentation.main+xml"/>
  <Override PartName="/ppt/slides/slide22.xml" ContentType="application/vnd.openxmlformats-officedocument.presentationml.slide+xml"/>
  <Override PartName="/ppt/slides/slide199.xml" ContentType="application/vnd.openxmlformats-officedocument.presentationml.slide+xml"/>
  <Override PartName="/ppt/slides/slide204.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8.xml" ContentType="application/vnd.openxmlformats-officedocument.presentationml.slide+xml"/>
  <Override PartName="/ppt/slides/slide240.xml" ContentType="application/vnd.openxmlformats-officedocument.presentationml.slide+xml"/>
  <Override PartName="/ppt/slides/slide119.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slides/slide191.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s/slide180.xml" ContentType="application/vnd.openxmlformats-officedocument.presentationml.slide+xml"/>
  <Override PartName="/ppt/slides/slide2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s/slide209.xml" ContentType="application/vnd.openxmlformats-officedocument.presentationml.slide+xml"/>
  <Override PartName="/ppt/slides/slide2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s/slide216.xml" ContentType="application/vnd.openxmlformats-officedocument.presentationml.slide+xml"/>
  <Override PartName="/ppt/slides/slide234.xml" ContentType="application/vnd.openxmlformats-officedocument.presentationml.slide+xml"/>
  <Override PartName="/ppt/slides/slide245.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slides/slide205.xml" ContentType="application/vnd.openxmlformats-officedocument.presentationml.slide+xml"/>
  <Override PartName="/ppt/slides/slide223.xml" ContentType="application/vnd.openxmlformats-officedocument.presentationml.slide+xml"/>
  <Override PartName="/ppt/slides/slide241.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s/slide178.xml" ContentType="application/vnd.openxmlformats-officedocument.presentationml.slide+xml"/>
  <Override PartName="/ppt/slides/slide196.xml" ContentType="application/vnd.openxmlformats-officedocument.presentationml.slide+xml"/>
  <Override PartName="/ppt/slides/slide212.xml" ContentType="application/vnd.openxmlformats-officedocument.presentationml.slide+xml"/>
  <Override PartName="/ppt/slides/slide230.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167.xml" ContentType="application/vnd.openxmlformats-officedocument.presentationml.slide+xml"/>
  <Override PartName="/ppt/slides/slide185.xml" ContentType="application/vnd.openxmlformats-officedocument.presentationml.slide+xml"/>
  <Override PartName="/ppt/slides/slide201.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slides/slide192.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s/slide181.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slides/slide239.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s/slide217.xml" ContentType="application/vnd.openxmlformats-officedocument.presentationml.slide+xml"/>
  <Override PartName="/ppt/slides/slide228.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s/slide206.xml" ContentType="application/vnd.openxmlformats-officedocument.presentationml.slide+xml"/>
  <Override PartName="/ppt/slides/slide235.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s/slide213.xml" ContentType="application/vnd.openxmlformats-officedocument.presentationml.slide+xml"/>
  <Override PartName="/ppt/slides/slide224.xml" ContentType="application/vnd.openxmlformats-officedocument.presentationml.slide+xml"/>
  <Override PartName="/ppt/slides/slide242.xml" ContentType="application/vnd.openxmlformats-officedocument.presentationml.slide+xml"/>
  <Override PartName="/ppt/slideLayouts/slideLayout1.xml" ContentType="application/vnd.openxmlformats-officedocument.presentationml.slideLayout+xml"/>
  <Default Extension="wav" ContentType="audio/wav"/>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slides/slide197.xml" ContentType="application/vnd.openxmlformats-officedocument.presentationml.slide+xml"/>
  <Override PartName="/ppt/slides/slide202.xml" ContentType="application/vnd.openxmlformats-officedocument.presentationml.slide+xml"/>
  <Override PartName="/ppt/slides/slide231.xml" ContentType="application/vnd.openxmlformats-officedocument.presentationml.slide+xml"/>
  <Override PartName="/ppt/slides/slide139.xml" ContentType="application/vnd.openxmlformats-officedocument.presentationml.slide+xml"/>
  <Override PartName="/ppt/slides/slide157.xml" ContentType="application/vnd.openxmlformats-officedocument.presentationml.slide+xml"/>
  <Override PartName="/ppt/slides/slide186.xml" ContentType="application/vnd.openxmlformats-officedocument.presentationml.slide+xml"/>
  <Override PartName="/ppt/slides/slide220.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193.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s/slide236.xml" ContentType="application/vnd.openxmlformats-officedocument.presentationml.slide+xml"/>
  <Override PartName="/ppt/slideLayouts/slideLayout6.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slides/slide225.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s/slide214.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slides/slide198.xml" ContentType="application/vnd.openxmlformats-officedocument.presentationml.slide+xml"/>
  <Override PartName="/ppt/slides/slide203.xml" ContentType="application/vnd.openxmlformats-officedocument.presentationml.slide+xml"/>
  <Override PartName="/ppt/slides/slide129.xml" ContentType="application/vnd.openxmlformats-officedocument.presentationml.slide+xml"/>
  <Override PartName="/ppt/slides/slide176.xml" ContentType="application/vnd.openxmlformats-officedocument.presentationml.slide+xml"/>
  <Override PartName="/ppt/slides/slide118.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90.xml" ContentType="application/vnd.openxmlformats-officedocument.presentationml.slide+xml"/>
  <Override PartName="/ppt/viewProps.xml" ContentType="application/vnd.openxmlformats-officedocument.presentationml.viewProps+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slides/slide208.xml" ContentType="application/vnd.openxmlformats-officedocument.presentationml.slide+xml"/>
  <Override PartName="/ppt/slides/slide219.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s/slide244.xml" ContentType="application/vnd.openxmlformats-officedocument.presentationml.slide+xml"/>
  <Override PartName="/ppt/slideLayouts/slideLayout3.xml" ContentType="application/vnd.openxmlformats-officedocument.presentationml.slideLayout+xml"/>
  <Override PartName="/ppt/slides/slide51.xml" ContentType="application/vnd.openxmlformats-officedocument.presentationml.slide+xml"/>
  <Override PartName="/ppt/slides/slide233.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211.xml" ContentType="application/vnd.openxmlformats-officedocument.presentationml.slide+xml"/>
  <Override PartName="/ppt/slides/slide222.xml" ContentType="application/vnd.openxmlformats-officedocument.presentationml.slide+xml"/>
  <Override PartName="/ppt/slides/slide148.xml" ContentType="application/vnd.openxmlformats-officedocument.presentationml.slide+xml"/>
  <Override PartName="/ppt/slides/slide195.xml" ContentType="application/vnd.openxmlformats-officedocument.presentationml.slide+xml"/>
  <Override PartName="/ppt/slides/slide200.xml" ContentType="application/vnd.openxmlformats-officedocument.presentationml.slide+xml"/>
  <Default Extension="gif" ContentType="image/gif"/>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247"/>
  </p:notesMasterIdLst>
  <p:sldIdLst>
    <p:sldId id="523" r:id="rId2"/>
    <p:sldId id="524" r:id="rId3"/>
    <p:sldId id="256" r:id="rId4"/>
    <p:sldId id="258" r:id="rId5"/>
    <p:sldId id="257" r:id="rId6"/>
    <p:sldId id="259" r:id="rId7"/>
    <p:sldId id="260" r:id="rId8"/>
    <p:sldId id="261" r:id="rId9"/>
    <p:sldId id="262" r:id="rId10"/>
    <p:sldId id="263" r:id="rId11"/>
    <p:sldId id="264" r:id="rId12"/>
    <p:sldId id="265" r:id="rId13"/>
    <p:sldId id="266" r:id="rId14"/>
    <p:sldId id="267" r:id="rId15"/>
    <p:sldId id="435" r:id="rId16"/>
    <p:sldId id="268" r:id="rId17"/>
    <p:sldId id="271" r:id="rId18"/>
    <p:sldId id="436" r:id="rId19"/>
    <p:sldId id="437" r:id="rId20"/>
    <p:sldId id="269" r:id="rId21"/>
    <p:sldId id="272" r:id="rId22"/>
    <p:sldId id="273" r:id="rId23"/>
    <p:sldId id="438" r:id="rId24"/>
    <p:sldId id="274" r:id="rId25"/>
    <p:sldId id="440" r:id="rId26"/>
    <p:sldId id="441" r:id="rId27"/>
    <p:sldId id="439" r:id="rId28"/>
    <p:sldId id="276" r:id="rId29"/>
    <p:sldId id="277" r:id="rId30"/>
    <p:sldId id="278" r:id="rId31"/>
    <p:sldId id="442" r:id="rId32"/>
    <p:sldId id="279" r:id="rId33"/>
    <p:sldId id="445" r:id="rId34"/>
    <p:sldId id="444" r:id="rId35"/>
    <p:sldId id="443" r:id="rId36"/>
    <p:sldId id="270" r:id="rId37"/>
    <p:sldId id="281" r:id="rId38"/>
    <p:sldId id="282" r:id="rId39"/>
    <p:sldId id="449" r:id="rId40"/>
    <p:sldId id="283" r:id="rId41"/>
    <p:sldId id="446" r:id="rId42"/>
    <p:sldId id="447" r:id="rId43"/>
    <p:sldId id="448" r:id="rId44"/>
    <p:sldId id="285" r:id="rId45"/>
    <p:sldId id="286" r:id="rId46"/>
    <p:sldId id="287" r:id="rId47"/>
    <p:sldId id="288" r:id="rId48"/>
    <p:sldId id="291" r:id="rId49"/>
    <p:sldId id="450" r:id="rId50"/>
    <p:sldId id="292" r:id="rId51"/>
    <p:sldId id="451" r:id="rId52"/>
    <p:sldId id="452" r:id="rId53"/>
    <p:sldId id="453" r:id="rId54"/>
    <p:sldId id="294" r:id="rId55"/>
    <p:sldId id="295" r:id="rId56"/>
    <p:sldId id="296" r:id="rId57"/>
    <p:sldId id="454" r:id="rId58"/>
    <p:sldId id="297" r:id="rId59"/>
    <p:sldId id="455" r:id="rId60"/>
    <p:sldId id="456" r:id="rId61"/>
    <p:sldId id="457" r:id="rId62"/>
    <p:sldId id="299" r:id="rId63"/>
    <p:sldId id="300" r:id="rId64"/>
    <p:sldId id="301" r:id="rId65"/>
    <p:sldId id="302" r:id="rId66"/>
    <p:sldId id="458" r:id="rId67"/>
    <p:sldId id="303" r:id="rId68"/>
    <p:sldId id="459" r:id="rId69"/>
    <p:sldId id="460" r:id="rId70"/>
    <p:sldId id="461" r:id="rId71"/>
    <p:sldId id="305" r:id="rId72"/>
    <p:sldId id="306" r:id="rId73"/>
    <p:sldId id="462" r:id="rId74"/>
    <p:sldId id="307" r:id="rId75"/>
    <p:sldId id="463" r:id="rId76"/>
    <p:sldId id="464" r:id="rId77"/>
    <p:sldId id="465" r:id="rId78"/>
    <p:sldId id="309" r:id="rId79"/>
    <p:sldId id="310" r:id="rId80"/>
    <p:sldId id="311" r:id="rId81"/>
    <p:sldId id="466" r:id="rId82"/>
    <p:sldId id="312" r:id="rId83"/>
    <p:sldId id="468" r:id="rId84"/>
    <p:sldId id="467" r:id="rId85"/>
    <p:sldId id="469" r:id="rId86"/>
    <p:sldId id="314" r:id="rId87"/>
    <p:sldId id="315" r:id="rId88"/>
    <p:sldId id="316" r:id="rId89"/>
    <p:sldId id="470" r:id="rId90"/>
    <p:sldId id="317" r:id="rId91"/>
    <p:sldId id="471" r:id="rId92"/>
    <p:sldId id="472" r:id="rId93"/>
    <p:sldId id="473" r:id="rId94"/>
    <p:sldId id="319" r:id="rId95"/>
    <p:sldId id="320" r:id="rId96"/>
    <p:sldId id="321" r:id="rId97"/>
    <p:sldId id="322" r:id="rId98"/>
    <p:sldId id="474" r:id="rId99"/>
    <p:sldId id="323" r:id="rId100"/>
    <p:sldId id="475" r:id="rId101"/>
    <p:sldId id="476" r:id="rId102"/>
    <p:sldId id="477" r:id="rId103"/>
    <p:sldId id="325" r:id="rId104"/>
    <p:sldId id="326" r:id="rId105"/>
    <p:sldId id="327" r:id="rId106"/>
    <p:sldId id="328" r:id="rId107"/>
    <p:sldId id="478" r:id="rId108"/>
    <p:sldId id="329" r:id="rId109"/>
    <p:sldId id="480" r:id="rId110"/>
    <p:sldId id="479" r:id="rId111"/>
    <p:sldId id="481" r:id="rId112"/>
    <p:sldId id="331" r:id="rId113"/>
    <p:sldId id="334" r:id="rId114"/>
    <p:sldId id="332" r:id="rId115"/>
    <p:sldId id="333" r:id="rId116"/>
    <p:sldId id="482" r:id="rId117"/>
    <p:sldId id="335" r:id="rId118"/>
    <p:sldId id="502" r:id="rId119"/>
    <p:sldId id="504" r:id="rId120"/>
    <p:sldId id="503" r:id="rId121"/>
    <p:sldId id="337" r:id="rId122"/>
    <p:sldId id="348" r:id="rId123"/>
    <p:sldId id="349" r:id="rId124"/>
    <p:sldId id="483" r:id="rId125"/>
    <p:sldId id="338" r:id="rId126"/>
    <p:sldId id="505" r:id="rId127"/>
    <p:sldId id="350" r:id="rId128"/>
    <p:sldId id="484" r:id="rId129"/>
    <p:sldId id="351" r:id="rId130"/>
    <p:sldId id="506" r:id="rId131"/>
    <p:sldId id="507" r:id="rId132"/>
    <p:sldId id="341" r:id="rId133"/>
    <p:sldId id="342" r:id="rId134"/>
    <p:sldId id="343" r:id="rId135"/>
    <p:sldId id="352" r:id="rId136"/>
    <p:sldId id="485" r:id="rId137"/>
    <p:sldId id="353" r:id="rId138"/>
    <p:sldId id="508" r:id="rId139"/>
    <p:sldId id="509" r:id="rId140"/>
    <p:sldId id="510" r:id="rId141"/>
    <p:sldId id="355" r:id="rId142"/>
    <p:sldId id="356" r:id="rId143"/>
    <p:sldId id="357" r:id="rId144"/>
    <p:sldId id="358" r:id="rId145"/>
    <p:sldId id="486" r:id="rId146"/>
    <p:sldId id="359" r:id="rId147"/>
    <p:sldId id="360" r:id="rId148"/>
    <p:sldId id="361" r:id="rId149"/>
    <p:sldId id="362" r:id="rId150"/>
    <p:sldId id="363" r:id="rId151"/>
    <p:sldId id="487" r:id="rId152"/>
    <p:sldId id="364" r:id="rId153"/>
    <p:sldId id="365" r:id="rId154"/>
    <p:sldId id="366" r:id="rId155"/>
    <p:sldId id="367" r:id="rId156"/>
    <p:sldId id="369" r:id="rId157"/>
    <p:sldId id="368" r:id="rId158"/>
    <p:sldId id="488" r:id="rId159"/>
    <p:sldId id="370" r:id="rId160"/>
    <p:sldId id="371" r:id="rId161"/>
    <p:sldId id="372" r:id="rId162"/>
    <p:sldId id="373" r:id="rId163"/>
    <p:sldId id="374" r:id="rId164"/>
    <p:sldId id="375" r:id="rId165"/>
    <p:sldId id="489" r:id="rId166"/>
    <p:sldId id="376" r:id="rId167"/>
    <p:sldId id="377" r:id="rId168"/>
    <p:sldId id="378" r:id="rId169"/>
    <p:sldId id="379" r:id="rId170"/>
    <p:sldId id="490" r:id="rId171"/>
    <p:sldId id="380" r:id="rId172"/>
    <p:sldId id="381" r:id="rId173"/>
    <p:sldId id="382" r:id="rId174"/>
    <p:sldId id="383" r:id="rId175"/>
    <p:sldId id="384" r:id="rId176"/>
    <p:sldId id="491" r:id="rId177"/>
    <p:sldId id="385" r:id="rId178"/>
    <p:sldId id="386" r:id="rId179"/>
    <p:sldId id="387" r:id="rId180"/>
    <p:sldId id="388" r:id="rId181"/>
    <p:sldId id="389" r:id="rId182"/>
    <p:sldId id="390" r:id="rId183"/>
    <p:sldId id="492" r:id="rId184"/>
    <p:sldId id="391" r:id="rId185"/>
    <p:sldId id="392" r:id="rId186"/>
    <p:sldId id="393" r:id="rId187"/>
    <p:sldId id="394" r:id="rId188"/>
    <p:sldId id="395" r:id="rId189"/>
    <p:sldId id="396" r:id="rId190"/>
    <p:sldId id="493" r:id="rId191"/>
    <p:sldId id="397" r:id="rId192"/>
    <p:sldId id="398" r:id="rId193"/>
    <p:sldId id="399" r:id="rId194"/>
    <p:sldId id="400" r:id="rId195"/>
    <p:sldId id="401" r:id="rId196"/>
    <p:sldId id="402" r:id="rId197"/>
    <p:sldId id="494" r:id="rId198"/>
    <p:sldId id="403" r:id="rId199"/>
    <p:sldId id="511" r:id="rId200"/>
    <p:sldId id="404" r:id="rId201"/>
    <p:sldId id="405" r:id="rId202"/>
    <p:sldId id="406" r:id="rId203"/>
    <p:sldId id="407" r:id="rId204"/>
    <p:sldId id="408" r:id="rId205"/>
    <p:sldId id="495" r:id="rId206"/>
    <p:sldId id="409" r:id="rId207"/>
    <p:sldId id="512" r:id="rId208"/>
    <p:sldId id="518" r:id="rId209"/>
    <p:sldId id="411" r:id="rId210"/>
    <p:sldId id="519" r:id="rId211"/>
    <p:sldId id="412" r:id="rId212"/>
    <p:sldId id="413" r:id="rId213"/>
    <p:sldId id="414" r:id="rId214"/>
    <p:sldId id="496" r:id="rId215"/>
    <p:sldId id="415" r:id="rId216"/>
    <p:sldId id="513" r:id="rId217"/>
    <p:sldId id="514" r:id="rId218"/>
    <p:sldId id="416" r:id="rId219"/>
    <p:sldId id="417" r:id="rId220"/>
    <p:sldId id="418" r:id="rId221"/>
    <p:sldId id="419" r:id="rId222"/>
    <p:sldId id="422" r:id="rId223"/>
    <p:sldId id="497" r:id="rId224"/>
    <p:sldId id="420" r:id="rId225"/>
    <p:sldId id="515" r:id="rId226"/>
    <p:sldId id="516" r:id="rId227"/>
    <p:sldId id="421" r:id="rId228"/>
    <p:sldId id="423" r:id="rId229"/>
    <p:sldId id="424" r:id="rId230"/>
    <p:sldId id="425" r:id="rId231"/>
    <p:sldId id="426" r:id="rId232"/>
    <p:sldId id="498" r:id="rId233"/>
    <p:sldId id="427" r:id="rId234"/>
    <p:sldId id="500" r:id="rId235"/>
    <p:sldId id="501" r:id="rId236"/>
    <p:sldId id="499" r:id="rId237"/>
    <p:sldId id="430" r:id="rId238"/>
    <p:sldId id="431" r:id="rId239"/>
    <p:sldId id="432" r:id="rId240"/>
    <p:sldId id="434" r:id="rId241"/>
    <p:sldId id="428" r:id="rId242"/>
    <p:sldId id="522" r:id="rId243"/>
    <p:sldId id="525" r:id="rId244"/>
    <p:sldId id="526" r:id="rId245"/>
    <p:sldId id="517" r:id="rId246"/>
  </p:sldIdLst>
  <p:sldSz cx="9144000" cy="6858000" type="screen4x3"/>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showPr>
  <p:clrMru>
    <a:srgbClr val="CC6600"/>
    <a:srgbClr val="6600FF"/>
    <a:srgbClr val="006600"/>
    <a:srgbClr val="990033"/>
    <a:srgbClr val="3399FF"/>
    <a:srgbClr val="993366"/>
    <a:srgbClr val="00FFCC"/>
    <a:srgbClr val="4DEAF2"/>
    <a:srgbClr val="B2EAF2"/>
    <a:srgbClr val="FF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0163" autoAdjust="0"/>
    <p:restoredTop sz="94849" autoAdjust="0"/>
  </p:normalViewPr>
  <p:slideViewPr>
    <p:cSldViewPr>
      <p:cViewPr>
        <p:scale>
          <a:sx n="100" d="100"/>
          <a:sy n="100" d="100"/>
        </p:scale>
        <p:origin x="186"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247" Type="http://schemas.openxmlformats.org/officeDocument/2006/relationships/notesMaster" Target="notesMasters/notesMaster1.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217" Type="http://schemas.openxmlformats.org/officeDocument/2006/relationships/slide" Target="slides/slide216.xml"/><Relationship Id="rId1" Type="http://schemas.openxmlformats.org/officeDocument/2006/relationships/slideMaster" Target="slideMasters/slideMaster1.xml"/><Relationship Id="rId6" Type="http://schemas.openxmlformats.org/officeDocument/2006/relationships/slide" Target="slides/slide5.xml"/><Relationship Id="rId212" Type="http://schemas.openxmlformats.org/officeDocument/2006/relationships/slide" Target="slides/slide211.xml"/><Relationship Id="rId233" Type="http://schemas.openxmlformats.org/officeDocument/2006/relationships/slide" Target="slides/slide232.xml"/><Relationship Id="rId238" Type="http://schemas.openxmlformats.org/officeDocument/2006/relationships/slide" Target="slides/slide237.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223" Type="http://schemas.openxmlformats.org/officeDocument/2006/relationships/slide" Target="slides/slide222.xml"/><Relationship Id="rId228" Type="http://schemas.openxmlformats.org/officeDocument/2006/relationships/slide" Target="slides/slide227.xml"/><Relationship Id="rId244" Type="http://schemas.openxmlformats.org/officeDocument/2006/relationships/slide" Target="slides/slide243.xml"/><Relationship Id="rId249" Type="http://schemas.openxmlformats.org/officeDocument/2006/relationships/viewProps" Target="view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34" Type="http://schemas.openxmlformats.org/officeDocument/2006/relationships/slide" Target="slides/slide233.xml"/><Relationship Id="rId239" Type="http://schemas.openxmlformats.org/officeDocument/2006/relationships/slide" Target="slides/slide238.xml"/><Relationship Id="rId2" Type="http://schemas.openxmlformats.org/officeDocument/2006/relationships/slide" Target="slides/slide1.xml"/><Relationship Id="rId29" Type="http://schemas.openxmlformats.org/officeDocument/2006/relationships/slide" Target="slides/slide28.xml"/><Relationship Id="rId250" Type="http://schemas.openxmlformats.org/officeDocument/2006/relationships/theme" Target="theme/theme1.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229" Type="http://schemas.openxmlformats.org/officeDocument/2006/relationships/slide" Target="slides/slide228.xml"/><Relationship Id="rId19" Type="http://schemas.openxmlformats.org/officeDocument/2006/relationships/slide" Target="slides/slide18.xml"/><Relationship Id="rId224" Type="http://schemas.openxmlformats.org/officeDocument/2006/relationships/slide" Target="slides/slide223.xml"/><Relationship Id="rId240" Type="http://schemas.openxmlformats.org/officeDocument/2006/relationships/slide" Target="slides/slide239.xml"/><Relationship Id="rId245" Type="http://schemas.openxmlformats.org/officeDocument/2006/relationships/slide" Target="slides/slide244.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slide" Target="slides/slide229.xml"/><Relationship Id="rId235" Type="http://schemas.openxmlformats.org/officeDocument/2006/relationships/slide" Target="slides/slide234.xml"/><Relationship Id="rId251" Type="http://schemas.openxmlformats.org/officeDocument/2006/relationships/tableStyles" Target="tableStyles.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241" Type="http://schemas.openxmlformats.org/officeDocument/2006/relationships/slide" Target="slides/slide240.xml"/><Relationship Id="rId246" Type="http://schemas.openxmlformats.org/officeDocument/2006/relationships/slide" Target="slides/slide245.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slide" Target="slides/slide235.xml"/><Relationship Id="rId26" Type="http://schemas.openxmlformats.org/officeDocument/2006/relationships/slide" Target="slides/slide25.xml"/><Relationship Id="rId231" Type="http://schemas.openxmlformats.org/officeDocument/2006/relationships/slide" Target="slides/slide230.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0FE0AD-A226-4E30-9443-E2916B071435}" type="datetimeFigureOut">
              <a:rPr lang="es-CO" smtClean="0"/>
              <a:pPr/>
              <a:t>11/11/2011</a:t>
            </a:fld>
            <a:endParaRPr lang="es-CO"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13A60A-9DE2-43F5-BB1D-BBBF421C7FCA}" type="slidenum">
              <a:rPr lang="es-CO" smtClean="0"/>
              <a:pPr/>
              <a:t>‹Nº›</a:t>
            </a:fld>
            <a:endParaRPr lang="es-CO"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E013A60A-9DE2-43F5-BB1D-BBBF421C7FCA}" type="slidenum">
              <a:rPr lang="es-CO" smtClean="0"/>
              <a:pPr/>
              <a:t>1</a:t>
            </a:fld>
            <a:endParaRPr lang="es-CO"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E013A60A-9DE2-43F5-BB1D-BBBF421C7FCA}" type="slidenum">
              <a:rPr lang="es-CO" smtClean="0"/>
              <a:pPr/>
              <a:t>127</a:t>
            </a:fld>
            <a:endParaRPr lang="es-CO"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p>
            <a:fld id="{FB5769ED-9B5A-4085-A1C2-25B50A528657}" type="datetimeFigureOut">
              <a:rPr lang="es-ES_tradnl" smtClean="0"/>
              <a:pPr/>
              <a:t>11/11/2011</a:t>
            </a:fld>
            <a:endParaRPr lang="es-ES_tradnl" dirty="0"/>
          </a:p>
        </p:txBody>
      </p:sp>
      <p:sp>
        <p:nvSpPr>
          <p:cNvPr id="5" name="4 Marcador de pie de página"/>
          <p:cNvSpPr>
            <a:spLocks noGrp="1"/>
          </p:cNvSpPr>
          <p:nvPr>
            <p:ph type="ftr" sz="quarter" idx="11"/>
          </p:nvPr>
        </p:nvSpPr>
        <p:spPr/>
        <p:txBody>
          <a:bodyPr/>
          <a:lstStyle/>
          <a:p>
            <a:endParaRPr lang="es-ES_tradnl" dirty="0"/>
          </a:p>
        </p:txBody>
      </p:sp>
      <p:sp>
        <p:nvSpPr>
          <p:cNvPr id="6" name="5 Marcador de número de diapositiva"/>
          <p:cNvSpPr>
            <a:spLocks noGrp="1"/>
          </p:cNvSpPr>
          <p:nvPr>
            <p:ph type="sldNum" sz="quarter" idx="12"/>
          </p:nvPr>
        </p:nvSpPr>
        <p:spPr/>
        <p:txBody>
          <a:bodyPr/>
          <a:lstStyle/>
          <a:p>
            <a:fld id="{9F5480DB-3E43-4509-86CB-7297EF5EFF42}" type="slidenum">
              <a:rPr lang="es-ES_tradnl" smtClean="0"/>
              <a:pPr/>
              <a:t>‹Nº›</a:t>
            </a:fld>
            <a:endParaRPr lang="es-ES_tradnl"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FB5769ED-9B5A-4085-A1C2-25B50A528657}" type="datetimeFigureOut">
              <a:rPr lang="es-ES_tradnl" smtClean="0"/>
              <a:pPr/>
              <a:t>11/11/2011</a:t>
            </a:fld>
            <a:endParaRPr lang="es-ES_tradnl" dirty="0"/>
          </a:p>
        </p:txBody>
      </p:sp>
      <p:sp>
        <p:nvSpPr>
          <p:cNvPr id="5" name="4 Marcador de pie de página"/>
          <p:cNvSpPr>
            <a:spLocks noGrp="1"/>
          </p:cNvSpPr>
          <p:nvPr>
            <p:ph type="ftr" sz="quarter" idx="11"/>
          </p:nvPr>
        </p:nvSpPr>
        <p:spPr/>
        <p:txBody>
          <a:bodyPr/>
          <a:lstStyle/>
          <a:p>
            <a:endParaRPr lang="es-ES_tradnl" dirty="0"/>
          </a:p>
        </p:txBody>
      </p:sp>
      <p:sp>
        <p:nvSpPr>
          <p:cNvPr id="6" name="5 Marcador de número de diapositiva"/>
          <p:cNvSpPr>
            <a:spLocks noGrp="1"/>
          </p:cNvSpPr>
          <p:nvPr>
            <p:ph type="sldNum" sz="quarter" idx="12"/>
          </p:nvPr>
        </p:nvSpPr>
        <p:spPr/>
        <p:txBody>
          <a:bodyPr/>
          <a:lstStyle/>
          <a:p>
            <a:fld id="{9F5480DB-3E43-4509-86CB-7297EF5EFF42}" type="slidenum">
              <a:rPr lang="es-ES_tradnl" smtClean="0"/>
              <a:pPr/>
              <a:t>‹Nº›</a:t>
            </a:fld>
            <a:endParaRPr lang="es-ES_tradnl"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FB5769ED-9B5A-4085-A1C2-25B50A528657}" type="datetimeFigureOut">
              <a:rPr lang="es-ES_tradnl" smtClean="0"/>
              <a:pPr/>
              <a:t>11/11/2011</a:t>
            </a:fld>
            <a:endParaRPr lang="es-ES_tradnl" dirty="0"/>
          </a:p>
        </p:txBody>
      </p:sp>
      <p:sp>
        <p:nvSpPr>
          <p:cNvPr id="5" name="4 Marcador de pie de página"/>
          <p:cNvSpPr>
            <a:spLocks noGrp="1"/>
          </p:cNvSpPr>
          <p:nvPr>
            <p:ph type="ftr" sz="quarter" idx="11"/>
          </p:nvPr>
        </p:nvSpPr>
        <p:spPr/>
        <p:txBody>
          <a:bodyPr/>
          <a:lstStyle/>
          <a:p>
            <a:endParaRPr lang="es-ES_tradnl" dirty="0"/>
          </a:p>
        </p:txBody>
      </p:sp>
      <p:sp>
        <p:nvSpPr>
          <p:cNvPr id="6" name="5 Marcador de número de diapositiva"/>
          <p:cNvSpPr>
            <a:spLocks noGrp="1"/>
          </p:cNvSpPr>
          <p:nvPr>
            <p:ph type="sldNum" sz="quarter" idx="12"/>
          </p:nvPr>
        </p:nvSpPr>
        <p:spPr/>
        <p:txBody>
          <a:bodyPr/>
          <a:lstStyle/>
          <a:p>
            <a:fld id="{9F5480DB-3E43-4509-86CB-7297EF5EFF42}" type="slidenum">
              <a:rPr lang="es-ES_tradnl" smtClean="0"/>
              <a:pPr/>
              <a:t>‹Nº›</a:t>
            </a:fld>
            <a:endParaRPr lang="es-ES_tradnl"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FB5769ED-9B5A-4085-A1C2-25B50A528657}" type="datetimeFigureOut">
              <a:rPr lang="es-ES_tradnl" smtClean="0"/>
              <a:pPr/>
              <a:t>11/11/2011</a:t>
            </a:fld>
            <a:endParaRPr lang="es-ES_tradnl" dirty="0"/>
          </a:p>
        </p:txBody>
      </p:sp>
      <p:sp>
        <p:nvSpPr>
          <p:cNvPr id="5" name="4 Marcador de pie de página"/>
          <p:cNvSpPr>
            <a:spLocks noGrp="1"/>
          </p:cNvSpPr>
          <p:nvPr>
            <p:ph type="ftr" sz="quarter" idx="11"/>
          </p:nvPr>
        </p:nvSpPr>
        <p:spPr/>
        <p:txBody>
          <a:bodyPr/>
          <a:lstStyle/>
          <a:p>
            <a:endParaRPr lang="es-ES_tradnl" dirty="0"/>
          </a:p>
        </p:txBody>
      </p:sp>
      <p:sp>
        <p:nvSpPr>
          <p:cNvPr id="6" name="5 Marcador de número de diapositiva"/>
          <p:cNvSpPr>
            <a:spLocks noGrp="1"/>
          </p:cNvSpPr>
          <p:nvPr>
            <p:ph type="sldNum" sz="quarter" idx="12"/>
          </p:nvPr>
        </p:nvSpPr>
        <p:spPr/>
        <p:txBody>
          <a:bodyPr/>
          <a:lstStyle/>
          <a:p>
            <a:fld id="{9F5480DB-3E43-4509-86CB-7297EF5EFF42}" type="slidenum">
              <a:rPr lang="es-ES_tradnl" smtClean="0"/>
              <a:pPr/>
              <a:t>‹Nº›</a:t>
            </a:fld>
            <a:endParaRPr lang="es-ES_tradnl"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B5769ED-9B5A-4085-A1C2-25B50A528657}" type="datetimeFigureOut">
              <a:rPr lang="es-ES_tradnl" smtClean="0"/>
              <a:pPr/>
              <a:t>11/11/2011</a:t>
            </a:fld>
            <a:endParaRPr lang="es-ES_tradnl" dirty="0"/>
          </a:p>
        </p:txBody>
      </p:sp>
      <p:sp>
        <p:nvSpPr>
          <p:cNvPr id="5" name="4 Marcador de pie de página"/>
          <p:cNvSpPr>
            <a:spLocks noGrp="1"/>
          </p:cNvSpPr>
          <p:nvPr>
            <p:ph type="ftr" sz="quarter" idx="11"/>
          </p:nvPr>
        </p:nvSpPr>
        <p:spPr/>
        <p:txBody>
          <a:bodyPr/>
          <a:lstStyle/>
          <a:p>
            <a:endParaRPr lang="es-ES_tradnl" dirty="0"/>
          </a:p>
        </p:txBody>
      </p:sp>
      <p:sp>
        <p:nvSpPr>
          <p:cNvPr id="6" name="5 Marcador de número de diapositiva"/>
          <p:cNvSpPr>
            <a:spLocks noGrp="1"/>
          </p:cNvSpPr>
          <p:nvPr>
            <p:ph type="sldNum" sz="quarter" idx="12"/>
          </p:nvPr>
        </p:nvSpPr>
        <p:spPr/>
        <p:txBody>
          <a:bodyPr/>
          <a:lstStyle/>
          <a:p>
            <a:fld id="{9F5480DB-3E43-4509-86CB-7297EF5EFF42}" type="slidenum">
              <a:rPr lang="es-ES_tradnl" smtClean="0"/>
              <a:pPr/>
              <a:t>‹Nº›</a:t>
            </a:fld>
            <a:endParaRPr lang="es-ES_tradnl"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p:txBody>
          <a:bodyPr/>
          <a:lstStyle/>
          <a:p>
            <a:fld id="{FB5769ED-9B5A-4085-A1C2-25B50A528657}" type="datetimeFigureOut">
              <a:rPr lang="es-ES_tradnl" smtClean="0"/>
              <a:pPr/>
              <a:t>11/11/2011</a:t>
            </a:fld>
            <a:endParaRPr lang="es-ES_tradnl" dirty="0"/>
          </a:p>
        </p:txBody>
      </p:sp>
      <p:sp>
        <p:nvSpPr>
          <p:cNvPr id="6" name="5 Marcador de pie de página"/>
          <p:cNvSpPr>
            <a:spLocks noGrp="1"/>
          </p:cNvSpPr>
          <p:nvPr>
            <p:ph type="ftr" sz="quarter" idx="11"/>
          </p:nvPr>
        </p:nvSpPr>
        <p:spPr/>
        <p:txBody>
          <a:bodyPr/>
          <a:lstStyle/>
          <a:p>
            <a:endParaRPr lang="es-ES_tradnl" dirty="0"/>
          </a:p>
        </p:txBody>
      </p:sp>
      <p:sp>
        <p:nvSpPr>
          <p:cNvPr id="7" name="6 Marcador de número de diapositiva"/>
          <p:cNvSpPr>
            <a:spLocks noGrp="1"/>
          </p:cNvSpPr>
          <p:nvPr>
            <p:ph type="sldNum" sz="quarter" idx="12"/>
          </p:nvPr>
        </p:nvSpPr>
        <p:spPr/>
        <p:txBody>
          <a:bodyPr/>
          <a:lstStyle/>
          <a:p>
            <a:fld id="{9F5480DB-3E43-4509-86CB-7297EF5EFF42}" type="slidenum">
              <a:rPr lang="es-ES_tradnl" smtClean="0"/>
              <a:pPr/>
              <a:t>‹Nº›</a:t>
            </a:fld>
            <a:endParaRPr lang="es-ES_tradnl"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fecha"/>
          <p:cNvSpPr>
            <a:spLocks noGrp="1"/>
          </p:cNvSpPr>
          <p:nvPr>
            <p:ph type="dt" sz="half" idx="10"/>
          </p:nvPr>
        </p:nvSpPr>
        <p:spPr/>
        <p:txBody>
          <a:bodyPr/>
          <a:lstStyle/>
          <a:p>
            <a:fld id="{FB5769ED-9B5A-4085-A1C2-25B50A528657}" type="datetimeFigureOut">
              <a:rPr lang="es-ES_tradnl" smtClean="0"/>
              <a:pPr/>
              <a:t>11/11/2011</a:t>
            </a:fld>
            <a:endParaRPr lang="es-ES_tradnl" dirty="0"/>
          </a:p>
        </p:txBody>
      </p:sp>
      <p:sp>
        <p:nvSpPr>
          <p:cNvPr id="8" name="7 Marcador de pie de página"/>
          <p:cNvSpPr>
            <a:spLocks noGrp="1"/>
          </p:cNvSpPr>
          <p:nvPr>
            <p:ph type="ftr" sz="quarter" idx="11"/>
          </p:nvPr>
        </p:nvSpPr>
        <p:spPr/>
        <p:txBody>
          <a:bodyPr/>
          <a:lstStyle/>
          <a:p>
            <a:endParaRPr lang="es-ES_tradnl" dirty="0"/>
          </a:p>
        </p:txBody>
      </p:sp>
      <p:sp>
        <p:nvSpPr>
          <p:cNvPr id="9" name="8 Marcador de número de diapositiva"/>
          <p:cNvSpPr>
            <a:spLocks noGrp="1"/>
          </p:cNvSpPr>
          <p:nvPr>
            <p:ph type="sldNum" sz="quarter" idx="12"/>
          </p:nvPr>
        </p:nvSpPr>
        <p:spPr/>
        <p:txBody>
          <a:bodyPr/>
          <a:lstStyle/>
          <a:p>
            <a:fld id="{9F5480DB-3E43-4509-86CB-7297EF5EFF42}" type="slidenum">
              <a:rPr lang="es-ES_tradnl" smtClean="0"/>
              <a:pPr/>
              <a:t>‹Nº›</a:t>
            </a:fld>
            <a:endParaRPr lang="es-ES_tradnl"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p:txBody>
          <a:bodyPr/>
          <a:lstStyle/>
          <a:p>
            <a:fld id="{FB5769ED-9B5A-4085-A1C2-25B50A528657}" type="datetimeFigureOut">
              <a:rPr lang="es-ES_tradnl" smtClean="0"/>
              <a:pPr/>
              <a:t>11/11/2011</a:t>
            </a:fld>
            <a:endParaRPr lang="es-ES_tradnl" dirty="0"/>
          </a:p>
        </p:txBody>
      </p:sp>
      <p:sp>
        <p:nvSpPr>
          <p:cNvPr id="4" name="3 Marcador de pie de página"/>
          <p:cNvSpPr>
            <a:spLocks noGrp="1"/>
          </p:cNvSpPr>
          <p:nvPr>
            <p:ph type="ftr" sz="quarter" idx="11"/>
          </p:nvPr>
        </p:nvSpPr>
        <p:spPr/>
        <p:txBody>
          <a:bodyPr/>
          <a:lstStyle/>
          <a:p>
            <a:endParaRPr lang="es-ES_tradnl" dirty="0"/>
          </a:p>
        </p:txBody>
      </p:sp>
      <p:sp>
        <p:nvSpPr>
          <p:cNvPr id="5" name="4 Marcador de número de diapositiva"/>
          <p:cNvSpPr>
            <a:spLocks noGrp="1"/>
          </p:cNvSpPr>
          <p:nvPr>
            <p:ph type="sldNum" sz="quarter" idx="12"/>
          </p:nvPr>
        </p:nvSpPr>
        <p:spPr/>
        <p:txBody>
          <a:bodyPr/>
          <a:lstStyle/>
          <a:p>
            <a:fld id="{9F5480DB-3E43-4509-86CB-7297EF5EFF42}" type="slidenum">
              <a:rPr lang="es-ES_tradnl" smtClean="0"/>
              <a:pPr/>
              <a:t>‹Nº›</a:t>
            </a:fld>
            <a:endParaRPr lang="es-ES_tradn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B5769ED-9B5A-4085-A1C2-25B50A528657}" type="datetimeFigureOut">
              <a:rPr lang="es-ES_tradnl" smtClean="0"/>
              <a:pPr/>
              <a:t>11/11/2011</a:t>
            </a:fld>
            <a:endParaRPr lang="es-ES_tradnl" dirty="0"/>
          </a:p>
        </p:txBody>
      </p:sp>
      <p:sp>
        <p:nvSpPr>
          <p:cNvPr id="3" name="2 Marcador de pie de página"/>
          <p:cNvSpPr>
            <a:spLocks noGrp="1"/>
          </p:cNvSpPr>
          <p:nvPr>
            <p:ph type="ftr" sz="quarter" idx="11"/>
          </p:nvPr>
        </p:nvSpPr>
        <p:spPr/>
        <p:txBody>
          <a:bodyPr/>
          <a:lstStyle/>
          <a:p>
            <a:endParaRPr lang="es-ES_tradnl" dirty="0"/>
          </a:p>
        </p:txBody>
      </p:sp>
      <p:sp>
        <p:nvSpPr>
          <p:cNvPr id="4" name="3 Marcador de número de diapositiva"/>
          <p:cNvSpPr>
            <a:spLocks noGrp="1"/>
          </p:cNvSpPr>
          <p:nvPr>
            <p:ph type="sldNum" sz="quarter" idx="12"/>
          </p:nvPr>
        </p:nvSpPr>
        <p:spPr/>
        <p:txBody>
          <a:bodyPr/>
          <a:lstStyle/>
          <a:p>
            <a:fld id="{9F5480DB-3E43-4509-86CB-7297EF5EFF42}" type="slidenum">
              <a:rPr lang="es-ES_tradnl" smtClean="0"/>
              <a:pPr/>
              <a:t>‹Nº›</a:t>
            </a:fld>
            <a:endParaRPr lang="es-ES_tradnl"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B5769ED-9B5A-4085-A1C2-25B50A528657}" type="datetimeFigureOut">
              <a:rPr lang="es-ES_tradnl" smtClean="0"/>
              <a:pPr/>
              <a:t>11/11/2011</a:t>
            </a:fld>
            <a:endParaRPr lang="es-ES_tradnl" dirty="0"/>
          </a:p>
        </p:txBody>
      </p:sp>
      <p:sp>
        <p:nvSpPr>
          <p:cNvPr id="6" name="5 Marcador de pie de página"/>
          <p:cNvSpPr>
            <a:spLocks noGrp="1"/>
          </p:cNvSpPr>
          <p:nvPr>
            <p:ph type="ftr" sz="quarter" idx="11"/>
          </p:nvPr>
        </p:nvSpPr>
        <p:spPr/>
        <p:txBody>
          <a:bodyPr/>
          <a:lstStyle/>
          <a:p>
            <a:endParaRPr lang="es-ES_tradnl" dirty="0"/>
          </a:p>
        </p:txBody>
      </p:sp>
      <p:sp>
        <p:nvSpPr>
          <p:cNvPr id="7" name="6 Marcador de número de diapositiva"/>
          <p:cNvSpPr>
            <a:spLocks noGrp="1"/>
          </p:cNvSpPr>
          <p:nvPr>
            <p:ph type="sldNum" sz="quarter" idx="12"/>
          </p:nvPr>
        </p:nvSpPr>
        <p:spPr/>
        <p:txBody>
          <a:bodyPr/>
          <a:lstStyle/>
          <a:p>
            <a:fld id="{9F5480DB-3E43-4509-86CB-7297EF5EFF42}" type="slidenum">
              <a:rPr lang="es-ES_tradnl" smtClean="0"/>
              <a:pPr/>
              <a:t>‹Nº›</a:t>
            </a:fld>
            <a:endParaRPr lang="es-ES_tradnl"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B5769ED-9B5A-4085-A1C2-25B50A528657}" type="datetimeFigureOut">
              <a:rPr lang="es-ES_tradnl" smtClean="0"/>
              <a:pPr/>
              <a:t>11/11/2011</a:t>
            </a:fld>
            <a:endParaRPr lang="es-ES_tradnl" dirty="0"/>
          </a:p>
        </p:txBody>
      </p:sp>
      <p:sp>
        <p:nvSpPr>
          <p:cNvPr id="6" name="5 Marcador de pie de página"/>
          <p:cNvSpPr>
            <a:spLocks noGrp="1"/>
          </p:cNvSpPr>
          <p:nvPr>
            <p:ph type="ftr" sz="quarter" idx="11"/>
          </p:nvPr>
        </p:nvSpPr>
        <p:spPr/>
        <p:txBody>
          <a:bodyPr/>
          <a:lstStyle/>
          <a:p>
            <a:endParaRPr lang="es-ES_tradnl" dirty="0"/>
          </a:p>
        </p:txBody>
      </p:sp>
      <p:sp>
        <p:nvSpPr>
          <p:cNvPr id="7" name="6 Marcador de número de diapositiva"/>
          <p:cNvSpPr>
            <a:spLocks noGrp="1"/>
          </p:cNvSpPr>
          <p:nvPr>
            <p:ph type="sldNum" sz="quarter" idx="12"/>
          </p:nvPr>
        </p:nvSpPr>
        <p:spPr/>
        <p:txBody>
          <a:bodyPr/>
          <a:lstStyle/>
          <a:p>
            <a:fld id="{9F5480DB-3E43-4509-86CB-7297EF5EFF42}" type="slidenum">
              <a:rPr lang="es-ES_tradnl" smtClean="0"/>
              <a:pPr/>
              <a:t>‹Nº›</a:t>
            </a:fld>
            <a:endParaRPr lang="es-ES_tradnl"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5769ED-9B5A-4085-A1C2-25B50A528657}" type="datetimeFigureOut">
              <a:rPr lang="es-ES_tradnl" smtClean="0"/>
              <a:pPr/>
              <a:t>11/11/2011</a:t>
            </a:fld>
            <a:endParaRPr lang="es-ES_tradnl"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5480DB-3E43-4509-86CB-7297EF5EFF42}" type="slidenum">
              <a:rPr lang="es-ES_tradnl" smtClean="0"/>
              <a:pPr/>
              <a:t>‹Nº›</a:t>
            </a:fld>
            <a:endParaRPr lang="es-ES_tradnl" dirty="0"/>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audio" Target="../media/audio1.wav"/><Relationship Id="rId6" Type="http://schemas.openxmlformats.org/officeDocument/2006/relationships/image" Target="../media/image3.jpeg"/><Relationship Id="rId5" Type="http://schemas.openxmlformats.org/officeDocument/2006/relationships/image" Target="../media/image2.gif"/><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hyperlink" Target="http://loscordobas-cordoba.gov.co/apc-aa-files/39653862343236666330313133663936/escudo.jpg" TargetMode="External"/><Relationship Id="rId1" Type="http://schemas.openxmlformats.org/officeDocument/2006/relationships/slideLayout" Target="../slideLayouts/slideLayout2.xml"/><Relationship Id="rId5" Type="http://schemas.openxmlformats.org/officeDocument/2006/relationships/slide" Target="slide98.xml"/><Relationship Id="rId4" Type="http://schemas.openxmlformats.org/officeDocument/2006/relationships/slide" Target="slide3.xml"/></Relationships>
</file>

<file path=ppt/slides/_rels/slide10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hyperlink" Target="http://loscordobas-cordoba.gov.co/apc-aa-files/39653862343236666330313133663936/BANDERA.jpg" TargetMode="External"/><Relationship Id="rId1" Type="http://schemas.openxmlformats.org/officeDocument/2006/relationships/slideLayout" Target="../slideLayouts/slideLayout2.xml"/><Relationship Id="rId5" Type="http://schemas.openxmlformats.org/officeDocument/2006/relationships/slide" Target="slide98.xml"/><Relationship Id="rId4" Type="http://schemas.openxmlformats.org/officeDocument/2006/relationships/slide" Target="slide3.xml"/></Relationships>
</file>

<file path=ppt/slides/_rels/slide102.xml.rels><?xml version="1.0" encoding="UTF-8" standalone="yes"?>
<Relationships xmlns="http://schemas.openxmlformats.org/package/2006/relationships"><Relationship Id="rId3" Type="http://schemas.openxmlformats.org/officeDocument/2006/relationships/slide" Target="slide98.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slide" Target="slide98.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slide" Target="slide98.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slide" Target="slide98.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slide" Target="slide98.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8" Type="http://schemas.openxmlformats.org/officeDocument/2006/relationships/slide" Target="slide109.xml"/><Relationship Id="rId3" Type="http://schemas.openxmlformats.org/officeDocument/2006/relationships/image" Target="../media/image43.gif"/><Relationship Id="rId7" Type="http://schemas.openxmlformats.org/officeDocument/2006/relationships/slide" Target="slide111.xml"/><Relationship Id="rId12" Type="http://schemas.openxmlformats.org/officeDocument/2006/relationships/slide" Target="slide3.xml"/><Relationship Id="rId2" Type="http://schemas.openxmlformats.org/officeDocument/2006/relationships/hyperlink" Target="http://maps.google.com/maps?hl=es-419&amp;biw=1007&amp;bih=768&amp;q=MOMIL+CORDOBA+COLOMBIA&amp;um=1&amp;ie=UTF-8&amp;hq=&amp;hnear=0x8e59752bff8bbd29:0x1ffebd0c7b6701e0,Momil,+C%C3%B3rdoba&amp;gl=co&amp;ei=_oryTenbAsnVgQeRmsi9Cw&amp;sa=X&amp;oi=geocode_result&amp;ct=image&amp;resnum=1&amp;ved=0CBgQ8gEwAA" TargetMode="External"/><Relationship Id="rId1" Type="http://schemas.openxmlformats.org/officeDocument/2006/relationships/slideLayout" Target="../slideLayouts/slideLayout2.xml"/><Relationship Id="rId6" Type="http://schemas.openxmlformats.org/officeDocument/2006/relationships/slide" Target="slide110.xml"/><Relationship Id="rId11" Type="http://schemas.openxmlformats.org/officeDocument/2006/relationships/slide" Target="slide115.xml"/><Relationship Id="rId5" Type="http://schemas.openxmlformats.org/officeDocument/2006/relationships/slide" Target="slide113.xml"/><Relationship Id="rId10" Type="http://schemas.openxmlformats.org/officeDocument/2006/relationships/slide" Target="slide108.xml"/><Relationship Id="rId4" Type="http://schemas.openxmlformats.org/officeDocument/2006/relationships/slide" Target="slide114.xml"/><Relationship Id="rId9" Type="http://schemas.openxmlformats.org/officeDocument/2006/relationships/slide" Target="slide112.xml"/></Relationships>
</file>

<file path=ppt/slides/_rels/slide10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44.jpeg"/><Relationship Id="rId1" Type="http://schemas.openxmlformats.org/officeDocument/2006/relationships/slideLayout" Target="../slideLayouts/slideLayout2.xml"/><Relationship Id="rId4" Type="http://schemas.openxmlformats.org/officeDocument/2006/relationships/slide" Target="slide107.xml"/></Relationships>
</file>

<file path=ppt/slides/_rels/slide10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hyperlink" Target="http://momil-cordoba.gov.co/apc-aa-files/36343761363032376465326163623635/ESCUDO1.jpg" TargetMode="External"/><Relationship Id="rId1" Type="http://schemas.openxmlformats.org/officeDocument/2006/relationships/slideLayout" Target="../slideLayouts/slideLayout2.xml"/><Relationship Id="rId5" Type="http://schemas.openxmlformats.org/officeDocument/2006/relationships/slide" Target="slide107.xml"/><Relationship Id="rId4" Type="http://schemas.openxmlformats.org/officeDocument/2006/relationships/slide" Target="slide3.xml"/></Relationships>
</file>

<file path=ppt/slides/_rels/slide11.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slide" Target="slide107.xml"/></Relationships>
</file>

<file path=ppt/slides/_rels/slide111.xml.rels><?xml version="1.0" encoding="UTF-8" standalone="yes"?>
<Relationships xmlns="http://schemas.openxmlformats.org/package/2006/relationships"><Relationship Id="rId3" Type="http://schemas.openxmlformats.org/officeDocument/2006/relationships/slide" Target="slide107.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slide" Target="slide107.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slide" Target="slide107.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slide" Target="slide107.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slide" Target="slide107.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8" Type="http://schemas.openxmlformats.org/officeDocument/2006/relationships/slide" Target="slide118.xml"/><Relationship Id="rId3" Type="http://schemas.openxmlformats.org/officeDocument/2006/relationships/image" Target="../media/image47.gif"/><Relationship Id="rId7" Type="http://schemas.openxmlformats.org/officeDocument/2006/relationships/slide" Target="slide120.xml"/><Relationship Id="rId2" Type="http://schemas.openxmlformats.org/officeDocument/2006/relationships/hyperlink" Target="http://maps.google.com/maps?hl=es&amp;rlz=&amp;q=MONTELIBANO+CORDOBA+COLOMBIA&amp;um=1&amp;ie=UTF-8&amp;hq=&amp;hnear=0x8e5b1bdbcca8e949:0x4915ae745046fafe,Montel%C3%ADbano,+C%C3%B3rdoba&amp;gl=co&amp;ei=fW72TeL2F4aDgAff4sXGCw&amp;sa=X&amp;oi=geocode_result&amp;ct=image&amp;resnum=1&amp;ved=0CB0Q8gEwAA" TargetMode="External"/><Relationship Id="rId1" Type="http://schemas.openxmlformats.org/officeDocument/2006/relationships/slideLayout" Target="../slideLayouts/slideLayout2.xml"/><Relationship Id="rId6" Type="http://schemas.openxmlformats.org/officeDocument/2006/relationships/slide" Target="slide119.xml"/><Relationship Id="rId11" Type="http://schemas.openxmlformats.org/officeDocument/2006/relationships/slide" Target="slide3.xml"/><Relationship Id="rId5" Type="http://schemas.openxmlformats.org/officeDocument/2006/relationships/slide" Target="slide123.xml"/><Relationship Id="rId10" Type="http://schemas.openxmlformats.org/officeDocument/2006/relationships/slide" Target="slide117.xml"/><Relationship Id="rId4" Type="http://schemas.openxmlformats.org/officeDocument/2006/relationships/slide" Target="slide122.xml"/><Relationship Id="rId9" Type="http://schemas.openxmlformats.org/officeDocument/2006/relationships/slide" Target="slide121.xml"/></Relationships>
</file>

<file path=ppt/slides/_rels/slide117.xml.rels><?xml version="1.0" encoding="UTF-8" standalone="yes"?>
<Relationships xmlns="http://schemas.openxmlformats.org/package/2006/relationships"><Relationship Id="rId3" Type="http://schemas.openxmlformats.org/officeDocument/2006/relationships/slide" Target="slide116.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hyperlink" Target="http://montelibano-cordoba.gov.co/apc-aa-files/32306336373337336263333863663066/escudo_montelibano.jpg" TargetMode="External"/><Relationship Id="rId1" Type="http://schemas.openxmlformats.org/officeDocument/2006/relationships/slideLayout" Target="../slideLayouts/slideLayout2.xml"/><Relationship Id="rId5" Type="http://schemas.openxmlformats.org/officeDocument/2006/relationships/slide" Target="slide116.xml"/><Relationship Id="rId4" Type="http://schemas.openxmlformats.org/officeDocument/2006/relationships/slide" Target="slide3.xml"/></Relationships>
</file>

<file path=ppt/slides/_rels/slide11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hyperlink" Target="http://montelibano-cordoba.gov.co/apc-aa-files/32306336373337336263333863663066/bandera.jpg" TargetMode="External"/><Relationship Id="rId1" Type="http://schemas.openxmlformats.org/officeDocument/2006/relationships/slideLayout" Target="../slideLayouts/slideLayout2.xml"/><Relationship Id="rId5" Type="http://schemas.openxmlformats.org/officeDocument/2006/relationships/slide" Target="slide116.xml"/><Relationship Id="rId4" Type="http://schemas.openxmlformats.org/officeDocument/2006/relationships/slide" Target="slide3.xml"/></Relationships>
</file>

<file path=ppt/slides/_rels/slide1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slide" Target="slide116.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slide" Target="slide116.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3" Type="http://schemas.openxmlformats.org/officeDocument/2006/relationships/slide" Target="slide116.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slide" Target="slide116.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image" Target="../media/image50.gif"/><Relationship Id="rId7" Type="http://schemas.openxmlformats.org/officeDocument/2006/relationships/slide" Target="slide3.xml"/><Relationship Id="rId2" Type="http://schemas.openxmlformats.org/officeDocument/2006/relationships/hyperlink" Target="http://maps.google.com/maps?hl=es&amp;q=MONTERIA+CORDOBA+COLOMBIA&amp;um=1&amp;ie=UTF-8&amp;hq=&amp;hnear=0x8e5a38c3ebb6bf8b:0x6dd8fb799668e61a,Monter%C3%ADa,+C%C3%B3rdoba&amp;gl=co&amp;ei=9G72TdCiLZOu0AHZ2PjrDA&amp;sa=X&amp;oi=geocode_result&amp;ct=image&amp;resnum=1&amp;ved=0CB0Q8gEwAA" TargetMode="External"/><Relationship Id="rId1" Type="http://schemas.openxmlformats.org/officeDocument/2006/relationships/slideLayout" Target="../slideLayouts/slideLayout2.xml"/><Relationship Id="rId6" Type="http://schemas.openxmlformats.org/officeDocument/2006/relationships/slide" Target="slide125.xml"/><Relationship Id="rId5" Type="http://schemas.openxmlformats.org/officeDocument/2006/relationships/slide" Target="slide127.xml"/><Relationship Id="rId4" Type="http://schemas.openxmlformats.org/officeDocument/2006/relationships/slide" Target="slide126.xml"/></Relationships>
</file>

<file path=ppt/slides/_rels/slide125.xml.rels><?xml version="1.0" encoding="UTF-8" standalone="yes"?>
<Relationships xmlns="http://schemas.openxmlformats.org/package/2006/relationships"><Relationship Id="rId3" Type="http://schemas.openxmlformats.org/officeDocument/2006/relationships/slide" Target="slide124.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slide" Target="slide124.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slide" Target="slide124.xml"/></Relationships>
</file>

<file path=ppt/slides/_rels/slide128.xml.rels><?xml version="1.0" encoding="UTF-8" standalone="yes"?>
<Relationships xmlns="http://schemas.openxmlformats.org/package/2006/relationships"><Relationship Id="rId8" Type="http://schemas.openxmlformats.org/officeDocument/2006/relationships/slide" Target="slide132.xml"/><Relationship Id="rId3" Type="http://schemas.openxmlformats.org/officeDocument/2006/relationships/image" Target="../media/image51.gif"/><Relationship Id="rId7" Type="http://schemas.openxmlformats.org/officeDocument/2006/relationships/slide" Target="slide131.xml"/><Relationship Id="rId2" Type="http://schemas.openxmlformats.org/officeDocument/2006/relationships/hyperlink" Target="http://maps.google.com/maps?hl=es&amp;q=MO%C3%91ITOS+CORDOBA+COLOMBIA&amp;um=1&amp;ie=UTF-8&amp;hq=&amp;hnear=0x8e59eb6e41546469:0xd56f48281349116c,Mo%C3%B1itos,+C%C3%B3rdoba&amp;gl=co&amp;ei=-G_2Te_fG6nm0QH3vtDrDA&amp;sa=X&amp;oi=geocode_result&amp;ct=image&amp;resnum=1&amp;ved=0CB0Q8gEwAA" TargetMode="External"/><Relationship Id="rId1" Type="http://schemas.openxmlformats.org/officeDocument/2006/relationships/slideLayout" Target="../slideLayouts/slideLayout2.xml"/><Relationship Id="rId6" Type="http://schemas.openxmlformats.org/officeDocument/2006/relationships/slide" Target="slide130.xml"/><Relationship Id="rId11" Type="http://schemas.openxmlformats.org/officeDocument/2006/relationships/slide" Target="slide3.xml"/><Relationship Id="rId5" Type="http://schemas.openxmlformats.org/officeDocument/2006/relationships/slide" Target="slide135.xml"/><Relationship Id="rId10" Type="http://schemas.openxmlformats.org/officeDocument/2006/relationships/slide" Target="slide134.xml"/><Relationship Id="rId4" Type="http://schemas.openxmlformats.org/officeDocument/2006/relationships/slide" Target="slide133.xml"/><Relationship Id="rId9" Type="http://schemas.openxmlformats.org/officeDocument/2006/relationships/slide" Target="slide129.xml"/></Relationships>
</file>

<file path=ppt/slides/_rels/slide129.xml.rels><?xml version="1.0" encoding="UTF-8" standalone="yes"?>
<Relationships xmlns="http://schemas.openxmlformats.org/package/2006/relationships"><Relationship Id="rId3" Type="http://schemas.openxmlformats.org/officeDocument/2006/relationships/slide" Target="slide128.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hyperlink" Target="http://monitos-cordoba.gov.co/apc-aa-files/33616135636631623935643965333033/monitos_bandera_2.bmp" TargetMode="External"/><Relationship Id="rId1" Type="http://schemas.openxmlformats.org/officeDocument/2006/relationships/slideLayout" Target="../slideLayouts/slideLayout2.xml"/><Relationship Id="rId5" Type="http://schemas.openxmlformats.org/officeDocument/2006/relationships/slide" Target="slide128.xml"/><Relationship Id="rId4" Type="http://schemas.openxmlformats.org/officeDocument/2006/relationships/slide" Target="slide3.xml"/></Relationships>
</file>

<file path=ppt/slides/_rels/slide131.xml.rels><?xml version="1.0" encoding="UTF-8" standalone="yes"?>
<Relationships xmlns="http://schemas.openxmlformats.org/package/2006/relationships"><Relationship Id="rId3" Type="http://schemas.openxmlformats.org/officeDocument/2006/relationships/slide" Target="slide128.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3" Type="http://schemas.openxmlformats.org/officeDocument/2006/relationships/slide" Target="slide128.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3" Type="http://schemas.openxmlformats.org/officeDocument/2006/relationships/slide" Target="slide128.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3" Type="http://schemas.openxmlformats.org/officeDocument/2006/relationships/slide" Target="slide128.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slide" Target="slide128.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8" Type="http://schemas.openxmlformats.org/officeDocument/2006/relationships/slide" Target="slide138.xml"/><Relationship Id="rId3" Type="http://schemas.openxmlformats.org/officeDocument/2006/relationships/image" Target="../media/image53.gif"/><Relationship Id="rId7" Type="http://schemas.openxmlformats.org/officeDocument/2006/relationships/slide" Target="slide140.xml"/><Relationship Id="rId12" Type="http://schemas.openxmlformats.org/officeDocument/2006/relationships/slide" Target="slide3.xml"/><Relationship Id="rId2" Type="http://schemas.openxmlformats.org/officeDocument/2006/relationships/hyperlink" Target="http://maps.google.com/maps?hl=es&amp;q=PLANETA+RICA+CORDOBA+COLOMBIA&amp;um=1&amp;ie=UTF-8&amp;hq=&amp;hnear=0x8e5ba92b2ee55061:0x6e74c27d6ccc4256,Planeta+Rica,+C%C3%B3rdoba&amp;gl=co&amp;ei=23D2TZagM9LPgAeSh5W9Cw&amp;sa=X&amp;oi=geocode_result&amp;ct=image&amp;resnum=1&amp;ved=0CBwQ8gEwAA" TargetMode="External"/><Relationship Id="rId1" Type="http://schemas.openxmlformats.org/officeDocument/2006/relationships/slideLayout" Target="../slideLayouts/slideLayout2.xml"/><Relationship Id="rId6" Type="http://schemas.openxmlformats.org/officeDocument/2006/relationships/slide" Target="slide139.xml"/><Relationship Id="rId11" Type="http://schemas.openxmlformats.org/officeDocument/2006/relationships/slide" Target="slide143.xml"/><Relationship Id="rId5" Type="http://schemas.openxmlformats.org/officeDocument/2006/relationships/slide" Target="slide144.xml"/><Relationship Id="rId10" Type="http://schemas.openxmlformats.org/officeDocument/2006/relationships/slide" Target="slide137.xml"/><Relationship Id="rId4" Type="http://schemas.openxmlformats.org/officeDocument/2006/relationships/slide" Target="slide142.xml"/><Relationship Id="rId9" Type="http://schemas.openxmlformats.org/officeDocument/2006/relationships/slide" Target="slide141.xml"/></Relationships>
</file>

<file path=ppt/slides/_rels/slide137.xml.rels><?xml version="1.0" encoding="UTF-8" standalone="yes"?>
<Relationships xmlns="http://schemas.openxmlformats.org/package/2006/relationships"><Relationship Id="rId3" Type="http://schemas.openxmlformats.org/officeDocument/2006/relationships/slide" Target="slide136.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hyperlink" Target="http://planetarica-cordoba.gov.co/apc-aa-files/62306230323032356335656464363265/planeta_rica_escudo.jpg" TargetMode="External"/><Relationship Id="rId1" Type="http://schemas.openxmlformats.org/officeDocument/2006/relationships/slideLayout" Target="../slideLayouts/slideLayout2.xml"/><Relationship Id="rId5" Type="http://schemas.openxmlformats.org/officeDocument/2006/relationships/slide" Target="slide136.xml"/><Relationship Id="rId4" Type="http://schemas.openxmlformats.org/officeDocument/2006/relationships/slide" Target="slide3.xml"/></Relationships>
</file>

<file path=ppt/slides/_rels/slide139.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hyperlink" Target="http://planetarica-cordoba.gov.co/apc-aa-files/62306230323032356335656464363265/planeta_rica_bandera.jpg" TargetMode="External"/><Relationship Id="rId1" Type="http://schemas.openxmlformats.org/officeDocument/2006/relationships/slideLayout" Target="../slideLayouts/slideLayout2.xml"/><Relationship Id="rId5" Type="http://schemas.openxmlformats.org/officeDocument/2006/relationships/slide" Target="slide136.xml"/><Relationship Id="rId4" Type="http://schemas.openxmlformats.org/officeDocument/2006/relationships/slide" Target="slide3.xml"/></Relationships>
</file>

<file path=ppt/slides/_rels/slide1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3" Type="http://schemas.openxmlformats.org/officeDocument/2006/relationships/slide" Target="slide136.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3" Type="http://schemas.openxmlformats.org/officeDocument/2006/relationships/slide" Target="slide136.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3" Type="http://schemas.openxmlformats.org/officeDocument/2006/relationships/slide" Target="slide136.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3" Type="http://schemas.openxmlformats.org/officeDocument/2006/relationships/slide" Target="slide136.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3" Type="http://schemas.openxmlformats.org/officeDocument/2006/relationships/slide" Target="slide136.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8" Type="http://schemas.openxmlformats.org/officeDocument/2006/relationships/slide" Target="slide146.xml"/><Relationship Id="rId3" Type="http://schemas.openxmlformats.org/officeDocument/2006/relationships/image" Target="../media/image56.gif"/><Relationship Id="rId7" Type="http://schemas.openxmlformats.org/officeDocument/2006/relationships/slide" Target="slide148.xml"/><Relationship Id="rId2" Type="http://schemas.openxmlformats.org/officeDocument/2006/relationships/hyperlink" Target="http://maps.google.com/maps?hl=es&amp;q=PUEBLO+NUEVO+CORDOBA+COLOMBIA&amp;um=1&amp;ie=UTF-8&amp;hq=&amp;hnear=0x8e5bbc1964f381f7:0xff3d3f2d3e4ab8c6,Pueblo+Nuevo,+C%C3%B3rdoba&amp;gl=co&amp;ei=kHH2TcilC87ogAfy1q3YCw&amp;sa=X&amp;oi=geocode_result&amp;ct=image&amp;resnum=1&amp;ved=0CB0Q8gEwAA" TargetMode="External"/><Relationship Id="rId1" Type="http://schemas.openxmlformats.org/officeDocument/2006/relationships/slideLayout" Target="../slideLayouts/slideLayout2.xml"/><Relationship Id="rId6" Type="http://schemas.openxmlformats.org/officeDocument/2006/relationships/slide" Target="slide147.xml"/><Relationship Id="rId5" Type="http://schemas.openxmlformats.org/officeDocument/2006/relationships/slide" Target="slide150.xml"/><Relationship Id="rId4" Type="http://schemas.openxmlformats.org/officeDocument/2006/relationships/slide" Target="slide149.xml"/><Relationship Id="rId9" Type="http://schemas.openxmlformats.org/officeDocument/2006/relationships/slide" Target="slide3.xml"/></Relationships>
</file>

<file path=ppt/slides/_rels/slide146.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hyperlink" Target="http://pueblonuevo-cordoba.gov.co/apc-aa-files/38653834363166366265666462663066/sombrero_pueblo.jpg" TargetMode="External"/><Relationship Id="rId1" Type="http://schemas.openxmlformats.org/officeDocument/2006/relationships/slideLayout" Target="../slideLayouts/slideLayout2.xml"/><Relationship Id="rId5" Type="http://schemas.openxmlformats.org/officeDocument/2006/relationships/slide" Target="slide145.xml"/><Relationship Id="rId4" Type="http://schemas.openxmlformats.org/officeDocument/2006/relationships/slide" Target="slide3.xml"/></Relationships>
</file>

<file path=ppt/slides/_rels/slide147.xml.rels><?xml version="1.0" encoding="UTF-8" standalone="yes"?>
<Relationships xmlns="http://schemas.openxmlformats.org/package/2006/relationships"><Relationship Id="rId3" Type="http://schemas.openxmlformats.org/officeDocument/2006/relationships/slide" Target="slide145.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3" Type="http://schemas.openxmlformats.org/officeDocument/2006/relationships/slide" Target="slide145.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3" Type="http://schemas.openxmlformats.org/officeDocument/2006/relationships/slide" Target="slide145.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maps.google.com/maps?hl=es&amp;q=ayapel+cordoba+colombia&amp;biw=1280&amp;bih=494&amp;um=1&amp;ie=UTF-8&amp;hq=&amp;hnear=0x8e5b84c61d181715:0x77509bff17a67249,Ayapel,+C%C3%B3rdoba&amp;gl=co&amp;ei=aC_xTcegHOay0AHB352nBA&amp;sa=X&amp;oi=geocode_result&amp;ct=image&amp;resnum=1&amp;ved=0CBsQ8gEwAA" TargetMode="External"/><Relationship Id="rId3" Type="http://schemas.openxmlformats.org/officeDocument/2006/relationships/slide" Target="slide19.xml"/><Relationship Id="rId7" Type="http://schemas.openxmlformats.org/officeDocument/2006/relationships/slide" Target="slide16.xml"/><Relationship Id="rId2" Type="http://schemas.openxmlformats.org/officeDocument/2006/relationships/slide" Target="slide18.xml"/><Relationship Id="rId1" Type="http://schemas.openxmlformats.org/officeDocument/2006/relationships/slideLayout" Target="../slideLayouts/slideLayout2.xml"/><Relationship Id="rId6" Type="http://schemas.openxmlformats.org/officeDocument/2006/relationships/slide" Target="slide21.xml"/><Relationship Id="rId11" Type="http://schemas.openxmlformats.org/officeDocument/2006/relationships/slide" Target="slide3.xml"/><Relationship Id="rId5" Type="http://schemas.openxmlformats.org/officeDocument/2006/relationships/slide" Target="slide20.xml"/><Relationship Id="rId10" Type="http://schemas.openxmlformats.org/officeDocument/2006/relationships/slide" Target="slide22.xml"/><Relationship Id="rId4" Type="http://schemas.openxmlformats.org/officeDocument/2006/relationships/slide" Target="slide17.xml"/><Relationship Id="rId9" Type="http://schemas.openxmlformats.org/officeDocument/2006/relationships/image" Target="../media/image10.gif"/></Relationships>
</file>

<file path=ppt/slides/_rels/slide150.xml.rels><?xml version="1.0" encoding="UTF-8" standalone="yes"?>
<Relationships xmlns="http://schemas.openxmlformats.org/package/2006/relationships"><Relationship Id="rId3" Type="http://schemas.openxmlformats.org/officeDocument/2006/relationships/slide" Target="slide145.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8" Type="http://schemas.openxmlformats.org/officeDocument/2006/relationships/slide" Target="slide152.xml"/><Relationship Id="rId3" Type="http://schemas.openxmlformats.org/officeDocument/2006/relationships/image" Target="../media/image58.gif"/><Relationship Id="rId7" Type="http://schemas.openxmlformats.org/officeDocument/2006/relationships/slide" Target="slide154.xml"/><Relationship Id="rId2" Type="http://schemas.openxmlformats.org/officeDocument/2006/relationships/hyperlink" Target="http://maps.google.com/maps?hl=es&amp;q=PUERTO+ESCONDIDO+CORDOBA+COLOMBIA&amp;um=1&amp;ie=UTF-8&amp;hq=&amp;hnear=0x8e59f0ad3c499607:0x7df0e27088180204,Puerto+Escondido,+C%C3%B3rdoba&amp;gl=co&amp;ei=oHL2Td-9EoPTgQfnh_zJCw&amp;sa=X&amp;oi=geocode_result&amp;ct=image&amp;resnum=1&amp;ved=0CBwQ8gEwAA" TargetMode="External"/><Relationship Id="rId1" Type="http://schemas.openxmlformats.org/officeDocument/2006/relationships/slideLayout" Target="../slideLayouts/slideLayout2.xml"/><Relationship Id="rId6" Type="http://schemas.openxmlformats.org/officeDocument/2006/relationships/slide" Target="slide153.xml"/><Relationship Id="rId5" Type="http://schemas.openxmlformats.org/officeDocument/2006/relationships/slide" Target="slide157.xml"/><Relationship Id="rId10" Type="http://schemas.openxmlformats.org/officeDocument/2006/relationships/slide" Target="slide3.xml"/><Relationship Id="rId4" Type="http://schemas.openxmlformats.org/officeDocument/2006/relationships/slide" Target="slide155.xml"/><Relationship Id="rId9" Type="http://schemas.openxmlformats.org/officeDocument/2006/relationships/slide" Target="slide156.xml"/></Relationships>
</file>

<file path=ppt/slides/_rels/slide152.xml.rels><?xml version="1.0" encoding="UTF-8" standalone="yes"?>
<Relationships xmlns="http://schemas.openxmlformats.org/package/2006/relationships"><Relationship Id="rId3" Type="http://schemas.openxmlformats.org/officeDocument/2006/relationships/slide" Target="slide15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3" Type="http://schemas.openxmlformats.org/officeDocument/2006/relationships/slide" Target="slide15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3" Type="http://schemas.openxmlformats.org/officeDocument/2006/relationships/slide" Target="slide15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3" Type="http://schemas.openxmlformats.org/officeDocument/2006/relationships/slide" Target="slide15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3" Type="http://schemas.openxmlformats.org/officeDocument/2006/relationships/slide" Target="slide15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3" Type="http://schemas.openxmlformats.org/officeDocument/2006/relationships/slide" Target="slide15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8" Type="http://schemas.openxmlformats.org/officeDocument/2006/relationships/slide" Target="slide159.xml"/><Relationship Id="rId3" Type="http://schemas.openxmlformats.org/officeDocument/2006/relationships/image" Target="../media/image59.gif"/><Relationship Id="rId7" Type="http://schemas.openxmlformats.org/officeDocument/2006/relationships/slide" Target="slide161.xml"/><Relationship Id="rId2" Type="http://schemas.openxmlformats.org/officeDocument/2006/relationships/hyperlink" Target="http://maps.google.com/maps?hl=es&amp;q=PUERTO+LIBERTADOR+CORDOBA+COLOMBIA&amp;um=1&amp;ie=UTF-8&amp;hq=&amp;hnear=0x8e5ad7a40906b5a3:0xee808042c983a3b2,Puerto+Libertador,+C%C3%B3rdoba&amp;gl=co&amp;ei=bXP2TbC6EcfTgAeh2sHVCw&amp;sa=X&amp;oi=geocode_result&amp;ct=image&amp;resnum=1&amp;ved=0CB0Q8gEwAA" TargetMode="External"/><Relationship Id="rId1" Type="http://schemas.openxmlformats.org/officeDocument/2006/relationships/slideLayout" Target="../slideLayouts/slideLayout2.xml"/><Relationship Id="rId6" Type="http://schemas.openxmlformats.org/officeDocument/2006/relationships/slide" Target="slide160.xml"/><Relationship Id="rId5" Type="http://schemas.openxmlformats.org/officeDocument/2006/relationships/slide" Target="slide164.xml"/><Relationship Id="rId10" Type="http://schemas.openxmlformats.org/officeDocument/2006/relationships/slide" Target="slide3.xml"/><Relationship Id="rId4" Type="http://schemas.openxmlformats.org/officeDocument/2006/relationships/slide" Target="slide162.xml"/><Relationship Id="rId9" Type="http://schemas.openxmlformats.org/officeDocument/2006/relationships/slide" Target="slide163.xml"/></Relationships>
</file>

<file path=ppt/slides/_rels/slide159.xml.rels><?xml version="1.0" encoding="UTF-8" standalone="yes"?>
<Relationships xmlns="http://schemas.openxmlformats.org/package/2006/relationships"><Relationship Id="rId3" Type="http://schemas.openxmlformats.org/officeDocument/2006/relationships/slide" Target="slide15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3" Type="http://schemas.openxmlformats.org/officeDocument/2006/relationships/slide" Target="slide15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3" Type="http://schemas.openxmlformats.org/officeDocument/2006/relationships/slide" Target="slide15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3" Type="http://schemas.openxmlformats.org/officeDocument/2006/relationships/slide" Target="slide15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3" Type="http://schemas.openxmlformats.org/officeDocument/2006/relationships/slide" Target="slide15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3" Type="http://schemas.openxmlformats.org/officeDocument/2006/relationships/slide" Target="slide15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image" Target="../media/image60.gif"/><Relationship Id="rId7" Type="http://schemas.openxmlformats.org/officeDocument/2006/relationships/slide" Target="slide166.xml"/><Relationship Id="rId2" Type="http://schemas.openxmlformats.org/officeDocument/2006/relationships/hyperlink" Target="http://maps.google.com/maps?hl=es&amp;q=PURISIMA+CORDOBA+COLOMBIA&amp;um=1&amp;ie=UTF-8&amp;hq=&amp;hnear=0x8e599fe2e28f30f5:0x4cd4b43787893db0,Pur%C3%ADsima,+C%C3%B3rdoba&amp;gl=co&amp;ei=R3T2TYqUJ8vpgQezhLDXCw&amp;sa=X&amp;oi=geocode_result&amp;ct=image&amp;resnum=1&amp;ved=0CB0Q8gEwAA" TargetMode="External"/><Relationship Id="rId1" Type="http://schemas.openxmlformats.org/officeDocument/2006/relationships/slideLayout" Target="../slideLayouts/slideLayout2.xml"/><Relationship Id="rId6" Type="http://schemas.openxmlformats.org/officeDocument/2006/relationships/slide" Target="slide167.xml"/><Relationship Id="rId5" Type="http://schemas.openxmlformats.org/officeDocument/2006/relationships/slide" Target="slide169.xml"/><Relationship Id="rId4" Type="http://schemas.openxmlformats.org/officeDocument/2006/relationships/slide" Target="slide168.xml"/></Relationships>
</file>

<file path=ppt/slides/_rels/slide166.xml.rels><?xml version="1.0" encoding="UTF-8" standalone="yes"?>
<Relationships xmlns="http://schemas.openxmlformats.org/package/2006/relationships"><Relationship Id="rId3" Type="http://schemas.openxmlformats.org/officeDocument/2006/relationships/slide" Target="slide165.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3" Type="http://schemas.openxmlformats.org/officeDocument/2006/relationships/slide" Target="slide165.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3" Type="http://schemas.openxmlformats.org/officeDocument/2006/relationships/slide" Target="slide165.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3" Type="http://schemas.openxmlformats.org/officeDocument/2006/relationships/slide" Target="slide165.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ayapel-cordoba.gov.co/apc-aa-files/38363363363333373763343533643137/ESCUDO_.jpg" TargetMode="External"/><Relationship Id="rId1" Type="http://schemas.openxmlformats.org/officeDocument/2006/relationships/slideLayout" Target="../slideLayouts/slideLayout1.xml"/><Relationship Id="rId5" Type="http://schemas.openxmlformats.org/officeDocument/2006/relationships/slide" Target="slide3.xml"/><Relationship Id="rId4" Type="http://schemas.openxmlformats.org/officeDocument/2006/relationships/slide" Target="slide15.xml"/></Relationships>
</file>

<file path=ppt/slides/_rels/slide170.xml.rels><?xml version="1.0" encoding="UTF-8" standalone="yes"?>
<Relationships xmlns="http://schemas.openxmlformats.org/package/2006/relationships"><Relationship Id="rId8" Type="http://schemas.openxmlformats.org/officeDocument/2006/relationships/slide" Target="slide171.xml"/><Relationship Id="rId3" Type="http://schemas.openxmlformats.org/officeDocument/2006/relationships/image" Target="../media/image61.gif"/><Relationship Id="rId7" Type="http://schemas.openxmlformats.org/officeDocument/2006/relationships/slide" Target="slide173.xml"/><Relationship Id="rId2" Type="http://schemas.openxmlformats.org/officeDocument/2006/relationships/hyperlink" Target="http://maps.google.com/maps?hl=es&amp;q=SAHAGUN+CORDOBA+COLOMBIA&amp;um=1&amp;ie=UTF-8&amp;hq=&amp;hnear=0x8e59617e8b6e6171:0xd18578a66e657437,Sahag%C3%BAn,+C%C3%B3rdoba&amp;gl=co&amp;ei=Q3X2TbCnLI3ogQeK84nmCw&amp;sa=X&amp;oi=geocode_result&amp;ct=image&amp;resnum=1&amp;ved=0CB0Q8gEwAA" TargetMode="External"/><Relationship Id="rId1" Type="http://schemas.openxmlformats.org/officeDocument/2006/relationships/slideLayout" Target="../slideLayouts/slideLayout2.xml"/><Relationship Id="rId6" Type="http://schemas.openxmlformats.org/officeDocument/2006/relationships/slide" Target="slide172.xml"/><Relationship Id="rId5" Type="http://schemas.openxmlformats.org/officeDocument/2006/relationships/slide" Target="slide175.xml"/><Relationship Id="rId4" Type="http://schemas.openxmlformats.org/officeDocument/2006/relationships/slide" Target="slide174.xml"/><Relationship Id="rId9" Type="http://schemas.openxmlformats.org/officeDocument/2006/relationships/slide" Target="slide3.xml"/></Relationships>
</file>

<file path=ppt/slides/_rels/slide171.xml.rels><?xml version="1.0" encoding="UTF-8" standalone="yes"?>
<Relationships xmlns="http://schemas.openxmlformats.org/package/2006/relationships"><Relationship Id="rId3" Type="http://schemas.openxmlformats.org/officeDocument/2006/relationships/slide" Target="slide170.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3" Type="http://schemas.openxmlformats.org/officeDocument/2006/relationships/slide" Target="slide170.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3" Type="http://schemas.openxmlformats.org/officeDocument/2006/relationships/slide" Target="slide170.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3" Type="http://schemas.openxmlformats.org/officeDocument/2006/relationships/slide" Target="slide170.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3" Type="http://schemas.openxmlformats.org/officeDocument/2006/relationships/slide" Target="slide170.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8" Type="http://schemas.openxmlformats.org/officeDocument/2006/relationships/slide" Target="slide177.xml"/><Relationship Id="rId3" Type="http://schemas.openxmlformats.org/officeDocument/2006/relationships/image" Target="../media/image62.gif"/><Relationship Id="rId7" Type="http://schemas.openxmlformats.org/officeDocument/2006/relationships/slide" Target="slide179.xml"/><Relationship Id="rId2" Type="http://schemas.openxmlformats.org/officeDocument/2006/relationships/hyperlink" Target="http://maps.google.com/maps?hl=es&amp;q=SAN+ANDRES+DE+SOTAVENTO+CORDOBA+COLOMBIA&amp;um=1&amp;ie=UTF-8&amp;hq=&amp;hnear=0x8e596e720d529ae1:0x79665932ab669f0a,San+Andr%C3%A9s+De+Sotavento&amp;gl=co&amp;ei=bHb2TbylGZDPgAfvh_XrCw&amp;sa=X&amp;oi=geocode_result&amp;ct=image&amp;resnum=1&amp;ved=0CBsQ8gEwAA" TargetMode="External"/><Relationship Id="rId1" Type="http://schemas.openxmlformats.org/officeDocument/2006/relationships/slideLayout" Target="../slideLayouts/slideLayout2.xml"/><Relationship Id="rId6" Type="http://schemas.openxmlformats.org/officeDocument/2006/relationships/slide" Target="slide178.xml"/><Relationship Id="rId5" Type="http://schemas.openxmlformats.org/officeDocument/2006/relationships/slide" Target="slide182.xml"/><Relationship Id="rId10" Type="http://schemas.openxmlformats.org/officeDocument/2006/relationships/slide" Target="slide3.xml"/><Relationship Id="rId4" Type="http://schemas.openxmlformats.org/officeDocument/2006/relationships/slide" Target="slide180.xml"/><Relationship Id="rId9" Type="http://schemas.openxmlformats.org/officeDocument/2006/relationships/slide" Target="slide181.xml"/></Relationships>
</file>

<file path=ppt/slides/_rels/slide177.xml.rels><?xml version="1.0" encoding="UTF-8" standalone="yes"?>
<Relationships xmlns="http://schemas.openxmlformats.org/package/2006/relationships"><Relationship Id="rId3" Type="http://schemas.openxmlformats.org/officeDocument/2006/relationships/slide" Target="slide176.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3" Type="http://schemas.openxmlformats.org/officeDocument/2006/relationships/slide" Target="slide176.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45.xml"/><Relationship Id="rId1" Type="http://schemas.openxmlformats.org/officeDocument/2006/relationships/slideLayout" Target="../slideLayouts/slideLayout2.xml"/><Relationship Id="rId4" Type="http://schemas.openxmlformats.org/officeDocument/2006/relationships/slide" Target="slide176.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ayapel-cordoba.gov.co/apc-aa-files/38363363363333373763343533643137/Bandera.jpg" TargetMode="External"/><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slide" Target="slide15.xml"/></Relationships>
</file>

<file path=ppt/slides/_rels/slide180.xml.rels><?xml version="1.0" encoding="UTF-8" standalone="yes"?>
<Relationships xmlns="http://schemas.openxmlformats.org/package/2006/relationships"><Relationship Id="rId3" Type="http://schemas.openxmlformats.org/officeDocument/2006/relationships/slide" Target="slide176.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3" Type="http://schemas.openxmlformats.org/officeDocument/2006/relationships/slide" Target="slide176.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3" Type="http://schemas.openxmlformats.org/officeDocument/2006/relationships/slide" Target="slide176.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8" Type="http://schemas.openxmlformats.org/officeDocument/2006/relationships/slide" Target="slide184.xml"/><Relationship Id="rId3" Type="http://schemas.openxmlformats.org/officeDocument/2006/relationships/image" Target="../media/image63.gif"/><Relationship Id="rId7" Type="http://schemas.openxmlformats.org/officeDocument/2006/relationships/slide" Target="slide186.xml"/><Relationship Id="rId2" Type="http://schemas.openxmlformats.org/officeDocument/2006/relationships/hyperlink" Target="http://maps.google.com/maps?hl=es&amp;q=SAN+ANTERO+CORDOBA+COLOMBIA&amp;um=1&amp;ie=UTF-8&amp;hq=&amp;hnear=0x8e59a6fc70b40ce3:0xf90d51ccf2ceae3a,San+Antero,+C%C3%B3rdoba&amp;gl=co&amp;ei=33b2TfHYJIPUgQfunrm6Cw&amp;sa=X&amp;oi=geocode_result&amp;ct=image&amp;resnum=1&amp;ved=0CCEQ8gEwAA" TargetMode="External"/><Relationship Id="rId1" Type="http://schemas.openxmlformats.org/officeDocument/2006/relationships/slideLayout" Target="../slideLayouts/slideLayout2.xml"/><Relationship Id="rId6" Type="http://schemas.openxmlformats.org/officeDocument/2006/relationships/slide" Target="slide185.xml"/><Relationship Id="rId5" Type="http://schemas.openxmlformats.org/officeDocument/2006/relationships/slide" Target="slide189.xml"/><Relationship Id="rId10" Type="http://schemas.openxmlformats.org/officeDocument/2006/relationships/slide" Target="slide3.xml"/><Relationship Id="rId4" Type="http://schemas.openxmlformats.org/officeDocument/2006/relationships/slide" Target="slide187.xml"/><Relationship Id="rId9" Type="http://schemas.openxmlformats.org/officeDocument/2006/relationships/slide" Target="slide188.xml"/></Relationships>
</file>

<file path=ppt/slides/_rels/slide184.xml.rels><?xml version="1.0" encoding="UTF-8" standalone="yes"?>
<Relationships xmlns="http://schemas.openxmlformats.org/package/2006/relationships"><Relationship Id="rId3" Type="http://schemas.openxmlformats.org/officeDocument/2006/relationships/slide" Target="slide183.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3" Type="http://schemas.openxmlformats.org/officeDocument/2006/relationships/slide" Target="slide183.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3" Type="http://schemas.openxmlformats.org/officeDocument/2006/relationships/slide" Target="slide183.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3" Type="http://schemas.openxmlformats.org/officeDocument/2006/relationships/slide" Target="slide183.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3" Type="http://schemas.openxmlformats.org/officeDocument/2006/relationships/slide" Target="slide183.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3" Type="http://schemas.openxmlformats.org/officeDocument/2006/relationships/slide" Target="slide183.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8" Type="http://schemas.openxmlformats.org/officeDocument/2006/relationships/slide" Target="slide191.xml"/><Relationship Id="rId3" Type="http://schemas.openxmlformats.org/officeDocument/2006/relationships/image" Target="../media/image64.gif"/><Relationship Id="rId7" Type="http://schemas.openxmlformats.org/officeDocument/2006/relationships/slide" Target="slide193.xml"/><Relationship Id="rId2" Type="http://schemas.openxmlformats.org/officeDocument/2006/relationships/hyperlink" Target="http://maps.google.com/maps?hl=es&amp;q=SAN+BERNARDO+DEL+VIENTO+CORDOBA+COLOMBIA&amp;um=1&amp;ie=UTF-8&amp;hq=&amp;hnear=0x8e59bc7f6ded7965:0xd1724df38980b826,San+Bernardo+Del+Viento&amp;gl=co&amp;ei=EXj2Tdn2KIPs0gG_sqDtDA&amp;sa=X&amp;oi=geocode_result&amp;ct=image&amp;resnum=1&amp;ved=0CBsQ8gEwAA" TargetMode="External"/><Relationship Id="rId1" Type="http://schemas.openxmlformats.org/officeDocument/2006/relationships/slideLayout" Target="../slideLayouts/slideLayout2.xml"/><Relationship Id="rId6" Type="http://schemas.openxmlformats.org/officeDocument/2006/relationships/slide" Target="slide192.xml"/><Relationship Id="rId5" Type="http://schemas.openxmlformats.org/officeDocument/2006/relationships/slide" Target="slide196.xml"/><Relationship Id="rId10" Type="http://schemas.openxmlformats.org/officeDocument/2006/relationships/slide" Target="slide3.xml"/><Relationship Id="rId4" Type="http://schemas.openxmlformats.org/officeDocument/2006/relationships/slide" Target="slide194.xml"/><Relationship Id="rId9" Type="http://schemas.openxmlformats.org/officeDocument/2006/relationships/slide" Target="slide195.xml"/></Relationships>
</file>

<file path=ppt/slides/_rels/slide191.xml.rels><?xml version="1.0" encoding="UTF-8" standalone="yes"?>
<Relationships xmlns="http://schemas.openxmlformats.org/package/2006/relationships"><Relationship Id="rId3" Type="http://schemas.openxmlformats.org/officeDocument/2006/relationships/slide" Target="slide190.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3" Type="http://schemas.openxmlformats.org/officeDocument/2006/relationships/slide" Target="slide190.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3" Type="http://schemas.openxmlformats.org/officeDocument/2006/relationships/slide" Target="slide190.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190.xml"/><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3" Type="http://schemas.openxmlformats.org/officeDocument/2006/relationships/slide" Target="slide190.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3" Type="http://schemas.openxmlformats.org/officeDocument/2006/relationships/slide" Target="slide190.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8" Type="http://schemas.openxmlformats.org/officeDocument/2006/relationships/slide" Target="slide201.xml"/><Relationship Id="rId3" Type="http://schemas.openxmlformats.org/officeDocument/2006/relationships/image" Target="../media/image65.gif"/><Relationship Id="rId7" Type="http://schemas.openxmlformats.org/officeDocument/2006/relationships/slide" Target="slide199.xml"/><Relationship Id="rId2" Type="http://schemas.openxmlformats.org/officeDocument/2006/relationships/hyperlink" Target="http://maps.google.com/maps?hl=es&amp;q=SAN+CARLOS+CORDOBA+COLOMBIA&amp;um=1&amp;ie=UTF-8&amp;hq=&amp;hnear=0x8e5bccdd960796ad:0xe857333953d94eae,San+Carlos,+C%C3%B3rdoba&amp;gl=co&amp;ei=uXj2TdWKO4ydgQfJj_XbCw&amp;sa=X&amp;oi=geocode_result&amp;ct=image&amp;resnum=1&amp;ved=0CB0Q8gEwAA" TargetMode="External"/><Relationship Id="rId1" Type="http://schemas.openxmlformats.org/officeDocument/2006/relationships/slideLayout" Target="../slideLayouts/slideLayout2.xml"/><Relationship Id="rId6" Type="http://schemas.openxmlformats.org/officeDocument/2006/relationships/slide" Target="slide200.xml"/><Relationship Id="rId11" Type="http://schemas.openxmlformats.org/officeDocument/2006/relationships/slide" Target="slide3.xml"/><Relationship Id="rId5" Type="http://schemas.openxmlformats.org/officeDocument/2006/relationships/slide" Target="slide204.xml"/><Relationship Id="rId10" Type="http://schemas.openxmlformats.org/officeDocument/2006/relationships/slide" Target="slide203.xml"/><Relationship Id="rId4" Type="http://schemas.openxmlformats.org/officeDocument/2006/relationships/slide" Target="slide202.xml"/><Relationship Id="rId9" Type="http://schemas.openxmlformats.org/officeDocument/2006/relationships/slide" Target="slide198.xml"/></Relationships>
</file>

<file path=ppt/slides/_rels/slide198.xml.rels><?xml version="1.0" encoding="UTF-8" standalone="yes"?>
<Relationships xmlns="http://schemas.openxmlformats.org/package/2006/relationships"><Relationship Id="rId3" Type="http://schemas.openxmlformats.org/officeDocument/2006/relationships/slide" Target="slide197.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hyperlink" Target="http://sancarlos-cordoba.gov.co/apc-aa-files/64363832346265303838333362326662/ESCUDO_SAN_CARLOS.jpg" TargetMode="External"/><Relationship Id="rId1" Type="http://schemas.openxmlformats.org/officeDocument/2006/relationships/slideLayout" Target="../slideLayouts/slideLayout2.xml"/><Relationship Id="rId5" Type="http://schemas.openxmlformats.org/officeDocument/2006/relationships/slide" Target="slide197.xml"/><Relationship Id="rId4" Type="http://schemas.openxmlformats.org/officeDocument/2006/relationships/slide" Target="slide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audio" Target="../media/audio2.wav"/></Relationships>
</file>

<file path=ppt/slides/_rels/slide2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15.xml"/><Relationship Id="rId1" Type="http://schemas.openxmlformats.org/officeDocument/2006/relationships/slideLayout" Target="../slideLayouts/slideLayout1.xml"/></Relationships>
</file>

<file path=ppt/slides/_rels/slide200.xml.rels><?xml version="1.0" encoding="UTF-8" standalone="yes"?>
<Relationships xmlns="http://schemas.openxmlformats.org/package/2006/relationships"><Relationship Id="rId3" Type="http://schemas.openxmlformats.org/officeDocument/2006/relationships/slide" Target="slide197.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3" Type="http://schemas.openxmlformats.org/officeDocument/2006/relationships/slide" Target="slide197.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3" Type="http://schemas.openxmlformats.org/officeDocument/2006/relationships/slide" Target="slide197.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3" Type="http://schemas.openxmlformats.org/officeDocument/2006/relationships/slide" Target="slide197.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3" Type="http://schemas.openxmlformats.org/officeDocument/2006/relationships/slide" Target="slide197.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8" Type="http://schemas.openxmlformats.org/officeDocument/2006/relationships/slide" Target="slide209.xml"/><Relationship Id="rId3" Type="http://schemas.openxmlformats.org/officeDocument/2006/relationships/image" Target="../media/image67.gif"/><Relationship Id="rId7" Type="http://schemas.openxmlformats.org/officeDocument/2006/relationships/slide" Target="slide207.xml"/><Relationship Id="rId2" Type="http://schemas.openxmlformats.org/officeDocument/2006/relationships/hyperlink" Target="http://maps.google.com/maps?hl=es&amp;q=SAN+PELAYO+CORDOBA+COLOMBIA&amp;um=1&amp;ie=UTF-8&amp;hq=&amp;hnear=0x8e5988a610bfe4d9:0x3ea33470a2d3f55e,San+Pelayo,+C%C3%B3rdoba&amp;gl=co&amp;ei=Q3n2TcKvFsnagQeLmeDWCw&amp;sa=X&amp;oi=geocode_result&amp;ct=image&amp;resnum=1&amp;ved=0CB0Q8gEwAA" TargetMode="External"/><Relationship Id="rId1" Type="http://schemas.openxmlformats.org/officeDocument/2006/relationships/slideLayout" Target="../slideLayouts/slideLayout2.xml"/><Relationship Id="rId6" Type="http://schemas.openxmlformats.org/officeDocument/2006/relationships/slide" Target="slide208.xml"/><Relationship Id="rId11" Type="http://schemas.openxmlformats.org/officeDocument/2006/relationships/slide" Target="slide3.xml"/><Relationship Id="rId5" Type="http://schemas.openxmlformats.org/officeDocument/2006/relationships/slide" Target="slide213.xml"/><Relationship Id="rId10" Type="http://schemas.openxmlformats.org/officeDocument/2006/relationships/slide" Target="slide212.xml"/><Relationship Id="rId4" Type="http://schemas.openxmlformats.org/officeDocument/2006/relationships/slide" Target="slide211.xml"/><Relationship Id="rId9" Type="http://schemas.openxmlformats.org/officeDocument/2006/relationships/slide" Target="slide206.xml"/></Relationships>
</file>

<file path=ppt/slides/_rels/slide206.xml.rels><?xml version="1.0" encoding="UTF-8" standalone="yes"?>
<Relationships xmlns="http://schemas.openxmlformats.org/package/2006/relationships"><Relationship Id="rId3" Type="http://schemas.openxmlformats.org/officeDocument/2006/relationships/slide" Target="slide205.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hyperlink" Target="http://sanpelayo-cordoba.gov.co/apc-aa-files/35303265626565333433663462636261/san_pelayo_escudo_ajustado.jpg" TargetMode="External"/><Relationship Id="rId1" Type="http://schemas.openxmlformats.org/officeDocument/2006/relationships/slideLayout" Target="../slideLayouts/slideLayout2.xml"/><Relationship Id="rId5" Type="http://schemas.openxmlformats.org/officeDocument/2006/relationships/slide" Target="slide205.xml"/><Relationship Id="rId4" Type="http://schemas.openxmlformats.org/officeDocument/2006/relationships/slide" Target="slide3.xml"/></Relationships>
</file>

<file path=ppt/slides/_rels/slide208.xml.rels><?xml version="1.0" encoding="UTF-8" standalone="yes"?>
<Relationships xmlns="http://schemas.openxmlformats.org/package/2006/relationships"><Relationship Id="rId3" Type="http://schemas.openxmlformats.org/officeDocument/2006/relationships/slide" Target="slide205.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3" Type="http://schemas.openxmlformats.org/officeDocument/2006/relationships/slide" Target="slide205.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15.xml"/><Relationship Id="rId1" Type="http://schemas.openxmlformats.org/officeDocument/2006/relationships/slideLayout" Target="../slideLayouts/slideLayout1.xml"/></Relationships>
</file>

<file path=ppt/slides/_rels/slide210.xml.rels><?xml version="1.0" encoding="UTF-8" standalone="yes"?>
<Relationships xmlns="http://schemas.openxmlformats.org/package/2006/relationships"><Relationship Id="rId3" Type="http://schemas.openxmlformats.org/officeDocument/2006/relationships/slide" Target="slide205.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3" Type="http://schemas.openxmlformats.org/officeDocument/2006/relationships/slide" Target="slide205.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3" Type="http://schemas.openxmlformats.org/officeDocument/2006/relationships/slide" Target="slide205.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3" Type="http://schemas.openxmlformats.org/officeDocument/2006/relationships/slide" Target="slide205.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8" Type="http://schemas.openxmlformats.org/officeDocument/2006/relationships/slide" Target="slide216.xml"/><Relationship Id="rId3" Type="http://schemas.openxmlformats.org/officeDocument/2006/relationships/image" Target="../media/image69.gif"/><Relationship Id="rId7" Type="http://schemas.openxmlformats.org/officeDocument/2006/relationships/slide" Target="slide218.xml"/><Relationship Id="rId12" Type="http://schemas.openxmlformats.org/officeDocument/2006/relationships/slide" Target="slide3.xml"/><Relationship Id="rId2" Type="http://schemas.openxmlformats.org/officeDocument/2006/relationships/hyperlink" Target="http://maps.google.com/maps?hl=es&amp;q=TIERRALTA+CORDOBA+COLOMBIA&amp;um=1&amp;ie=UTF-8&amp;hq=&amp;hnear=0x8e5abefd57ea4be9:0x74aecdacaea7fb5c,Tierralta,+C%C3%B3rdoba&amp;gl=co&amp;ei=-nn2Tbz_GMGdgQfDsem_Cw&amp;sa=X&amp;oi=geocode_result&amp;ct=image&amp;resnum=1&amp;ved=0CB8Q8gEwAA" TargetMode="External"/><Relationship Id="rId1" Type="http://schemas.openxmlformats.org/officeDocument/2006/relationships/slideLayout" Target="../slideLayouts/slideLayout2.xml"/><Relationship Id="rId6" Type="http://schemas.openxmlformats.org/officeDocument/2006/relationships/slide" Target="slide217.xml"/><Relationship Id="rId11" Type="http://schemas.openxmlformats.org/officeDocument/2006/relationships/slide" Target="slide221.xml"/><Relationship Id="rId5" Type="http://schemas.openxmlformats.org/officeDocument/2006/relationships/slide" Target="slide222.xml"/><Relationship Id="rId10" Type="http://schemas.openxmlformats.org/officeDocument/2006/relationships/slide" Target="slide215.xml"/><Relationship Id="rId4" Type="http://schemas.openxmlformats.org/officeDocument/2006/relationships/slide" Target="slide220.xml"/><Relationship Id="rId9" Type="http://schemas.openxmlformats.org/officeDocument/2006/relationships/slide" Target="slide219.xml"/></Relationships>
</file>

<file path=ppt/slides/_rels/slide215.xml.rels><?xml version="1.0" encoding="UTF-8" standalone="yes"?>
<Relationships xmlns="http://schemas.openxmlformats.org/package/2006/relationships"><Relationship Id="rId3" Type="http://schemas.openxmlformats.org/officeDocument/2006/relationships/slide" Target="slide214.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70.jpeg"/><Relationship Id="rId1" Type="http://schemas.openxmlformats.org/officeDocument/2006/relationships/slideLayout" Target="../slideLayouts/slideLayout2.xml"/><Relationship Id="rId4" Type="http://schemas.openxmlformats.org/officeDocument/2006/relationships/slide" Target="slide214.xml"/></Relationships>
</file>

<file path=ppt/slides/_rels/slide217.xml.rels><?xml version="1.0" encoding="UTF-8" standalone="yes"?>
<Relationships xmlns="http://schemas.openxmlformats.org/package/2006/relationships"><Relationship Id="rId3" Type="http://schemas.openxmlformats.org/officeDocument/2006/relationships/image" Target="../media/image71.gif"/><Relationship Id="rId2" Type="http://schemas.openxmlformats.org/officeDocument/2006/relationships/hyperlink" Target="http://tierralta-cordoba.gov.co/apc-aa-files/38613630653239636266316634393635/_anim_x20090219499dd44d0e92a513839284_1235080764366_flag_400_3_0_1.gif" TargetMode="External"/><Relationship Id="rId1" Type="http://schemas.openxmlformats.org/officeDocument/2006/relationships/slideLayout" Target="../slideLayouts/slideLayout2.xml"/><Relationship Id="rId5" Type="http://schemas.openxmlformats.org/officeDocument/2006/relationships/slide" Target="slide214.xml"/><Relationship Id="rId4" Type="http://schemas.openxmlformats.org/officeDocument/2006/relationships/slide" Target="slide3.xml"/></Relationships>
</file>

<file path=ppt/slides/_rels/slide218.xml.rels><?xml version="1.0" encoding="UTF-8" standalone="yes"?>
<Relationships xmlns="http://schemas.openxmlformats.org/package/2006/relationships"><Relationship Id="rId3" Type="http://schemas.openxmlformats.org/officeDocument/2006/relationships/slide" Target="slide214.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3" Type="http://schemas.openxmlformats.org/officeDocument/2006/relationships/slide" Target="slide214.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15.xml"/><Relationship Id="rId1" Type="http://schemas.openxmlformats.org/officeDocument/2006/relationships/slideLayout" Target="../slideLayouts/slideLayout1.xml"/></Relationships>
</file>

<file path=ppt/slides/_rels/slide220.xml.rels><?xml version="1.0" encoding="UTF-8" standalone="yes"?>
<Relationships xmlns="http://schemas.openxmlformats.org/package/2006/relationships"><Relationship Id="rId3" Type="http://schemas.openxmlformats.org/officeDocument/2006/relationships/slide" Target="slide214.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3" Type="http://schemas.openxmlformats.org/officeDocument/2006/relationships/slide" Target="slide214.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3" Type="http://schemas.openxmlformats.org/officeDocument/2006/relationships/slide" Target="slide214.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8" Type="http://schemas.openxmlformats.org/officeDocument/2006/relationships/slide" Target="slide225.xml"/><Relationship Id="rId3" Type="http://schemas.openxmlformats.org/officeDocument/2006/relationships/image" Target="../media/image72.gif"/><Relationship Id="rId7" Type="http://schemas.openxmlformats.org/officeDocument/2006/relationships/slide" Target="slide227.xml"/><Relationship Id="rId12" Type="http://schemas.openxmlformats.org/officeDocument/2006/relationships/slide" Target="slide3.xml"/><Relationship Id="rId2" Type="http://schemas.openxmlformats.org/officeDocument/2006/relationships/hyperlink" Target="http://maps.google.com/maps?hl=es&amp;q=VALENCIA+CORDOBA+COLOMBIA&amp;um=1&amp;ie=UTF-8&amp;hq=&amp;hnear=0x8e5a61b81e5caffd:0x344e5245bc3a4119,Valencia,+C%C3%B3rdoba&amp;gl=co&amp;ei=3Hr2TdztOsHUgAeerdG2Cw&amp;sa=X&amp;oi=geocode_result&amp;ct=image&amp;resnum=1&amp;ved=0CB0Q8gEwAA" TargetMode="External"/><Relationship Id="rId1" Type="http://schemas.openxmlformats.org/officeDocument/2006/relationships/slideLayout" Target="../slideLayouts/slideLayout2.xml"/><Relationship Id="rId6" Type="http://schemas.openxmlformats.org/officeDocument/2006/relationships/slide" Target="slide226.xml"/><Relationship Id="rId11" Type="http://schemas.openxmlformats.org/officeDocument/2006/relationships/slide" Target="slide230.xml"/><Relationship Id="rId5" Type="http://schemas.openxmlformats.org/officeDocument/2006/relationships/slide" Target="slide231.xml"/><Relationship Id="rId10" Type="http://schemas.openxmlformats.org/officeDocument/2006/relationships/slide" Target="slide224.xml"/><Relationship Id="rId4" Type="http://schemas.openxmlformats.org/officeDocument/2006/relationships/slide" Target="slide229.xml"/><Relationship Id="rId9" Type="http://schemas.openxmlformats.org/officeDocument/2006/relationships/slide" Target="slide228.xml"/></Relationships>
</file>

<file path=ppt/slides/_rels/slide224.xml.rels><?xml version="1.0" encoding="UTF-8" standalone="yes"?>
<Relationships xmlns="http://schemas.openxmlformats.org/package/2006/relationships"><Relationship Id="rId3" Type="http://schemas.openxmlformats.org/officeDocument/2006/relationships/slide" Target="slide223.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hyperlink" Target="http://valencia-cordoba.gov.co/apc-aa-files/38393032313338323231343731343962/Escudo.JPG" TargetMode="External"/><Relationship Id="rId1" Type="http://schemas.openxmlformats.org/officeDocument/2006/relationships/slideLayout" Target="../slideLayouts/slideLayout2.xml"/><Relationship Id="rId5" Type="http://schemas.openxmlformats.org/officeDocument/2006/relationships/slide" Target="slide223.xml"/><Relationship Id="rId4" Type="http://schemas.openxmlformats.org/officeDocument/2006/relationships/slide" Target="slide3.xml"/></Relationships>
</file>

<file path=ppt/slides/_rels/slide226.xml.rels><?xml version="1.0" encoding="UTF-8" standalone="yes"?>
<Relationships xmlns="http://schemas.openxmlformats.org/package/2006/relationships"><Relationship Id="rId3" Type="http://schemas.openxmlformats.org/officeDocument/2006/relationships/image" Target="../media/image74.gif"/><Relationship Id="rId2" Type="http://schemas.openxmlformats.org/officeDocument/2006/relationships/hyperlink" Target="http://valencia-cordoba.gov.co/apc-aa-files/38393032313338323231343731343962/Bandera_ani.gif" TargetMode="External"/><Relationship Id="rId1" Type="http://schemas.openxmlformats.org/officeDocument/2006/relationships/slideLayout" Target="../slideLayouts/slideLayout2.xml"/><Relationship Id="rId5" Type="http://schemas.openxmlformats.org/officeDocument/2006/relationships/slide" Target="slide223.xml"/><Relationship Id="rId4" Type="http://schemas.openxmlformats.org/officeDocument/2006/relationships/slide" Target="slide3.xml"/></Relationships>
</file>

<file path=ppt/slides/_rels/slide227.xml.rels><?xml version="1.0" encoding="UTF-8" standalone="yes"?>
<Relationships xmlns="http://schemas.openxmlformats.org/package/2006/relationships"><Relationship Id="rId3" Type="http://schemas.openxmlformats.org/officeDocument/2006/relationships/slide" Target="slide223.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3" Type="http://schemas.openxmlformats.org/officeDocument/2006/relationships/slide" Target="slide223.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3" Type="http://schemas.openxmlformats.org/officeDocument/2006/relationships/slide" Target="slide223.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slide" Target="slide24.xml"/><Relationship Id="rId3" Type="http://schemas.openxmlformats.org/officeDocument/2006/relationships/slide" Target="slide27.xml"/><Relationship Id="rId7" Type="http://schemas.openxmlformats.org/officeDocument/2006/relationships/slide" Target="slide30.xml"/><Relationship Id="rId2" Type="http://schemas.openxmlformats.org/officeDocument/2006/relationships/slide" Target="slide26.xml"/><Relationship Id="rId1" Type="http://schemas.openxmlformats.org/officeDocument/2006/relationships/slideLayout" Target="../slideLayouts/slideLayout2.xml"/><Relationship Id="rId6" Type="http://schemas.openxmlformats.org/officeDocument/2006/relationships/slide" Target="slide29.xml"/><Relationship Id="rId11" Type="http://schemas.openxmlformats.org/officeDocument/2006/relationships/slide" Target="slide3.xml"/><Relationship Id="rId5" Type="http://schemas.openxmlformats.org/officeDocument/2006/relationships/slide" Target="slide28.xml"/><Relationship Id="rId10" Type="http://schemas.openxmlformats.org/officeDocument/2006/relationships/image" Target="../media/image13.gif"/><Relationship Id="rId4" Type="http://schemas.openxmlformats.org/officeDocument/2006/relationships/slide" Target="slide25.xml"/><Relationship Id="rId9" Type="http://schemas.openxmlformats.org/officeDocument/2006/relationships/hyperlink" Target="http://maps.google.com/maps?hl=es&amp;q=buenavista+cordoba+colombia&amp;biw=1280&amp;bih=494&amp;um=1&amp;ie=UTF-8&amp;hq=&amp;hnear=0x8e5b0a3f0b2c30c5:0x5285418c543855ac,Buenavista&amp;gl=co&amp;ei=OzTxTdXKKYOy0AGp9rWlCg&amp;sa=X&amp;oi=geocode_result&amp;ct=image&amp;resnum=1&amp;ved=0CB0Q8gEwAA" TargetMode="External"/></Relationships>
</file>

<file path=ppt/slides/_rels/slide230.xml.rels><?xml version="1.0" encoding="UTF-8" standalone="yes"?>
<Relationships xmlns="http://schemas.openxmlformats.org/package/2006/relationships"><Relationship Id="rId3" Type="http://schemas.openxmlformats.org/officeDocument/2006/relationships/slide" Target="slide223.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3" Type="http://schemas.openxmlformats.org/officeDocument/2006/relationships/slide" Target="slide223.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8" Type="http://schemas.openxmlformats.org/officeDocument/2006/relationships/slide" Target="slide234.xml"/><Relationship Id="rId3" Type="http://schemas.openxmlformats.org/officeDocument/2006/relationships/image" Target="../media/image75.gif"/><Relationship Id="rId7" Type="http://schemas.openxmlformats.org/officeDocument/2006/relationships/slide" Target="slide236.xml"/><Relationship Id="rId2" Type="http://schemas.openxmlformats.org/officeDocument/2006/relationships/hyperlink" Target="http://maps.google.com/maps?hl=es&amp;q=TUCHIN+CORDOBA+COLOMBIA&amp;um=1&amp;ie=UTF-8&amp;hq=&amp;hnear=0x8e597215598cd4a7:0x50affb54a9347fb9,Tuch%C3%ADn,+C%C3%B3rdoba&amp;gl=co&amp;ei=r3v2TZqFJIicgQe7zdm7Cw&amp;sa=X&amp;oi=geocode_result&amp;ct=image&amp;resnum=1&amp;ved=0CBgQ8gEwAA" TargetMode="External"/><Relationship Id="rId1" Type="http://schemas.openxmlformats.org/officeDocument/2006/relationships/slideLayout" Target="../slideLayouts/slideLayout2.xml"/><Relationship Id="rId6" Type="http://schemas.openxmlformats.org/officeDocument/2006/relationships/slide" Target="slide235.xml"/><Relationship Id="rId11" Type="http://schemas.openxmlformats.org/officeDocument/2006/relationships/slide" Target="slide3.xml"/><Relationship Id="rId5" Type="http://schemas.openxmlformats.org/officeDocument/2006/relationships/slide" Target="slide240.xml"/><Relationship Id="rId10" Type="http://schemas.openxmlformats.org/officeDocument/2006/relationships/slide" Target="slide233.xml"/><Relationship Id="rId4" Type="http://schemas.openxmlformats.org/officeDocument/2006/relationships/slide" Target="slide239.xml"/><Relationship Id="rId9" Type="http://schemas.openxmlformats.org/officeDocument/2006/relationships/slide" Target="slide237.xml"/></Relationships>
</file>

<file path=ppt/slides/_rels/slide233.xml.rels><?xml version="1.0" encoding="UTF-8" standalone="yes"?>
<Relationships xmlns="http://schemas.openxmlformats.org/package/2006/relationships"><Relationship Id="rId3" Type="http://schemas.openxmlformats.org/officeDocument/2006/relationships/slide" Target="slide232.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hyperlink" Target="http://tuchin-cordoba.gov.co/apc-aa-files/37363634666336626138393961373436/escudo_de_tuchin_01.JPG" TargetMode="External"/><Relationship Id="rId1" Type="http://schemas.openxmlformats.org/officeDocument/2006/relationships/slideLayout" Target="../slideLayouts/slideLayout2.xml"/><Relationship Id="rId5" Type="http://schemas.openxmlformats.org/officeDocument/2006/relationships/slide" Target="slide232.xml"/><Relationship Id="rId4" Type="http://schemas.openxmlformats.org/officeDocument/2006/relationships/slide" Target="slide3.xml"/></Relationships>
</file>

<file path=ppt/slides/_rels/slide235.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hyperlink" Target="http://tuchin-cordoba.gov.co/apc-aa-files/37363634666336626138393961373436/BANDERA_TUCHIN.jpg" TargetMode="External"/><Relationship Id="rId1" Type="http://schemas.openxmlformats.org/officeDocument/2006/relationships/slideLayout" Target="../slideLayouts/slideLayout2.xml"/><Relationship Id="rId5" Type="http://schemas.openxmlformats.org/officeDocument/2006/relationships/slide" Target="slide232.xml"/><Relationship Id="rId4" Type="http://schemas.openxmlformats.org/officeDocument/2006/relationships/slide" Target="slide3.xml"/></Relationships>
</file>

<file path=ppt/slides/_rels/slide236.xml.rels><?xml version="1.0" encoding="UTF-8" standalone="yes"?>
<Relationships xmlns="http://schemas.openxmlformats.org/package/2006/relationships"><Relationship Id="rId3" Type="http://schemas.openxmlformats.org/officeDocument/2006/relationships/slide" Target="slide232.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hyperlink" Target="http://tuchin-cordoba.gov.co/apc-aa-files/37363634666336626138393961373436/artesania1.JPG" TargetMode="External"/><Relationship Id="rId1" Type="http://schemas.openxmlformats.org/officeDocument/2006/relationships/slideLayout" Target="../slideLayouts/slideLayout2.xml"/><Relationship Id="rId4" Type="http://schemas.openxmlformats.org/officeDocument/2006/relationships/slide" Target="slide232.xml"/></Relationships>
</file>

<file path=ppt/slides/_rels/slide23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hyperlink" Target="http://tuchin-cordoba.gov.co/apc-aa-files/37363634666336626138393961373436/artesania1.JPG" TargetMode="External"/><Relationship Id="rId1" Type="http://schemas.openxmlformats.org/officeDocument/2006/relationships/slideLayout" Target="../slideLayouts/slideLayout2.xml"/><Relationship Id="rId4" Type="http://schemas.openxmlformats.org/officeDocument/2006/relationships/slide" Target="slide232.xml"/></Relationships>
</file>

<file path=ppt/slides/_rels/slide239.xml.rels><?xml version="1.0" encoding="UTF-8" standalone="yes"?>
<Relationships xmlns="http://schemas.openxmlformats.org/package/2006/relationships"><Relationship Id="rId3" Type="http://schemas.openxmlformats.org/officeDocument/2006/relationships/slide" Target="slide232.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3.xml"/><Relationship Id="rId1" Type="http://schemas.openxmlformats.org/officeDocument/2006/relationships/slideLayout" Target="../slideLayouts/slideLayout1.xml"/></Relationships>
</file>

<file path=ppt/slides/_rels/slide240.xml.rels><?xml version="1.0" encoding="UTF-8" standalone="yes"?>
<Relationships xmlns="http://schemas.openxmlformats.org/package/2006/relationships"><Relationship Id="rId3" Type="http://schemas.openxmlformats.org/officeDocument/2006/relationships/slide" Target="slide232.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3" Type="http://schemas.openxmlformats.org/officeDocument/2006/relationships/image" Target="../media/image78.gif"/><Relationship Id="rId7" Type="http://schemas.openxmlformats.org/officeDocument/2006/relationships/slide" Target="slide243.xml"/><Relationship Id="rId2" Type="http://schemas.openxmlformats.org/officeDocument/2006/relationships/hyperlink" Target="http://maps.google.com/maps?hl=es&amp;q=SAN+JOSE+DE+URE+CORDOBA+COLOMBIA&amp;um=1&amp;ie=UTF-8&amp;hq=&amp;hnear=0x8e5b24fa0837cd4b:0x920e6871ba68b73e,San+Jos%C3%A9+De+Ure&amp;gl=co&amp;ei=OXz2TeTIPMf1gAf1x5G3Cw&amp;sa=X&amp;oi=geocode_result&amp;ct=image&amp;resnum=1&amp;ved=0CB0Q8gEwAA" TargetMode="External"/><Relationship Id="rId1" Type="http://schemas.openxmlformats.org/officeDocument/2006/relationships/slideLayout" Target="../slideLayouts/slideLayout2.xml"/><Relationship Id="rId6" Type="http://schemas.openxmlformats.org/officeDocument/2006/relationships/slide" Target="slide244.xml"/><Relationship Id="rId5" Type="http://schemas.openxmlformats.org/officeDocument/2006/relationships/slide" Target="slide3.xml"/><Relationship Id="rId4" Type="http://schemas.openxmlformats.org/officeDocument/2006/relationships/slide" Target="slide242.xml"/></Relationships>
</file>

<file path=ppt/slides/_rels/slide242.xml.rels><?xml version="1.0" encoding="UTF-8" standalone="yes"?>
<Relationships xmlns="http://schemas.openxmlformats.org/package/2006/relationships"><Relationship Id="rId3" Type="http://schemas.openxmlformats.org/officeDocument/2006/relationships/slide" Target="slide24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3" Type="http://schemas.openxmlformats.org/officeDocument/2006/relationships/slide" Target="slide24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3" Type="http://schemas.openxmlformats.org/officeDocument/2006/relationships/slide" Target="slide24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4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buenavista-cordoba.gov.co/apc-aa-files/39323061663161313362663638633935/buenavista_escudo1.jpg" TargetMode="External"/><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slide" Target="slide23.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buenavista-cordoba.gov.co/apc-aa-files/39323061663161313362663638633935/buenavista_bandera1.jpg" TargetMode="External"/><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slide" Target="slide23.xml"/></Relationships>
</file>

<file path=ppt/slides/_rels/slide2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3.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45.xml"/><Relationship Id="rId18" Type="http://schemas.openxmlformats.org/officeDocument/2006/relationships/slide" Target="slide23.xml"/><Relationship Id="rId26" Type="http://schemas.openxmlformats.org/officeDocument/2006/relationships/slide" Target="slide98.xml"/><Relationship Id="rId39" Type="http://schemas.openxmlformats.org/officeDocument/2006/relationships/slide" Target="slide165.xml"/><Relationship Id="rId3" Type="http://schemas.openxmlformats.org/officeDocument/2006/relationships/slide" Target="slide4.xml"/><Relationship Id="rId21" Type="http://schemas.openxmlformats.org/officeDocument/2006/relationships/slide" Target="slide158.xml"/><Relationship Id="rId34" Type="http://schemas.openxmlformats.org/officeDocument/2006/relationships/slide" Target="slide89.xml"/><Relationship Id="rId42" Type="http://schemas.openxmlformats.org/officeDocument/2006/relationships/image" Target="../media/image7.png"/><Relationship Id="rId7" Type="http://schemas.openxmlformats.org/officeDocument/2006/relationships/slide" Target="slide10.xml"/><Relationship Id="rId12" Type="http://schemas.openxmlformats.org/officeDocument/2006/relationships/slide" Target="slide197.xml"/><Relationship Id="rId17" Type="http://schemas.openxmlformats.org/officeDocument/2006/relationships/slide" Target="slide136.xml"/><Relationship Id="rId25" Type="http://schemas.openxmlformats.org/officeDocument/2006/relationships/slide" Target="slide151.xml"/><Relationship Id="rId33" Type="http://schemas.openxmlformats.org/officeDocument/2006/relationships/slide" Target="slide205.xml"/><Relationship Id="rId38" Type="http://schemas.openxmlformats.org/officeDocument/2006/relationships/slide" Target="slide183.xml"/><Relationship Id="rId2" Type="http://schemas.openxmlformats.org/officeDocument/2006/relationships/slideLayout" Target="../slideLayouts/slideLayout1.xml"/><Relationship Id="rId16" Type="http://schemas.openxmlformats.org/officeDocument/2006/relationships/slide" Target="slide15.xml"/><Relationship Id="rId20" Type="http://schemas.openxmlformats.org/officeDocument/2006/relationships/slide" Target="slide116.xml"/><Relationship Id="rId29" Type="http://schemas.openxmlformats.org/officeDocument/2006/relationships/slide" Target="slide49.xml"/><Relationship Id="rId41" Type="http://schemas.openxmlformats.org/officeDocument/2006/relationships/slide" Target="slide232.xml"/><Relationship Id="rId1" Type="http://schemas.openxmlformats.org/officeDocument/2006/relationships/audio" Target="../media/audio3.wav"/><Relationship Id="rId6" Type="http://schemas.openxmlformats.org/officeDocument/2006/relationships/slide" Target="slide7.xml"/><Relationship Id="rId11" Type="http://schemas.openxmlformats.org/officeDocument/2006/relationships/image" Target="../media/image6.jpeg"/><Relationship Id="rId24" Type="http://schemas.openxmlformats.org/officeDocument/2006/relationships/slide" Target="slide128.xml"/><Relationship Id="rId32" Type="http://schemas.openxmlformats.org/officeDocument/2006/relationships/slide" Target="slide39.xml"/><Relationship Id="rId37" Type="http://schemas.openxmlformats.org/officeDocument/2006/relationships/slide" Target="slide190.xml"/><Relationship Id="rId40" Type="http://schemas.openxmlformats.org/officeDocument/2006/relationships/slide" Target="slide176.xml"/><Relationship Id="rId5" Type="http://schemas.openxmlformats.org/officeDocument/2006/relationships/slide" Target="slide5.xml"/><Relationship Id="rId15" Type="http://schemas.openxmlformats.org/officeDocument/2006/relationships/slide" Target="slide214.xml"/><Relationship Id="rId23" Type="http://schemas.openxmlformats.org/officeDocument/2006/relationships/slide" Target="slide124.xml"/><Relationship Id="rId28" Type="http://schemas.openxmlformats.org/officeDocument/2006/relationships/slide" Target="slide170.xml"/><Relationship Id="rId36" Type="http://schemas.openxmlformats.org/officeDocument/2006/relationships/slide" Target="slide73.xml"/><Relationship Id="rId10" Type="http://schemas.openxmlformats.org/officeDocument/2006/relationships/slide" Target="slide13.xml"/><Relationship Id="rId19" Type="http://schemas.openxmlformats.org/officeDocument/2006/relationships/slide" Target="slide81.xml"/><Relationship Id="rId31" Type="http://schemas.openxmlformats.org/officeDocument/2006/relationships/slide" Target="slide66.xml"/><Relationship Id="rId4" Type="http://schemas.openxmlformats.org/officeDocument/2006/relationships/slide" Target="slide6.xml"/><Relationship Id="rId9" Type="http://schemas.openxmlformats.org/officeDocument/2006/relationships/slide" Target="slide12.xml"/><Relationship Id="rId14" Type="http://schemas.openxmlformats.org/officeDocument/2006/relationships/slide" Target="slide223.xml"/><Relationship Id="rId22" Type="http://schemas.openxmlformats.org/officeDocument/2006/relationships/slide" Target="slide241.xml"/><Relationship Id="rId27" Type="http://schemas.openxmlformats.org/officeDocument/2006/relationships/slide" Target="slide31.xml"/><Relationship Id="rId30" Type="http://schemas.openxmlformats.org/officeDocument/2006/relationships/slide" Target="slide57.xml"/><Relationship Id="rId35" Type="http://schemas.openxmlformats.org/officeDocument/2006/relationships/slide" Target="slide107.xml"/></Relationships>
</file>

<file path=ppt/slides/_rels/slide3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3.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8" Type="http://schemas.openxmlformats.org/officeDocument/2006/relationships/slide" Target="slide32.xml"/><Relationship Id="rId3" Type="http://schemas.openxmlformats.org/officeDocument/2006/relationships/slide" Target="slide35.xml"/><Relationship Id="rId7" Type="http://schemas.openxmlformats.org/officeDocument/2006/relationships/slide" Target="slide38.xml"/><Relationship Id="rId2" Type="http://schemas.openxmlformats.org/officeDocument/2006/relationships/slide" Target="slide34.xml"/><Relationship Id="rId1" Type="http://schemas.openxmlformats.org/officeDocument/2006/relationships/slideLayout" Target="../slideLayouts/slideLayout2.xml"/><Relationship Id="rId6" Type="http://schemas.openxmlformats.org/officeDocument/2006/relationships/slide" Target="slide37.xml"/><Relationship Id="rId11" Type="http://schemas.openxmlformats.org/officeDocument/2006/relationships/slide" Target="slide3.xml"/><Relationship Id="rId5" Type="http://schemas.openxmlformats.org/officeDocument/2006/relationships/slide" Target="slide36.xml"/><Relationship Id="rId10" Type="http://schemas.openxmlformats.org/officeDocument/2006/relationships/image" Target="../media/image16.gif"/><Relationship Id="rId4" Type="http://schemas.openxmlformats.org/officeDocument/2006/relationships/slide" Target="slide33.xml"/><Relationship Id="rId9" Type="http://schemas.openxmlformats.org/officeDocument/2006/relationships/hyperlink" Target="http://maps.google.com/maps?hl=es&amp;q=CANALETE+cordoba+colombia&amp;biw=1280&amp;bih=494&amp;um=1&amp;ie=UTF-8&amp;hq=&amp;hnear=0x8e5a11b5730bb989:0xbdc228360da2cfa6,Canalete&amp;gl=co&amp;ei=CTjxTfaqAsXq0gHUxYiYBA&amp;sa=X&amp;oi=geocode_result&amp;ct=image&amp;resnum=1&amp;ved=0CBgQ8gEwAA" TargetMode="External"/></Relationships>
</file>

<file path=ppt/slides/_rels/slide32.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slide" Target="slide3.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canalete-cordoba.gov.co/apc-aa-files/38353633616163363537323237653334/canalete_cordobaescudo.JPG" TargetMode="External"/><Relationship Id="rId1" Type="http://schemas.openxmlformats.org/officeDocument/2006/relationships/slideLayout" Target="../slideLayouts/slideLayout2.xml"/><Relationship Id="rId5" Type="http://schemas.openxmlformats.org/officeDocument/2006/relationships/slide" Target="slide31.xml"/><Relationship Id="rId4" Type="http://schemas.openxmlformats.org/officeDocument/2006/relationships/slide" Target="slide3.xml"/></Relationships>
</file>

<file path=ppt/slides/_rels/slide3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canalete-cordoba.gov.co/apc-aa-files/38353633616163363537323237653334/banderacanalete.JPG" TargetMode="External"/><Relationship Id="rId1" Type="http://schemas.openxmlformats.org/officeDocument/2006/relationships/slideLayout" Target="../slideLayouts/slideLayout2.xml"/><Relationship Id="rId5" Type="http://schemas.openxmlformats.org/officeDocument/2006/relationships/slide" Target="slide31.xml"/><Relationship Id="rId4" Type="http://schemas.openxmlformats.org/officeDocument/2006/relationships/slide" Target="slide3.xml"/></Relationships>
</file>

<file path=ppt/slides/_rels/slide35.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slide" Target="slide3.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slide" Target="slide48.xml"/><Relationship Id="rId3" Type="http://schemas.openxmlformats.org/officeDocument/2006/relationships/slide" Target="slide43.xml"/><Relationship Id="rId7" Type="http://schemas.openxmlformats.org/officeDocument/2006/relationships/slide" Target="slide47.xml"/><Relationship Id="rId12" Type="http://schemas.openxmlformats.org/officeDocument/2006/relationships/slide" Target="slide3.xml"/><Relationship Id="rId2" Type="http://schemas.openxmlformats.org/officeDocument/2006/relationships/slide" Target="slide42.xml"/><Relationship Id="rId1" Type="http://schemas.openxmlformats.org/officeDocument/2006/relationships/slideLayout" Target="../slideLayouts/slideLayout2.xml"/><Relationship Id="rId6" Type="http://schemas.openxmlformats.org/officeDocument/2006/relationships/slide" Target="slide46.xml"/><Relationship Id="rId11" Type="http://schemas.openxmlformats.org/officeDocument/2006/relationships/image" Target="../media/image19.gif"/><Relationship Id="rId5" Type="http://schemas.openxmlformats.org/officeDocument/2006/relationships/slide" Target="slide44.xml"/><Relationship Id="rId10" Type="http://schemas.openxmlformats.org/officeDocument/2006/relationships/hyperlink" Target="http://maps.google.com/maps?hl=es&amp;q=CERETE+cordoba+colombia&amp;biw=1280&amp;bih=494&amp;um=1&amp;ie=UTF-8&amp;hq=&amp;hnear=0x8e5a2869d72c97a9:0xebdd4e26a568a368,Ceret%C3%A9,+C%C3%B3rdoba&amp;gl=co&amp;ei=8DrxTZaAJYabtweW-O2yAw&amp;sa=X&amp;oi=geocode_result&amp;ct=image&amp;resnum=1&amp;ved=0CB0Q8gEwAA" TargetMode="External"/><Relationship Id="rId4" Type="http://schemas.openxmlformats.org/officeDocument/2006/relationships/slide" Target="slide41.xml"/><Relationship Id="rId9" Type="http://schemas.openxmlformats.org/officeDocument/2006/relationships/slide" Target="slide40.xm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hyperlink" Target="http://www.cerete-cordoba.gov.co/nuestromunicipio.shtml?apc=m1I1--&amp;m=f&amp;s=m" TargetMode="External"/><Relationship Id="rId1" Type="http://schemas.openxmlformats.org/officeDocument/2006/relationships/slideLayout" Target="../slideLayouts/slideLayout2.xml"/><Relationship Id="rId4" Type="http://schemas.openxmlformats.org/officeDocument/2006/relationships/slide" Target="slide39.xml"/></Relationships>
</file>

<file path=ppt/slides/_rels/slide4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cerete-cordoba.gov.co/apc-aa-files/36396333333339356234663433653362/escudo.jpg" TargetMode="External"/><Relationship Id="rId1" Type="http://schemas.openxmlformats.org/officeDocument/2006/relationships/slideLayout" Target="../slideLayouts/slideLayout2.xml"/><Relationship Id="rId5" Type="http://schemas.openxmlformats.org/officeDocument/2006/relationships/slide" Target="slide39.xml"/><Relationship Id="rId4" Type="http://schemas.openxmlformats.org/officeDocument/2006/relationships/slide" Target="slide3.xml"/></Relationships>
</file>

<file path=ppt/slides/_rels/slide4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cerete-cordoba.gov.co/apc-aa-files/36396333333339356234663433653362/bandera.JPG" TargetMode="External"/><Relationship Id="rId1" Type="http://schemas.openxmlformats.org/officeDocument/2006/relationships/slideLayout" Target="../slideLayouts/slideLayout2.xml"/><Relationship Id="rId5" Type="http://schemas.openxmlformats.org/officeDocument/2006/relationships/slide" Target="slide39.xml"/><Relationship Id="rId4" Type="http://schemas.openxmlformats.org/officeDocument/2006/relationships/slide" Target="slide3.xml"/></Relationships>
</file>

<file path=ppt/slides/_rels/slide43.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slide" Target="slide50.xml"/><Relationship Id="rId3" Type="http://schemas.openxmlformats.org/officeDocument/2006/relationships/slide" Target="slide53.xml"/><Relationship Id="rId7" Type="http://schemas.openxmlformats.org/officeDocument/2006/relationships/slide" Target="slide55.xml"/><Relationship Id="rId2" Type="http://schemas.openxmlformats.org/officeDocument/2006/relationships/slide" Target="slide52.xml"/><Relationship Id="rId1" Type="http://schemas.openxmlformats.org/officeDocument/2006/relationships/slideLayout" Target="../slideLayouts/slideLayout2.xml"/><Relationship Id="rId6" Type="http://schemas.openxmlformats.org/officeDocument/2006/relationships/slide" Target="slide56.xml"/><Relationship Id="rId11" Type="http://schemas.openxmlformats.org/officeDocument/2006/relationships/slide" Target="slide3.xml"/><Relationship Id="rId5" Type="http://schemas.openxmlformats.org/officeDocument/2006/relationships/slide" Target="slide54.xml"/><Relationship Id="rId10" Type="http://schemas.openxmlformats.org/officeDocument/2006/relationships/image" Target="../media/image22.gif"/><Relationship Id="rId4" Type="http://schemas.openxmlformats.org/officeDocument/2006/relationships/slide" Target="slide51.xml"/><Relationship Id="rId9" Type="http://schemas.openxmlformats.org/officeDocument/2006/relationships/hyperlink" Target="http://maps.google.com/maps?hl=es-419&amp;biw=1007&amp;bih=768&amp;q=CHIMA+CORDOBA+COLOMBIA&amp;um=1&amp;ie=UTF-8&amp;hq=&amp;hnear=0x8e5976b12da9f2e7:0x257573eeff4c04d8,Chima,+C%C3%B3rdoba&amp;gl=co&amp;ei=VHvyTYGIHsfUgQe97ZTGCw&amp;sa=X&amp;oi=geocode_result&amp;ct=image&amp;resnum=1&amp;ved=0CB0Q8gEwAA" TargetMode="External"/></Relationships>
</file>

<file path=ppt/slides/_rels/slide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chima-cordoba.gov.co/apc-aa-files/66376564383436313839656639663434/escudo_1.jpg" TargetMode="External"/><Relationship Id="rId1" Type="http://schemas.openxmlformats.org/officeDocument/2006/relationships/slideLayout" Target="../slideLayouts/slideLayout2.xml"/><Relationship Id="rId5" Type="http://schemas.openxmlformats.org/officeDocument/2006/relationships/slide" Target="slide49.xml"/><Relationship Id="rId4" Type="http://schemas.openxmlformats.org/officeDocument/2006/relationships/slide" Target="slide3.xml"/></Relationships>
</file>

<file path=ppt/slides/_rels/slide5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slide" Target="slide49.xml"/></Relationships>
</file>

<file path=ppt/slides/_rels/slide53.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8" Type="http://schemas.openxmlformats.org/officeDocument/2006/relationships/slide" Target="slide61.xml"/><Relationship Id="rId3" Type="http://schemas.openxmlformats.org/officeDocument/2006/relationships/slide" Target="slide63.xml"/><Relationship Id="rId7" Type="http://schemas.openxmlformats.org/officeDocument/2006/relationships/slide" Target="slide60.xml"/><Relationship Id="rId12" Type="http://schemas.openxmlformats.org/officeDocument/2006/relationships/slide" Target="slide3.xml"/><Relationship Id="rId2" Type="http://schemas.openxmlformats.org/officeDocument/2006/relationships/slide" Target="slide64.xml"/><Relationship Id="rId1" Type="http://schemas.openxmlformats.org/officeDocument/2006/relationships/slideLayout" Target="../slideLayouts/slideLayout2.xml"/><Relationship Id="rId6" Type="http://schemas.openxmlformats.org/officeDocument/2006/relationships/slide" Target="slide65.xml"/><Relationship Id="rId11" Type="http://schemas.openxmlformats.org/officeDocument/2006/relationships/slide" Target="slide58.xml"/><Relationship Id="rId5" Type="http://schemas.openxmlformats.org/officeDocument/2006/relationships/image" Target="../media/image25.gif"/><Relationship Id="rId10" Type="http://schemas.openxmlformats.org/officeDocument/2006/relationships/slide" Target="slide62.xml"/><Relationship Id="rId4" Type="http://schemas.openxmlformats.org/officeDocument/2006/relationships/hyperlink" Target="http://maps.google.com/maps?hl=es-419&amp;biw=1007&amp;bih=751&amp;q=CHINU+CORDOBA+COLOMBIA&amp;um=1&amp;ie=UTF-8&amp;hq=&amp;hnear=0x8e5968e392517809:0x7e65c1ee0204d36,Chin%C3%BA,+C%C3%B3rdoba&amp;gl=co&amp;ei=RH3yTaC_JcS3tweso9z6Bg&amp;sa=X&amp;oi=geocode_result&amp;ct=image&amp;resnum=1&amp;ved=0CBwQ8gEwAA" TargetMode="External"/><Relationship Id="rId9" Type="http://schemas.openxmlformats.org/officeDocument/2006/relationships/slide" Target="slide59.xml"/></Relationships>
</file>

<file path=ppt/slides/_rels/slide58.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chinu-cordoba.gov.co/apc-aa-files/63613835373439613838326366373836/Escudo_de_Chinu.JPG" TargetMode="External"/><Relationship Id="rId1" Type="http://schemas.openxmlformats.org/officeDocument/2006/relationships/slideLayout" Target="../slideLayouts/slideLayout2.xml"/><Relationship Id="rId5" Type="http://schemas.openxmlformats.org/officeDocument/2006/relationships/slide" Target="slide57.xml"/><Relationship Id="rId4" Type="http://schemas.openxmlformats.org/officeDocument/2006/relationships/slide" Target="slide3.xml"/></Relationships>
</file>

<file path=ppt/slides/_rels/slide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Layout" Target="../slideLayouts/slideLayout2.xml"/><Relationship Id="rId1" Type="http://schemas.openxmlformats.org/officeDocument/2006/relationships/audio" Target="file:///C:\Users\uriel\Music\FECHAS%20INOLVIDABLES%20-%20HIMNO%20DE%20CORDOBA.mp3" TargetMode="External"/><Relationship Id="rId4" Type="http://schemas.openxmlformats.org/officeDocument/2006/relationships/image" Target="../media/image9.png"/></Relationships>
</file>

<file path=ppt/slides/_rels/slide6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chinu-cordoba.gov.co/apc-aa-files/63613835373439613838326366373836/Bandera_de_Chinu.JPG" TargetMode="External"/><Relationship Id="rId1" Type="http://schemas.openxmlformats.org/officeDocument/2006/relationships/slideLayout" Target="../slideLayouts/slideLayout2.xml"/><Relationship Id="rId5" Type="http://schemas.openxmlformats.org/officeDocument/2006/relationships/slide" Target="slide57.xml"/><Relationship Id="rId4" Type="http://schemas.openxmlformats.org/officeDocument/2006/relationships/slide" Target="slide3.xml"/></Relationships>
</file>

<file path=ppt/slides/_rels/slide61.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8" Type="http://schemas.openxmlformats.org/officeDocument/2006/relationships/hyperlink" Target="http://maps.google.com/maps?hl=es-419&amp;biw=1007&amp;bih=768&amp;q=CIENAGA+DE+ORO+CORDOBA+COLOMBIA&amp;um=1&amp;ie=UTF-8&amp;hq=&amp;hnear=0x8e5bd3ff8c09bd4f:0xcc62bf29dc592860,Ci%C3%A9naga+De+Oro,+C%C3%B3rdoba&amp;gl=co&amp;ei=jn_yTe-2J9DogAem2LnuCw&amp;sa=X&amp;oi=geocode_result&amp;ct=image&amp;resnum=1&amp;ved=0CBwQ8gEwAA" TargetMode="External"/><Relationship Id="rId3" Type="http://schemas.openxmlformats.org/officeDocument/2006/relationships/slide" Target="slide69.xml"/><Relationship Id="rId7" Type="http://schemas.openxmlformats.org/officeDocument/2006/relationships/slide" Target="slide67.xml"/><Relationship Id="rId2" Type="http://schemas.openxmlformats.org/officeDocument/2006/relationships/slide" Target="slide72.xml"/><Relationship Id="rId1" Type="http://schemas.openxmlformats.org/officeDocument/2006/relationships/slideLayout" Target="../slideLayouts/slideLayout2.xml"/><Relationship Id="rId6" Type="http://schemas.openxmlformats.org/officeDocument/2006/relationships/slide" Target="slide71.xml"/><Relationship Id="rId5" Type="http://schemas.openxmlformats.org/officeDocument/2006/relationships/slide" Target="slide68.xml"/><Relationship Id="rId10" Type="http://schemas.openxmlformats.org/officeDocument/2006/relationships/slide" Target="slide3.xml"/><Relationship Id="rId4" Type="http://schemas.openxmlformats.org/officeDocument/2006/relationships/slide" Target="slide70.xml"/><Relationship Id="rId9" Type="http://schemas.openxmlformats.org/officeDocument/2006/relationships/image" Target="../media/image28.gif"/></Relationships>
</file>

<file path=ppt/slides/_rels/slide67.xml.rels><?xml version="1.0" encoding="UTF-8" standalone="yes"?>
<Relationships xmlns="http://schemas.openxmlformats.org/package/2006/relationships"><Relationship Id="rId3" Type="http://schemas.openxmlformats.org/officeDocument/2006/relationships/slide" Target="slide66.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hyperlink" Target="http://cienagadeoro-cordoba.gov.co/apc-aa-files/66666562613431306435653831376565/Escudo.gif" TargetMode="External"/><Relationship Id="rId1" Type="http://schemas.openxmlformats.org/officeDocument/2006/relationships/slideLayout" Target="../slideLayouts/slideLayout2.xml"/><Relationship Id="rId5" Type="http://schemas.openxmlformats.org/officeDocument/2006/relationships/slide" Target="slide66.xml"/><Relationship Id="rId4" Type="http://schemas.openxmlformats.org/officeDocument/2006/relationships/slide" Target="slide3.xml"/></Relationships>
</file>

<file path=ppt/slides/_rels/slide69.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hyperlink" Target="http://cienagadeoro-cordoba.gov.co/apc-aa-files/66666562613431306435653831376565/bandera.gif" TargetMode="External"/><Relationship Id="rId1" Type="http://schemas.openxmlformats.org/officeDocument/2006/relationships/slideLayout" Target="../slideLayouts/slideLayout2.xml"/><Relationship Id="rId5" Type="http://schemas.openxmlformats.org/officeDocument/2006/relationships/slide" Target="slide66.xml"/><Relationship Id="rId4" Type="http://schemas.openxmlformats.org/officeDocument/2006/relationships/slide" Target="slide3.xml"/></Relationships>
</file>

<file path=ppt/slides/_rels/slide7.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slide" Target="slide66.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slide" Target="slide66.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slide" Target="slide66.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8" Type="http://schemas.openxmlformats.org/officeDocument/2006/relationships/hyperlink" Target="http://maps.google.com/maps?hl=es-419&amp;biw=1007&amp;bih=768&amp;q=COTORRA+CORDOBA+COLOMBIA&amp;um=1&amp;ie=UTF-8&amp;hq=&amp;hnear=0x8e59836ae69fa6cf:0x8b46e443e07ef0f4,Cotorra,+C%C3%B3rdoba&amp;gl=co&amp;ei=Q4HyTYSNO9Oatwf024DrBg&amp;sa=X&amp;oi=geocode_result&amp;ct=image&amp;resnum=1&amp;ved=0CB0Q8gEwAA" TargetMode="External"/><Relationship Id="rId3" Type="http://schemas.openxmlformats.org/officeDocument/2006/relationships/slide" Target="slide76.xml"/><Relationship Id="rId7" Type="http://schemas.openxmlformats.org/officeDocument/2006/relationships/slide" Target="slide74.xml"/><Relationship Id="rId2" Type="http://schemas.openxmlformats.org/officeDocument/2006/relationships/slide" Target="slide79.xml"/><Relationship Id="rId1" Type="http://schemas.openxmlformats.org/officeDocument/2006/relationships/slideLayout" Target="../slideLayouts/slideLayout2.xml"/><Relationship Id="rId6" Type="http://schemas.openxmlformats.org/officeDocument/2006/relationships/slide" Target="slide78.xml"/><Relationship Id="rId11" Type="http://schemas.openxmlformats.org/officeDocument/2006/relationships/slide" Target="slide3.xml"/><Relationship Id="rId5" Type="http://schemas.openxmlformats.org/officeDocument/2006/relationships/slide" Target="slide75.xml"/><Relationship Id="rId10" Type="http://schemas.openxmlformats.org/officeDocument/2006/relationships/slide" Target="slide80.xml"/><Relationship Id="rId4" Type="http://schemas.openxmlformats.org/officeDocument/2006/relationships/slide" Target="slide77.xml"/><Relationship Id="rId9" Type="http://schemas.openxmlformats.org/officeDocument/2006/relationships/image" Target="../media/image31.gif"/></Relationships>
</file>

<file path=ppt/slides/_rels/slide74.xml.rels><?xml version="1.0" encoding="UTF-8" standalone="yes"?>
<Relationships xmlns="http://schemas.openxmlformats.org/package/2006/relationships"><Relationship Id="rId3" Type="http://schemas.openxmlformats.org/officeDocument/2006/relationships/slide" Target="slide73.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cotorra-cordoba.gov.co/apc-aa-files/33646265653966656332653132646161/escudo.JPG" TargetMode="External"/><Relationship Id="rId1" Type="http://schemas.openxmlformats.org/officeDocument/2006/relationships/slideLayout" Target="../slideLayouts/slideLayout2.xml"/><Relationship Id="rId5" Type="http://schemas.openxmlformats.org/officeDocument/2006/relationships/slide" Target="slide73.xml"/><Relationship Id="rId4" Type="http://schemas.openxmlformats.org/officeDocument/2006/relationships/slide" Target="slide3.xml"/></Relationships>
</file>

<file path=ppt/slides/_rels/slide7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cotorra-cordoba.gov.co/apc-aa-files/33646265653966656332653132646161/bandera.jpg" TargetMode="External"/><Relationship Id="rId1" Type="http://schemas.openxmlformats.org/officeDocument/2006/relationships/slideLayout" Target="../slideLayouts/slideLayout2.xml"/><Relationship Id="rId5" Type="http://schemas.openxmlformats.org/officeDocument/2006/relationships/slide" Target="slide73.xml"/><Relationship Id="rId4" Type="http://schemas.openxmlformats.org/officeDocument/2006/relationships/slide" Target="slide3.xml"/></Relationships>
</file>

<file path=ppt/slides/_rels/slide77.xml.rels><?xml version="1.0" encoding="UTF-8" standalone="yes"?>
<Relationships xmlns="http://schemas.openxmlformats.org/package/2006/relationships"><Relationship Id="rId3" Type="http://schemas.openxmlformats.org/officeDocument/2006/relationships/slide" Target="slide73.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slide" Target="slide73.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slide" Target="slide73.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slide" Target="slide73.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8" Type="http://schemas.openxmlformats.org/officeDocument/2006/relationships/slide" Target="slide83.xml"/><Relationship Id="rId3" Type="http://schemas.openxmlformats.org/officeDocument/2006/relationships/slide" Target="slide88.xml"/><Relationship Id="rId7" Type="http://schemas.openxmlformats.org/officeDocument/2006/relationships/slide" Target="slide85.xml"/><Relationship Id="rId2" Type="http://schemas.openxmlformats.org/officeDocument/2006/relationships/slide" Target="slide87.xml"/><Relationship Id="rId1" Type="http://schemas.openxmlformats.org/officeDocument/2006/relationships/slideLayout" Target="../slideLayouts/slideLayout2.xml"/><Relationship Id="rId6" Type="http://schemas.openxmlformats.org/officeDocument/2006/relationships/slide" Target="slide84.xml"/><Relationship Id="rId11" Type="http://schemas.openxmlformats.org/officeDocument/2006/relationships/slide" Target="slide3.xml"/><Relationship Id="rId5" Type="http://schemas.openxmlformats.org/officeDocument/2006/relationships/image" Target="../media/image34.gif"/><Relationship Id="rId10" Type="http://schemas.openxmlformats.org/officeDocument/2006/relationships/slide" Target="slide82.xml"/><Relationship Id="rId4" Type="http://schemas.openxmlformats.org/officeDocument/2006/relationships/hyperlink" Target="http://maps.google.com/maps?hl=es-419&amp;biw=1007&amp;bih=768&amp;q=LA+APARTADA+CORDOBA+COLOMBIA&amp;um=1&amp;ie=UTF-8&amp;hq=&amp;hnear=0x8e5b0ce3f3898313:0xacdfe89dbd7c905c,La+Apartada&amp;gl=co&amp;ei=1oPyTcC_J8HogQeNu9nUCw&amp;sa=X&amp;oi=geocode_result&amp;ct=image&amp;resnum=1&amp;ved=0CBwQ8gEwAA" TargetMode="External"/><Relationship Id="rId9" Type="http://schemas.openxmlformats.org/officeDocument/2006/relationships/slide" Target="slide86.xml"/></Relationships>
</file>

<file path=ppt/slides/_rels/slide82.xml.rels><?xml version="1.0" encoding="UTF-8" standalone="yes"?>
<Relationships xmlns="http://schemas.openxmlformats.org/package/2006/relationships"><Relationship Id="rId3" Type="http://schemas.openxmlformats.org/officeDocument/2006/relationships/slide" Target="slide8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laapartada-cordoba.gov.co/apc-aa-files/64636266383239326232303561656161/Escudo_ajustado.jpg" TargetMode="External"/><Relationship Id="rId1" Type="http://schemas.openxmlformats.org/officeDocument/2006/relationships/slideLayout" Target="../slideLayouts/slideLayout2.xml"/><Relationship Id="rId5" Type="http://schemas.openxmlformats.org/officeDocument/2006/relationships/slide" Target="slide81.xml"/><Relationship Id="rId4" Type="http://schemas.openxmlformats.org/officeDocument/2006/relationships/slide" Target="slide3.xml"/></Relationships>
</file>

<file path=ppt/slides/_rels/slide8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http://laapartada-cordoba.gov.co/apc-aa-files/64636266383239326232303561656161/Bandera_Ajustada.jpg" TargetMode="External"/><Relationship Id="rId1" Type="http://schemas.openxmlformats.org/officeDocument/2006/relationships/slideLayout" Target="../slideLayouts/slideLayout2.xml"/><Relationship Id="rId5" Type="http://schemas.openxmlformats.org/officeDocument/2006/relationships/slide" Target="slide81.xml"/><Relationship Id="rId4" Type="http://schemas.openxmlformats.org/officeDocument/2006/relationships/slide" Target="slide3.xml"/></Relationships>
</file>

<file path=ppt/slides/_rels/slide85.xml.rels><?xml version="1.0" encoding="UTF-8" standalone="yes"?>
<Relationships xmlns="http://schemas.openxmlformats.org/package/2006/relationships"><Relationship Id="rId3" Type="http://schemas.openxmlformats.org/officeDocument/2006/relationships/slide" Target="slide8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slide" Target="slide8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slide" Target="slide8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hyperlink" Target="http://www.laapartada-cordoba.gov.co/nuestromunicipio.shtml?apc=m-y1--&amp;m=f" TargetMode="External"/><Relationship Id="rId1" Type="http://schemas.openxmlformats.org/officeDocument/2006/relationships/slideLayout" Target="../slideLayouts/slideLayout2.xml"/><Relationship Id="rId4" Type="http://schemas.openxmlformats.org/officeDocument/2006/relationships/slide" Target="slide81.xml"/></Relationships>
</file>

<file path=ppt/slides/_rels/slide89.xml.rels><?xml version="1.0" encoding="UTF-8" standalone="yes"?>
<Relationships xmlns="http://schemas.openxmlformats.org/package/2006/relationships"><Relationship Id="rId8" Type="http://schemas.openxmlformats.org/officeDocument/2006/relationships/slide" Target="slide91.xml"/><Relationship Id="rId3" Type="http://schemas.openxmlformats.org/officeDocument/2006/relationships/image" Target="../media/image37.gif"/><Relationship Id="rId7" Type="http://schemas.openxmlformats.org/officeDocument/2006/relationships/slide" Target="slide93.xml"/><Relationship Id="rId12" Type="http://schemas.openxmlformats.org/officeDocument/2006/relationships/slide" Target="slide3.xml"/><Relationship Id="rId2" Type="http://schemas.openxmlformats.org/officeDocument/2006/relationships/hyperlink" Target="http://maps.google.com/maps?hl=es-419&amp;biw=1007&amp;bih=768&amp;q=LORICA+CORDOBA+COLOMBIA&amp;um=1&amp;ie=UTF-8&amp;hq=&amp;hnear=0x8e599747c0c71f6d:0xbb04d543c9c17754,Lorica,+C%C3%B3rdoba&amp;gl=co&amp;ei=eobyTcD3F5K3tgeEs7j2Bg&amp;sa=X&amp;oi=geocode_result&amp;ct=image&amp;resnum=1&amp;ved=0CB0Q8gEwAA" TargetMode="External"/><Relationship Id="rId1" Type="http://schemas.openxmlformats.org/officeDocument/2006/relationships/slideLayout" Target="../slideLayouts/slideLayout2.xml"/><Relationship Id="rId6" Type="http://schemas.openxmlformats.org/officeDocument/2006/relationships/slide" Target="slide92.xml"/><Relationship Id="rId11" Type="http://schemas.openxmlformats.org/officeDocument/2006/relationships/slide" Target="slide96.xml"/><Relationship Id="rId5" Type="http://schemas.openxmlformats.org/officeDocument/2006/relationships/slide" Target="slide97.xml"/><Relationship Id="rId10" Type="http://schemas.openxmlformats.org/officeDocument/2006/relationships/slide" Target="slide90.xml"/><Relationship Id="rId4" Type="http://schemas.openxmlformats.org/officeDocument/2006/relationships/slide" Target="slide95.xml"/><Relationship Id="rId9" Type="http://schemas.openxmlformats.org/officeDocument/2006/relationships/slide" Target="slide94.xml"/></Relationships>
</file>

<file path=ppt/slides/_rels/slide9.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slide" Target="slide89.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hyperlink" Target="http://santacruzdelorica-cordoba.gov.co/apc-aa-files/30343361343062633934356533326231/escudo_2006.jpg" TargetMode="External"/><Relationship Id="rId1" Type="http://schemas.openxmlformats.org/officeDocument/2006/relationships/slideLayout" Target="../slideLayouts/slideLayout2.xml"/><Relationship Id="rId5" Type="http://schemas.openxmlformats.org/officeDocument/2006/relationships/slide" Target="slide89.xml"/><Relationship Id="rId4" Type="http://schemas.openxmlformats.org/officeDocument/2006/relationships/slide" Target="slide3.xml"/></Relationships>
</file>

<file path=ppt/slides/_rels/slide9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hyperlink" Target="http://santacruzdelorica-cordoba.gov.co/apc-aa-files/30343361343062633934356533326231/BANDERA_AJUSTADA.jpg" TargetMode="External"/><Relationship Id="rId1" Type="http://schemas.openxmlformats.org/officeDocument/2006/relationships/slideLayout" Target="../slideLayouts/slideLayout2.xml"/><Relationship Id="rId5" Type="http://schemas.openxmlformats.org/officeDocument/2006/relationships/slide" Target="slide89.xml"/><Relationship Id="rId4" Type="http://schemas.openxmlformats.org/officeDocument/2006/relationships/slide" Target="slide3.xml"/></Relationships>
</file>

<file path=ppt/slides/_rels/slide93.xml.rels><?xml version="1.0" encoding="UTF-8" standalone="yes"?>
<Relationships xmlns="http://schemas.openxmlformats.org/package/2006/relationships"><Relationship Id="rId3" Type="http://schemas.openxmlformats.org/officeDocument/2006/relationships/slide" Target="slide89.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slide" Target="slide89.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slide" Target="slide89.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slide" Target="slide89.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slide" Target="slide89.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8" Type="http://schemas.openxmlformats.org/officeDocument/2006/relationships/slide" Target="slide100.xml"/><Relationship Id="rId3" Type="http://schemas.openxmlformats.org/officeDocument/2006/relationships/image" Target="../media/image40.gif"/><Relationship Id="rId7" Type="http://schemas.openxmlformats.org/officeDocument/2006/relationships/slide" Target="slide102.xml"/><Relationship Id="rId12" Type="http://schemas.openxmlformats.org/officeDocument/2006/relationships/slide" Target="slide3.xml"/><Relationship Id="rId2" Type="http://schemas.openxmlformats.org/officeDocument/2006/relationships/hyperlink" Target="http://maps.google.com/maps?hl=es-419&amp;biw=1007&amp;bih=768&amp;q=LOS+CORDOBAS+CORDOBA+COLOMBIA&amp;um=1&amp;ie=UTF-8&amp;hq=&amp;hnear=0x8e5a0186fe2df4fb:0x34fa2c2668e8d579,Los+C%C3%B3rdobas,+C%C3%B3rdoba&amp;gl=co&amp;ei=kojyTe3gNYW3twff1cz4Bg&amp;sa=X&amp;oi=geocode_result&amp;ct=image&amp;resnum=1&amp;ved=0CCAQ8gEwAA" TargetMode="External"/><Relationship Id="rId1" Type="http://schemas.openxmlformats.org/officeDocument/2006/relationships/slideLayout" Target="../slideLayouts/slideLayout2.xml"/><Relationship Id="rId6" Type="http://schemas.openxmlformats.org/officeDocument/2006/relationships/slide" Target="slide101.xml"/><Relationship Id="rId11" Type="http://schemas.openxmlformats.org/officeDocument/2006/relationships/slide" Target="slide105.xml"/><Relationship Id="rId5" Type="http://schemas.openxmlformats.org/officeDocument/2006/relationships/slide" Target="slide106.xml"/><Relationship Id="rId10" Type="http://schemas.openxmlformats.org/officeDocument/2006/relationships/slide" Target="slide99.xml"/><Relationship Id="rId4" Type="http://schemas.openxmlformats.org/officeDocument/2006/relationships/slide" Target="slide104.xml"/><Relationship Id="rId9" Type="http://schemas.openxmlformats.org/officeDocument/2006/relationships/slide" Target="slide103.xml"/></Relationships>
</file>

<file path=ppt/slides/_rels/slide99.xml.rels><?xml version="1.0" encoding="UTF-8" standalone="yes"?>
<Relationships xmlns="http://schemas.openxmlformats.org/package/2006/relationships"><Relationship Id="rId3" Type="http://schemas.openxmlformats.org/officeDocument/2006/relationships/slide" Target="slide98.xml"/><Relationship Id="rId2" Type="http://schemas.openxmlformats.org/officeDocument/2006/relationships/slide" Target="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27584" y="1196752"/>
            <a:ext cx="7819058" cy="1470025"/>
          </a:xfrm>
          <a:noFill/>
          <a:ln w="28575">
            <a:noFill/>
          </a:ln>
        </p:spPr>
        <p:txBody>
          <a:bodyPr>
            <a:noAutofit/>
          </a:bodyPr>
          <a:lstStyle/>
          <a:p>
            <a:r>
              <a:rPr lang="es-CO" sz="6000" b="1" dirty="0" smtClean="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rPr>
              <a:t>DEPARTAMENTO DE CORDOBA</a:t>
            </a:r>
            <a:endParaRPr lang="es-CO" sz="6000" b="1" dirty="0">
              <a:ln w="19050">
                <a:solidFill>
                  <a:schemeClr val="tx2">
                    <a:tint val="1000"/>
                  </a:schemeClr>
                </a:solidFill>
                <a:prstDash val="solid"/>
              </a:ln>
              <a:solidFill>
                <a:srgbClr val="FF0000"/>
              </a:solidFill>
              <a:effectLst>
                <a:outerShdw blurRad="50000" dist="50800" dir="7500000" algn="tl">
                  <a:srgbClr val="000000">
                    <a:shade val="5000"/>
                    <a:alpha val="35000"/>
                  </a:srgbClr>
                </a:outerShdw>
              </a:effectLst>
            </a:endParaRPr>
          </a:p>
        </p:txBody>
      </p:sp>
      <p:pic>
        <p:nvPicPr>
          <p:cNvPr id="5" name="4 Imagen" descr="cordoba_bandera.jpg"/>
          <p:cNvPicPr>
            <a:picLocks noChangeAspect="1"/>
          </p:cNvPicPr>
          <p:nvPr/>
        </p:nvPicPr>
        <p:blipFill>
          <a:blip r:embed="rId4" cstate="print"/>
          <a:srcRect/>
          <a:stretch>
            <a:fillRect/>
          </a:stretch>
        </p:blipFill>
        <p:spPr>
          <a:xfrm>
            <a:off x="1555752" y="3212976"/>
            <a:ext cx="1864121" cy="1656184"/>
          </a:xfrm>
          <a:prstGeom prst="rect">
            <a:avLst/>
          </a:prstGeom>
        </p:spPr>
      </p:pic>
      <p:pic>
        <p:nvPicPr>
          <p:cNvPr id="6" name="5 Imagen" descr="EscudoCordoba.gif"/>
          <p:cNvPicPr>
            <a:picLocks noChangeAspect="1"/>
          </p:cNvPicPr>
          <p:nvPr/>
        </p:nvPicPr>
        <p:blipFill>
          <a:blip r:embed="rId5" cstate="print"/>
          <a:srcRect l="9227"/>
          <a:stretch>
            <a:fillRect/>
          </a:stretch>
        </p:blipFill>
        <p:spPr>
          <a:xfrm>
            <a:off x="5796136" y="3068960"/>
            <a:ext cx="1416738" cy="1800200"/>
          </a:xfrm>
          <a:prstGeom prst="rect">
            <a:avLst/>
          </a:prstGeom>
        </p:spPr>
      </p:pic>
      <p:pic>
        <p:nvPicPr>
          <p:cNvPr id="7" name="6 Imagen" descr="vueltiao_logo.jpg"/>
          <p:cNvPicPr>
            <a:picLocks noChangeAspect="1"/>
          </p:cNvPicPr>
          <p:nvPr/>
        </p:nvPicPr>
        <p:blipFill>
          <a:blip r:embed="rId6" cstate="print"/>
          <a:stretch>
            <a:fillRect/>
          </a:stretch>
        </p:blipFill>
        <p:spPr>
          <a:xfrm>
            <a:off x="3419872" y="3933056"/>
            <a:ext cx="2376264" cy="1152128"/>
          </a:xfrm>
          <a:prstGeom prst="rect">
            <a:avLst/>
          </a:prstGeom>
        </p:spPr>
      </p:pic>
      <p:pic>
        <p:nvPicPr>
          <p:cNvPr id="8" name="Sonido grabado">
            <a:hlinkClick r:id="" action="ppaction://media"/>
          </p:cNvPr>
          <p:cNvPicPr>
            <a:picLocks noRot="1" noChangeAspect="1"/>
          </p:cNvPicPr>
          <p:nvPr>
            <a:wavAudioFile r:embed="rId1" name="Sonido grabado"/>
          </p:nvPr>
        </p:nvPicPr>
        <p:blipFill>
          <a:blip r:embed="rId7" cstate="print"/>
          <a:stretch>
            <a:fillRect/>
          </a:stretch>
        </p:blipFill>
        <p:spPr>
          <a:xfrm>
            <a:off x="4449763" y="3306763"/>
            <a:ext cx="244475" cy="244475"/>
          </a:xfrm>
          <a:prstGeom prst="rect">
            <a:avLst/>
          </a:prstGeom>
        </p:spPr>
      </p:pic>
    </p:spTree>
  </p:cSld>
  <p:clrMapOvr>
    <a:masterClrMapping/>
  </p:clrMapOvr>
  <p:transition advClick="0" advTm="7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2000"/>
                            </p:stCondLst>
                            <p:childTnLst>
                              <p:par>
                                <p:cTn id="12" presetID="1" presetClass="mediacall" presetSubtype="0" fill="hold" nodeType="afterEffect">
                                  <p:stCondLst>
                                    <p:cond delay="0"/>
                                  </p:stCondLst>
                                  <p:childTnLst>
                                    <p:cmd type="call" cmd="playFrom(0.0)">
                                      <p:cBhvr>
                                        <p:cTn id="13" dur="4196"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4"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142860"/>
            <a:ext cx="8229600" cy="1071562"/>
          </a:xfrm>
          <a:solidFill>
            <a:srgbClr val="D60093"/>
          </a:solidFill>
        </p:spPr>
        <p:txBody>
          <a:bodyPr>
            <a:normAutofit/>
          </a:bodyPr>
          <a:lstStyle/>
          <a:p>
            <a:r>
              <a:rPr lang="es-ES_tradnl" b="1" dirty="0" smtClean="0">
                <a:ln w="12700">
                  <a:solidFill>
                    <a:schemeClr val="tx2">
                      <a:satMod val="155000"/>
                    </a:schemeClr>
                  </a:solidFill>
                  <a:prstDash val="solid"/>
                </a:ln>
                <a:solidFill>
                  <a:srgbClr val="3399FF"/>
                </a:solidFill>
                <a:effectLst>
                  <a:outerShdw blurRad="41275" dist="20320" dir="1800000" algn="tl" rotWithShape="0">
                    <a:srgbClr val="000000">
                      <a:alpha val="40000"/>
                    </a:srgbClr>
                  </a:outerShdw>
                </a:effectLst>
              </a:rPr>
              <a:t>GEOGRAFIA DE CORDOBA</a:t>
            </a:r>
            <a:endParaRPr lang="es-ES_tradnl" b="1" dirty="0">
              <a:ln w="12700">
                <a:solidFill>
                  <a:schemeClr val="tx2">
                    <a:satMod val="155000"/>
                  </a:schemeClr>
                </a:solidFill>
                <a:prstDash val="solid"/>
              </a:ln>
              <a:solidFill>
                <a:srgbClr val="3399FF"/>
              </a:solidFill>
              <a:effectLst>
                <a:outerShdw blurRad="41275" dist="20320" dir="1800000" algn="tl" rotWithShape="0">
                  <a:srgbClr val="000000">
                    <a:alpha val="40000"/>
                  </a:srgbClr>
                </a:outerShdw>
              </a:effectLst>
            </a:endParaRPr>
          </a:p>
        </p:txBody>
      </p:sp>
      <p:sp>
        <p:nvSpPr>
          <p:cNvPr id="3" name="2 Marcador de contenido"/>
          <p:cNvSpPr>
            <a:spLocks noGrp="1"/>
          </p:cNvSpPr>
          <p:nvPr>
            <p:ph idx="1"/>
          </p:nvPr>
        </p:nvSpPr>
        <p:spPr>
          <a:xfrm>
            <a:off x="457200" y="1500174"/>
            <a:ext cx="8229600" cy="4400568"/>
          </a:xfrm>
        </p:spPr>
        <p:txBody>
          <a:bodyPr>
            <a:normAutofit lnSpcReduction="10000"/>
          </a:bodyPr>
          <a:lstStyle/>
          <a:p>
            <a:r>
              <a:rPr lang="es-ES" sz="2000" b="1" i="1" dirty="0" smtClean="0"/>
              <a:t>. El sistema hidrográfico del departamento del Córdoba está conformado por las zonas del Valle del Sinú, que recoge los afluentes del sur y conforma el alto, medio y bajo Sinú; la zona del Valle del San Jorge, quien canaliza las aguas de la Ciénaga de Ayapel hacia la cuenca momposina; y la zona de los ríos Canalete y Mangle, al noroeste del departamento</a:t>
            </a:r>
          </a:p>
          <a:p>
            <a:r>
              <a:rPr lang="es-ES" sz="2000" b="1" i="1" dirty="0" smtClean="0"/>
              <a:t>El río Sinú, es la principal arteria fluvial con una longitud de 415 kilómetros, se desliza entre las serranías de Abibe y San Jerónimo, hasta desembocar en la zona de llanura en la Boca de Tinajones. Sus principales afluentes son los ríos Verde y Esmeralda, en la margen izquierda, y el Manso, en la margen derecha.</a:t>
            </a:r>
            <a:endParaRPr lang="es-ES_tradnl" sz="2000" b="1" i="1" dirty="0" smtClean="0"/>
          </a:p>
          <a:p>
            <a:r>
              <a:rPr lang="es-ES" sz="2000" b="1" i="1" dirty="0" smtClean="0"/>
              <a:t>El río San Jorge, cuenta con una extensión de 368 kilómetros, corre entre las serranías de San Jerónimo y Ayapel, para luego desembocar en el río Cauca, que a su vez tributa al Magdalena a la altura de la depresión momposina </a:t>
            </a:r>
            <a:endParaRPr lang="es-ES_tradnl" sz="2000" b="1" i="1" dirty="0" smtClean="0"/>
          </a:p>
          <a:p>
            <a:endParaRPr lang="es-ES_tradnl" sz="2000" dirty="0" smtClean="0"/>
          </a:p>
          <a:p>
            <a:pPr>
              <a:buNone/>
            </a:pPr>
            <a:endParaRPr lang="es-ES_tradnl" dirty="0"/>
          </a:p>
        </p:txBody>
      </p:sp>
      <p:sp>
        <p:nvSpPr>
          <p:cNvPr id="4" name="3 Rectángulo"/>
          <p:cNvSpPr/>
          <p:nvPr/>
        </p:nvSpPr>
        <p:spPr>
          <a:xfrm>
            <a:off x="0" y="5857892"/>
            <a:ext cx="9144000" cy="100010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285720" y="5972195"/>
            <a:ext cx="857256" cy="45720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8 CuadroTexto"/>
          <p:cNvSpPr txBox="1"/>
          <p:nvPr/>
        </p:nvSpPr>
        <p:spPr>
          <a:xfrm>
            <a:off x="3857620" y="6417254"/>
            <a:ext cx="2000264" cy="369332"/>
          </a:xfrm>
          <a:prstGeom prst="rect">
            <a:avLst/>
          </a:prstGeom>
          <a:noFill/>
        </p:spPr>
        <p:txBody>
          <a:bodyPr wrap="square" rtlCol="0">
            <a:spAutoFit/>
          </a:bodyPr>
          <a:lstStyle/>
          <a:p>
            <a:r>
              <a:rPr lang="es-ES" dirty="0" smtClean="0"/>
              <a:t>PAGINA PRINCIPAL</a:t>
            </a:r>
            <a:endParaRPr lang="es-CO" dirty="0"/>
          </a:p>
        </p:txBody>
      </p:sp>
      <p:sp>
        <p:nvSpPr>
          <p:cNvPr id="11" name="10 Multidocumento">
            <a:hlinkClick r:id="" action="ppaction://hlinkshowjump?jump=firstslide"/>
          </p:cNvPr>
          <p:cNvSpPr/>
          <p:nvPr/>
        </p:nvSpPr>
        <p:spPr>
          <a:xfrm>
            <a:off x="4429124" y="5857892"/>
            <a:ext cx="642942" cy="57150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inta hacia arriba">
            <a:hlinkClick r:id="" action="ppaction://hlinkshowjump?jump=lastslide"/>
          </p:cNvPr>
          <p:cNvSpPr/>
          <p:nvPr/>
        </p:nvSpPr>
        <p:spPr>
          <a:xfrm>
            <a:off x="285720" y="5857892"/>
            <a:ext cx="857256" cy="57150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Botón de acción: Inicio">
            <a:hlinkClick r:id="" action="ppaction://hlinkshowjump?jump=endshow" highlightClick="1"/>
          </p:cNvPr>
          <p:cNvSpPr/>
          <p:nvPr/>
        </p:nvSpPr>
        <p:spPr>
          <a:xfrm>
            <a:off x="8028384" y="5953270"/>
            <a:ext cx="642942"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4355976" y="5877272"/>
            <a:ext cx="720080" cy="64807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868346"/>
          </a:xfrm>
          <a:solidFill>
            <a:srgbClr val="FF9900"/>
          </a:solidFill>
        </p:spPr>
        <p:txBody>
          <a:bodyPr>
            <a:normAutofit/>
          </a:bodyPr>
          <a:lstStyle/>
          <a:p>
            <a:r>
              <a:rPr lang="es-ES_tradnl" dirty="0" smtClean="0"/>
              <a:t>ESCUDO DE  LOS  CORDOBAS</a:t>
            </a:r>
            <a:endParaRPr lang="es-ES_tradnl" dirty="0"/>
          </a:p>
        </p:txBody>
      </p:sp>
      <p:sp>
        <p:nvSpPr>
          <p:cNvPr id="5" name="4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60546"/>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2"/>
            <a:ext cx="857256" cy="293910"/>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1" name="10 Imagen" descr="Escudo de Los Córdobas">
            <a:hlinkClick r:id="rId2" tgtFrame="_blank" tooltip="&quot;Ver escudo del tamaño original&quot;"/>
          </p:cNvPr>
          <p:cNvPicPr/>
          <p:nvPr/>
        </p:nvPicPr>
        <p:blipFill>
          <a:blip r:embed="rId3" cstate="print"/>
          <a:srcRect/>
          <a:stretch>
            <a:fillRect/>
          </a:stretch>
        </p:blipFill>
        <p:spPr bwMode="auto">
          <a:xfrm>
            <a:off x="3143240" y="1643050"/>
            <a:ext cx="3000396" cy="3357586"/>
          </a:xfrm>
          <a:prstGeom prst="rect">
            <a:avLst/>
          </a:prstGeom>
          <a:noFill/>
          <a:ln w="9525">
            <a:noFill/>
            <a:miter lim="800000"/>
            <a:headEnd/>
            <a:tailEnd/>
          </a:ln>
        </p:spPr>
      </p:pic>
      <p:sp>
        <p:nvSpPr>
          <p:cNvPr id="12" name="11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4" name="13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LOS CORDOBAS</a:t>
            </a:r>
            <a:endParaRPr lang="es-AR" dirty="0"/>
          </a:p>
        </p:txBody>
      </p:sp>
      <p:sp>
        <p:nvSpPr>
          <p:cNvPr id="18" name="17 Estrella de 5 puntas">
            <a:hlinkClick r:id="rId5"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539552" y="260648"/>
            <a:ext cx="8229600" cy="939784"/>
          </a:xfrm>
          <a:solidFill>
            <a:srgbClr val="FF9900"/>
          </a:solidFill>
        </p:spPr>
        <p:txBody>
          <a:bodyPr>
            <a:normAutofit/>
          </a:bodyPr>
          <a:lstStyle/>
          <a:p>
            <a:r>
              <a:rPr lang="es-ES_tradnl" dirty="0" smtClean="0"/>
              <a:t>BANDERA DE  LOS  CORDOBAS</a:t>
            </a:r>
            <a:endParaRPr lang="es-ES_tradnl" dirty="0"/>
          </a:p>
        </p:txBody>
      </p:sp>
      <p:sp>
        <p:nvSpPr>
          <p:cNvPr id="5" name="4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60546"/>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2"/>
            <a:ext cx="857256" cy="293910"/>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1" name="10 Imagen" descr="Bandera de Los Córdobas">
            <a:hlinkClick r:id="rId2" tgtFrame="_blank" tooltip="&quot;Ver bandera de mayor tamaño&quot;"/>
          </p:cNvPr>
          <p:cNvPicPr/>
          <p:nvPr/>
        </p:nvPicPr>
        <p:blipFill>
          <a:blip r:embed="rId3" cstate="print"/>
          <a:srcRect/>
          <a:stretch>
            <a:fillRect/>
          </a:stretch>
        </p:blipFill>
        <p:spPr bwMode="auto">
          <a:xfrm>
            <a:off x="2714612" y="2143116"/>
            <a:ext cx="3476636" cy="2928958"/>
          </a:xfrm>
          <a:prstGeom prst="rect">
            <a:avLst/>
          </a:prstGeom>
          <a:noFill/>
          <a:ln w="9525">
            <a:noFill/>
            <a:miter lim="800000"/>
            <a:headEnd/>
            <a:tailEnd/>
          </a:ln>
        </p:spPr>
      </p:pic>
      <p:sp>
        <p:nvSpPr>
          <p:cNvPr id="12" name="11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4" name="13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LOS CORDOBAS</a:t>
            </a:r>
            <a:endParaRPr lang="es-AR" dirty="0"/>
          </a:p>
        </p:txBody>
      </p:sp>
      <p:sp>
        <p:nvSpPr>
          <p:cNvPr id="18" name="17 Estrella de 5 puntas">
            <a:hlinkClick r:id="rId5"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868346"/>
          </a:xfrm>
          <a:solidFill>
            <a:srgbClr val="FF9900"/>
          </a:solidFill>
        </p:spPr>
        <p:txBody>
          <a:bodyPr>
            <a:normAutofit/>
          </a:bodyPr>
          <a:lstStyle/>
          <a:p>
            <a:r>
              <a:rPr lang="es-ES_tradnl" dirty="0" smtClean="0"/>
              <a:t>HIMNO DE  LOS  CORDOBAS</a:t>
            </a:r>
            <a:endParaRPr lang="es-ES_tradnl" dirty="0"/>
          </a:p>
        </p:txBody>
      </p:sp>
      <p:sp>
        <p:nvSpPr>
          <p:cNvPr id="11" name="2 Marcador de contenido"/>
          <p:cNvSpPr>
            <a:spLocks noGrp="1"/>
          </p:cNvSpPr>
          <p:nvPr>
            <p:ph idx="1"/>
          </p:nvPr>
        </p:nvSpPr>
        <p:spPr>
          <a:xfrm>
            <a:off x="571472" y="1600201"/>
            <a:ext cx="6257940" cy="4257692"/>
          </a:xfrm>
        </p:spPr>
        <p:txBody>
          <a:bodyPr>
            <a:normAutofit fontScale="92500" lnSpcReduction="20000"/>
          </a:bodyPr>
          <a:lstStyle/>
          <a:p>
            <a:r>
              <a:rPr lang="es-ES" b="1" dirty="0" smtClean="0"/>
              <a:t>Himno</a:t>
            </a:r>
            <a:endParaRPr lang="es-ES_tradnl" b="1" dirty="0" smtClean="0"/>
          </a:p>
          <a:p>
            <a:r>
              <a:rPr lang="es-ES" dirty="0" smtClean="0"/>
              <a:t>oh mi tierra de los córdobas</a:t>
            </a:r>
            <a:br>
              <a:rPr lang="es-ES" dirty="0" smtClean="0"/>
            </a:br>
            <a:r>
              <a:rPr lang="es-ES" dirty="0" smtClean="0"/>
              <a:t>que en el horizonte brillas</a:t>
            </a:r>
            <a:br>
              <a:rPr lang="es-ES" dirty="0" smtClean="0"/>
            </a:br>
            <a:r>
              <a:rPr lang="es-ES" dirty="0" smtClean="0"/>
              <a:t>que con tu alegría brindas</a:t>
            </a:r>
            <a:br>
              <a:rPr lang="es-ES" dirty="0" smtClean="0"/>
            </a:br>
            <a:r>
              <a:rPr lang="es-ES" dirty="0" smtClean="0"/>
              <a:t>la mejor de las vidas</a:t>
            </a:r>
            <a:br>
              <a:rPr lang="es-ES" dirty="0" smtClean="0"/>
            </a:br>
            <a:r>
              <a:rPr lang="es-ES" dirty="0" smtClean="0"/>
              <a:t/>
            </a:r>
            <a:br>
              <a:rPr lang="es-ES" dirty="0" smtClean="0"/>
            </a:br>
            <a:r>
              <a:rPr lang="es-ES" dirty="0" smtClean="0"/>
              <a:t>tierra rica donde sembramos</a:t>
            </a:r>
            <a:br>
              <a:rPr lang="es-ES" dirty="0" smtClean="0"/>
            </a:br>
            <a:r>
              <a:rPr lang="es-ES" dirty="0" smtClean="0"/>
              <a:t>toda clase de agricultura</a:t>
            </a:r>
            <a:br>
              <a:rPr lang="es-ES" dirty="0" smtClean="0"/>
            </a:br>
            <a:r>
              <a:rPr lang="es-ES" dirty="0" smtClean="0"/>
              <a:t>y también generamos</a:t>
            </a:r>
            <a:br>
              <a:rPr lang="es-ES" dirty="0" smtClean="0"/>
            </a:br>
            <a:r>
              <a:rPr lang="es-ES" dirty="0" smtClean="0"/>
              <a:t>mucha ganadería</a:t>
            </a:r>
            <a:endParaRPr lang="es-ES_tradnl" dirty="0" smtClean="0"/>
          </a:p>
          <a:p>
            <a:endParaRPr lang="es-ES_tradnl" dirty="0"/>
          </a:p>
        </p:txBody>
      </p:sp>
      <p:sp>
        <p:nvSpPr>
          <p:cNvPr id="5" name="4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60546"/>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2"/>
            <a:ext cx="857256" cy="293910"/>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4" name="13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LOS CORDOBAS</a:t>
            </a:r>
            <a:endParaRPr lang="es-AR" dirty="0"/>
          </a:p>
        </p:txBody>
      </p:sp>
      <p:sp>
        <p:nvSpPr>
          <p:cNvPr id="18" name="17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
                                        <p:tgtEl>
                                          <p:spTgt spid="4"/>
                                        </p:tgtEl>
                                      </p:cBhvr>
                                    </p:animEffect>
                                    <p:anim calcmode="lin" valueType="num">
                                      <p:cBhvr>
                                        <p:cTn id="8" dur="400" fill="hold"/>
                                        <p:tgtEl>
                                          <p:spTgt spid="4"/>
                                        </p:tgtEl>
                                        <p:attrNameLst>
                                          <p:attrName>ppt_x</p:attrName>
                                        </p:attrNameLst>
                                      </p:cBhvr>
                                      <p:tavLst>
                                        <p:tav tm="0">
                                          <p:val>
                                            <p:strVal val="#ppt_x"/>
                                          </p:val>
                                        </p:tav>
                                        <p:tav tm="100000">
                                          <p:val>
                                            <p:strVal val="#ppt_x"/>
                                          </p:val>
                                        </p:tav>
                                      </p:tavLst>
                                    </p:anim>
                                    <p:anim calcmode="lin" valueType="num">
                                      <p:cBhvr>
                                        <p:cTn id="9" dur="400" fill="hold"/>
                                        <p:tgtEl>
                                          <p:spTgt spid="4"/>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42852"/>
            <a:ext cx="8229600" cy="1143000"/>
          </a:xfrm>
          <a:solidFill>
            <a:srgbClr val="FF9900"/>
          </a:solidFill>
        </p:spPr>
        <p:txBody>
          <a:bodyPr>
            <a:normAutofit/>
          </a:bodyPr>
          <a:lstStyle/>
          <a:p>
            <a:r>
              <a:rPr lang="es-ES_tradnl" dirty="0" smtClean="0"/>
              <a:t>HISTORIA    DE  LOS   CORDOBAS</a:t>
            </a:r>
            <a:endParaRPr lang="es-ES_tradnl" dirty="0"/>
          </a:p>
        </p:txBody>
      </p:sp>
      <p:sp>
        <p:nvSpPr>
          <p:cNvPr id="3" name="2 Marcador de contenido"/>
          <p:cNvSpPr>
            <a:spLocks noGrp="1"/>
          </p:cNvSpPr>
          <p:nvPr>
            <p:ph idx="1"/>
          </p:nvPr>
        </p:nvSpPr>
        <p:spPr>
          <a:xfrm>
            <a:off x="32" y="1403367"/>
            <a:ext cx="9144000" cy="4525963"/>
          </a:xfrm>
        </p:spPr>
        <p:txBody>
          <a:bodyPr>
            <a:normAutofit fontScale="47500" lnSpcReduction="20000"/>
          </a:bodyPr>
          <a:lstStyle/>
          <a:p>
            <a:r>
              <a:rPr lang="es-ES" dirty="0" smtClean="0"/>
              <a:t>HISTORIA DEL MUNICIPIO </a:t>
            </a:r>
            <a:br>
              <a:rPr lang="es-ES" dirty="0" smtClean="0"/>
            </a:br>
            <a:r>
              <a:rPr lang="es-ES" dirty="0" smtClean="0"/>
              <a:t/>
            </a:r>
            <a:br>
              <a:rPr lang="es-ES" dirty="0" smtClean="0"/>
            </a:br>
            <a:r>
              <a:rPr lang="es-ES" dirty="0" smtClean="0"/>
              <a:t>La historia comienza con una familia Córdoba, liderada por Pablo Córdoba, en 1862 fue gestora de la erección del poblado, eran de procedencia Chocoana, y quienes recorrían el litoral desde Uraba hasta la Ciudad Heroica intercambiado mercancías por productos de la tierra y semillas de </a:t>
            </a:r>
            <a:r>
              <a:rPr lang="es-ES" sz="3000" dirty="0" smtClean="0"/>
              <a:t>tagua(</a:t>
            </a:r>
            <a:r>
              <a:rPr lang="es-ES" sz="3000" dirty="0" err="1" smtClean="0"/>
              <a:t>phytelephay</a:t>
            </a:r>
            <a:r>
              <a:rPr lang="es-ES" sz="3000" dirty="0" smtClean="0"/>
              <a:t> p</a:t>
            </a:r>
            <a:r>
              <a:rPr lang="es-ES" dirty="0" smtClean="0"/>
              <a:t>ittieri), palma que produce la materia prima denominada marfil vegetal, que era apreciada en Cartagena para la elaboración, de botones, collares, pocillos, platos, jarras, vasos, copas y diversos objetos de lujo.</a:t>
            </a:r>
            <a:br>
              <a:rPr lang="es-ES" dirty="0" smtClean="0"/>
            </a:br>
            <a:r>
              <a:rPr lang="es-ES" dirty="0" smtClean="0"/>
              <a:t/>
            </a:r>
            <a:br>
              <a:rPr lang="es-ES" dirty="0" smtClean="0"/>
            </a:br>
            <a:r>
              <a:rPr lang="es-ES" dirty="0" smtClean="0"/>
              <a:t>Llegaron Puerto Rey y luego a "Boca de Rió"(Los Córdobas), en donde a raíz de naufragio perecieron dos miembros de la familia, que fueron enterrado en el mismo sitio, decidieron los sobrevivientes levantar un poblado, en memoria y veneración a sus muerto y ancestros. Sus establecimiento fue temporal, ya que al no disponer de agua potable, y luego de hacer exploraciones en la zona descubrieron una fuente natural de agua dulce, a donde se trasladaron el caserío, justo donde se encuentra hoy erigido el Monumento a la Cruz, en el área urbana del Municipio.</a:t>
            </a:r>
            <a:br>
              <a:rPr lang="es-ES" dirty="0" smtClean="0"/>
            </a:br>
            <a:r>
              <a:rPr lang="es-ES" dirty="0" smtClean="0"/>
              <a:t/>
            </a:r>
            <a:br>
              <a:rPr lang="es-ES" dirty="0" smtClean="0"/>
            </a:br>
            <a:r>
              <a:rPr lang="es-ES" dirty="0" smtClean="0"/>
              <a:t>Mediante Ordenanza No. 0006 del 6 de junio de 1963 fuera declarado como nuevo Municipio del Departamento de Córdoba, siendo su primer alcalde Jesús María Zapata, quien se posesiono el 2 de agosto.</a:t>
            </a:r>
            <a:br>
              <a:rPr lang="es-ES" dirty="0" smtClean="0"/>
            </a:br>
            <a:r>
              <a:rPr lang="es-ES" dirty="0" smtClean="0"/>
              <a:t/>
            </a:r>
            <a:br>
              <a:rPr lang="es-ES" dirty="0" smtClean="0"/>
            </a:br>
            <a:r>
              <a:rPr lang="es-ES" dirty="0" smtClean="0"/>
              <a:t>Los Córdobas han sido azotados por varios eventos naturales y políticos que marcaron para siempre su historia.</a:t>
            </a:r>
            <a:br>
              <a:rPr lang="es-ES" dirty="0" smtClean="0"/>
            </a:br>
            <a:r>
              <a:rPr lang="es-ES" dirty="0" smtClean="0"/>
              <a:t>Del 20 a 23 de diciembre de 1943 sufrió los azotes de ciclón o mar de leva, además de las continuas lluvias que represaron el rió, por la que la comunidad sucumbió bajo las aguas y el caserío quedo prácticamente arrasado. El pueblo se inundo por completo y </a:t>
            </a:r>
            <a:endParaRPr lang="es-ES_tradnl" dirty="0"/>
          </a:p>
        </p:txBody>
      </p:sp>
      <p:sp>
        <p:nvSpPr>
          <p:cNvPr id="5" name="4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4" name="13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LOS CORDOBAS</a:t>
            </a:r>
            <a:endParaRPr lang="es-AR" dirty="0"/>
          </a:p>
        </p:txBody>
      </p:sp>
      <p:sp>
        <p:nvSpPr>
          <p:cNvPr id="18" name="17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9900"/>
          </a:solidFill>
        </p:spPr>
        <p:txBody>
          <a:bodyPr>
            <a:normAutofit/>
          </a:bodyPr>
          <a:lstStyle/>
          <a:p>
            <a:r>
              <a:rPr lang="es-ES_tradnl" dirty="0" smtClean="0"/>
              <a:t>GOGRAFIA DE LOS CORDOBAS   </a:t>
            </a:r>
            <a:endParaRPr lang="es-ES_tradnl" dirty="0"/>
          </a:p>
        </p:txBody>
      </p:sp>
      <p:sp>
        <p:nvSpPr>
          <p:cNvPr id="3" name="2 Marcador de contenido"/>
          <p:cNvSpPr>
            <a:spLocks noGrp="1"/>
          </p:cNvSpPr>
          <p:nvPr>
            <p:ph idx="1"/>
          </p:nvPr>
        </p:nvSpPr>
        <p:spPr/>
        <p:txBody>
          <a:bodyPr>
            <a:normAutofit fontScale="55000" lnSpcReduction="20000"/>
          </a:bodyPr>
          <a:lstStyle/>
          <a:p>
            <a:r>
              <a:rPr lang="es-ES" dirty="0" smtClean="0"/>
              <a:t>El municipio esta cruzado por los ríos Canalete y Los Córdobas y numerosas quebradas que bajan de la Serranía de Abibe, las cuales casi irremediablemente se secan en el verano a causa de la deforestación.</a:t>
            </a:r>
            <a:endParaRPr lang="es-ES_tradnl" dirty="0" smtClean="0"/>
          </a:p>
          <a:p>
            <a:r>
              <a:rPr lang="es-ES" b="1" dirty="0" smtClean="0"/>
              <a:t>Límites del municipio:</a:t>
            </a:r>
            <a:r>
              <a:rPr lang="es-ES" dirty="0" smtClean="0"/>
              <a:t/>
            </a:r>
            <a:br>
              <a:rPr lang="es-ES" dirty="0" smtClean="0"/>
            </a:br>
            <a:r>
              <a:rPr lang="es-ES" dirty="0" smtClean="0"/>
              <a:t>El municipio de los córdobas</a:t>
            </a:r>
            <a:br>
              <a:rPr lang="es-ES" dirty="0" smtClean="0"/>
            </a:br>
            <a:r>
              <a:rPr lang="es-ES" dirty="0" smtClean="0"/>
              <a:t/>
            </a:r>
            <a:br>
              <a:rPr lang="es-ES" dirty="0" smtClean="0"/>
            </a:br>
            <a:r>
              <a:rPr lang="es-ES" dirty="0" smtClean="0"/>
              <a:t>Está ubicado al noroeste del departamento de córdoba, entre los 8 grados y 54</a:t>
            </a:r>
            <a:br>
              <a:rPr lang="es-ES" dirty="0" smtClean="0"/>
            </a:br>
            <a:r>
              <a:rPr lang="es-ES" dirty="0" smtClean="0"/>
              <a:t/>
            </a:r>
            <a:br>
              <a:rPr lang="es-ES" dirty="0" smtClean="0"/>
            </a:br>
            <a:r>
              <a:rPr lang="es-ES" dirty="0" smtClean="0"/>
              <a:t>Minutos de latitud norte y los 76 grados 21 segundos de longitud oeste del</a:t>
            </a:r>
            <a:br>
              <a:rPr lang="es-ES" dirty="0" smtClean="0"/>
            </a:br>
            <a:r>
              <a:rPr lang="es-ES" dirty="0" smtClean="0"/>
              <a:t/>
            </a:r>
            <a:br>
              <a:rPr lang="es-ES" dirty="0" smtClean="0"/>
            </a:br>
            <a:r>
              <a:rPr lang="es-ES" dirty="0" smtClean="0"/>
              <a:t>Meridiano de Greenwich. Teniendo como limites: por el Norte con el mar caribe y</a:t>
            </a:r>
            <a:br>
              <a:rPr lang="es-ES" dirty="0" smtClean="0"/>
            </a:br>
            <a:r>
              <a:rPr lang="es-ES" dirty="0" smtClean="0"/>
              <a:t/>
            </a:r>
            <a:br>
              <a:rPr lang="es-ES" dirty="0" smtClean="0"/>
            </a:br>
            <a:r>
              <a:rPr lang="es-ES" dirty="0" smtClean="0"/>
              <a:t>El Municipio de Puerto Escondido; por el sur con el Municipio de canalete; por el</a:t>
            </a:r>
            <a:br>
              <a:rPr lang="es-ES" dirty="0" smtClean="0"/>
            </a:br>
            <a:r>
              <a:rPr lang="es-ES" dirty="0" smtClean="0"/>
              <a:t/>
            </a:r>
            <a:br>
              <a:rPr lang="es-ES" dirty="0" smtClean="0"/>
            </a:br>
            <a:r>
              <a:rPr lang="es-ES" dirty="0" smtClean="0"/>
              <a:t>este con el Municipio de Montería por el oeste con el departamento de Antioquia al</a:t>
            </a:r>
            <a:br>
              <a:rPr lang="es-ES" dirty="0" smtClean="0"/>
            </a:br>
            <a:r>
              <a:rPr lang="es-ES" dirty="0" smtClean="0"/>
              <a:t/>
            </a:r>
            <a:br>
              <a:rPr lang="es-ES" dirty="0" smtClean="0"/>
            </a:br>
            <a:r>
              <a:rPr lang="es-ES" dirty="0" smtClean="0"/>
              <a:t>(al Municipio de Arboletes).</a:t>
            </a:r>
            <a:br>
              <a:rPr lang="es-ES" dirty="0" smtClean="0"/>
            </a:br>
            <a:endParaRPr lang="es-ES_tradnl"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7774"/>
            <a:ext cx="1928826" cy="369332"/>
          </a:xfrm>
          <a:prstGeom prst="rect">
            <a:avLst/>
          </a:prstGeom>
          <a:noFill/>
        </p:spPr>
        <p:txBody>
          <a:bodyPr wrap="square" rtlCol="0">
            <a:spAutoFit/>
          </a:bodyPr>
          <a:lstStyle/>
          <a:p>
            <a:pPr algn="ctr"/>
            <a:r>
              <a:rPr lang="es-AR" dirty="0" smtClean="0"/>
              <a:t>LOS CORDOBAS</a:t>
            </a:r>
            <a:endParaRPr lang="es-AR" dirty="0"/>
          </a:p>
        </p:txBody>
      </p:sp>
      <p:sp>
        <p:nvSpPr>
          <p:cNvPr id="17" name="16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9900"/>
          </a:solidFill>
        </p:spPr>
        <p:txBody>
          <a:bodyPr>
            <a:normAutofit/>
          </a:bodyPr>
          <a:lstStyle/>
          <a:p>
            <a:r>
              <a:rPr lang="es-ES_tradnl" dirty="0" smtClean="0"/>
              <a:t>ECOLOGIA DE LOS CORDOBAS    </a:t>
            </a:r>
            <a:endParaRPr lang="es-ES_tradnl" dirty="0"/>
          </a:p>
        </p:txBody>
      </p:sp>
      <p:sp>
        <p:nvSpPr>
          <p:cNvPr id="3" name="2 Marcador de contenido"/>
          <p:cNvSpPr>
            <a:spLocks noGrp="1"/>
          </p:cNvSpPr>
          <p:nvPr>
            <p:ph idx="1"/>
          </p:nvPr>
        </p:nvSpPr>
        <p:spPr>
          <a:xfrm>
            <a:off x="457200" y="1600201"/>
            <a:ext cx="8229600" cy="4186254"/>
          </a:xfrm>
        </p:spPr>
        <p:txBody>
          <a:bodyPr/>
          <a:lstStyle/>
          <a:p>
            <a:r>
              <a:rPr lang="es-ES" dirty="0" smtClean="0"/>
              <a:t>El municipio esta cruzado por los ríos Canalete y Los Córdobas y numerosas quebradas que bajan de la Serranía de Abibe, las cuales casi irremediablemente se secan en el verano a causa de la deforestación.</a:t>
            </a:r>
            <a:endParaRPr lang="es-ES_tradnl" dirty="0" smtClean="0"/>
          </a:p>
          <a:p>
            <a:pPr>
              <a:buNone/>
            </a:pPr>
            <a:endParaRPr lang="es-ES_tradnl"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7774"/>
            <a:ext cx="1928826" cy="369332"/>
          </a:xfrm>
          <a:prstGeom prst="rect">
            <a:avLst/>
          </a:prstGeom>
          <a:noFill/>
        </p:spPr>
        <p:txBody>
          <a:bodyPr wrap="square" rtlCol="0">
            <a:spAutoFit/>
          </a:bodyPr>
          <a:lstStyle/>
          <a:p>
            <a:pPr algn="ctr"/>
            <a:r>
              <a:rPr lang="es-AR" dirty="0" smtClean="0"/>
              <a:t>LOS CORDOBAS</a:t>
            </a:r>
            <a:endParaRPr lang="es-AR" dirty="0"/>
          </a:p>
        </p:txBody>
      </p:sp>
      <p:sp>
        <p:nvSpPr>
          <p:cNvPr id="17" name="16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9900"/>
          </a:solidFill>
        </p:spPr>
        <p:txBody>
          <a:bodyPr>
            <a:normAutofit/>
          </a:bodyPr>
          <a:lstStyle/>
          <a:p>
            <a:r>
              <a:rPr lang="es-ES_tradnl" dirty="0" smtClean="0"/>
              <a:t>ECONOMIA DE LOS CORDOBAS</a:t>
            </a:r>
            <a:endParaRPr lang="es-ES_tradnl" dirty="0"/>
          </a:p>
        </p:txBody>
      </p:sp>
      <p:sp>
        <p:nvSpPr>
          <p:cNvPr id="3" name="2 Marcador de contenido"/>
          <p:cNvSpPr>
            <a:spLocks noGrp="1"/>
          </p:cNvSpPr>
          <p:nvPr>
            <p:ph idx="1"/>
          </p:nvPr>
        </p:nvSpPr>
        <p:spPr/>
        <p:txBody>
          <a:bodyPr>
            <a:normAutofit fontScale="55000" lnSpcReduction="20000"/>
          </a:bodyPr>
          <a:lstStyle/>
          <a:p>
            <a:r>
              <a:rPr lang="es-ES" dirty="0" smtClean="0"/>
              <a:t>La economía del municipio se basa en la agricultura y la ganadería</a:t>
            </a:r>
            <a:endParaRPr lang="es-ES_tradnl" dirty="0" smtClean="0"/>
          </a:p>
          <a:p>
            <a:pPr>
              <a:buNone/>
            </a:pPr>
            <a:endParaRPr lang="es-ES_tradnl" dirty="0" smtClean="0"/>
          </a:p>
          <a:p>
            <a:r>
              <a:rPr lang="es-ES" b="1" dirty="0" smtClean="0"/>
              <a:t>Vías de comunicación  </a:t>
            </a:r>
            <a:endParaRPr lang="es-ES_tradnl" b="1" dirty="0" smtClean="0"/>
          </a:p>
          <a:p>
            <a:r>
              <a:rPr lang="es-ES" b="1" dirty="0" smtClean="0"/>
              <a:t>Aéreas:</a:t>
            </a:r>
            <a:r>
              <a:rPr lang="es-ES" dirty="0" smtClean="0"/>
              <a:t/>
            </a:r>
            <a:br>
              <a:rPr lang="es-ES" dirty="0" smtClean="0"/>
            </a:br>
            <a:r>
              <a:rPr lang="es-ES" dirty="0" smtClean="0"/>
              <a:t>no existe aeropuerto </a:t>
            </a:r>
            <a:endParaRPr lang="es-ES_tradnl" dirty="0" smtClean="0"/>
          </a:p>
          <a:p>
            <a:r>
              <a:rPr lang="es-ES" b="1" dirty="0" smtClean="0"/>
              <a:t>Terrestres:</a:t>
            </a:r>
            <a:r>
              <a:rPr lang="es-ES" dirty="0" smtClean="0"/>
              <a:t/>
            </a:r>
            <a:br>
              <a:rPr lang="es-ES" dirty="0" smtClean="0"/>
            </a:br>
            <a:r>
              <a:rPr lang="es-ES" dirty="0" smtClean="0"/>
              <a:t>Por la carretera nacional Vía Puerto Rey – Montería 1 circulan 1719 vehículos / día aproximadamente. De estos, el 70% son autos, el 8% buses y el 22 % restante camiones. Sobre esta Vía fue instalado recientemente y está en operación un peaje tipo B.</a:t>
            </a:r>
            <a:br>
              <a:rPr lang="es-ES" dirty="0" smtClean="0"/>
            </a:br>
            <a:r>
              <a:rPr lang="es-ES" dirty="0" smtClean="0"/>
              <a:t/>
            </a:r>
            <a:br>
              <a:rPr lang="es-ES" dirty="0" smtClean="0"/>
            </a:br>
            <a:r>
              <a:rPr lang="es-ES" dirty="0" smtClean="0"/>
              <a:t>De acuerdo con los anteriores cifras, el municipio cuenta con 87 KM. de vías /1000 KM2 de superficie y con 190 KM. Vías/1000 KM2 de superficie (solo se toman las vías que están en buen y regular estado).</a:t>
            </a:r>
            <a:br>
              <a:rPr lang="es-ES" dirty="0" smtClean="0"/>
            </a:br>
            <a:r>
              <a:rPr lang="es-ES" dirty="0" smtClean="0"/>
              <a:t/>
            </a:r>
            <a:br>
              <a:rPr lang="es-ES" dirty="0" smtClean="0"/>
            </a:br>
            <a:r>
              <a:rPr lang="es-ES" dirty="0" smtClean="0"/>
              <a:t>El transporte intermunicipal es prestado básicamente por la empresa SOTRACOR. Existe también servicio de taxis que comunican al Municipio con Arboletes y Montería. El municipio no cuenta con Terminal de Transporte. </a:t>
            </a:r>
            <a:endParaRPr lang="es-ES_tradnl"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7774"/>
            <a:ext cx="1928826" cy="369332"/>
          </a:xfrm>
          <a:prstGeom prst="rect">
            <a:avLst/>
          </a:prstGeom>
          <a:noFill/>
        </p:spPr>
        <p:txBody>
          <a:bodyPr wrap="square" rtlCol="0">
            <a:spAutoFit/>
          </a:bodyPr>
          <a:lstStyle/>
          <a:p>
            <a:pPr algn="ctr"/>
            <a:r>
              <a:rPr lang="es-AR" dirty="0" smtClean="0"/>
              <a:t>LOS CORDOBAS</a:t>
            </a:r>
            <a:endParaRPr lang="es-AR" dirty="0"/>
          </a:p>
        </p:txBody>
      </p:sp>
      <p:sp>
        <p:nvSpPr>
          <p:cNvPr id="17" name="16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940763" y="297126"/>
            <a:ext cx="6774509" cy="1060172"/>
          </a:xfrm>
          <a:solidFill>
            <a:srgbClr val="19DD3E"/>
          </a:solidFill>
          <a:effectLst>
            <a:innerShdw blurRad="63500" dist="50800" dir="2700000">
              <a:prstClr val="black">
                <a:alpha val="50000"/>
              </a:prstClr>
            </a:innerShdw>
          </a:effectLst>
        </p:spPr>
        <p:style>
          <a:lnRef idx="3">
            <a:schemeClr val="lt1"/>
          </a:lnRef>
          <a:fillRef idx="1">
            <a:schemeClr val="accent1"/>
          </a:fillRef>
          <a:effectRef idx="1">
            <a:schemeClr val="accent1"/>
          </a:effectRef>
          <a:fontRef idx="minor">
            <a:schemeClr val="lt1"/>
          </a:fontRef>
        </p:style>
        <p:txBody>
          <a:bodyPr>
            <a:noAutofit/>
          </a:bodyPr>
          <a:lstStyle/>
          <a:p>
            <a:r>
              <a:rPr lang="es-ES_tradnl" sz="5400" b="1" dirty="0" smtClean="0">
                <a:effectLst>
                  <a:glow rad="101600">
                    <a:schemeClr val="accent2">
                      <a:satMod val="175000"/>
                      <a:alpha val="40000"/>
                    </a:schemeClr>
                  </a:glow>
                  <a:outerShdw blurRad="38100" dist="38100" dir="2700000" algn="tl">
                    <a:srgbClr val="000000">
                      <a:alpha val="43137"/>
                    </a:srgbClr>
                  </a:outerShdw>
                </a:effectLst>
              </a:rPr>
              <a:t>MUNICIPO DE MOMIL</a:t>
            </a:r>
            <a:endParaRPr lang="es-ES_tradnl" sz="5400" b="1" dirty="0">
              <a:effectLst>
                <a:glow rad="101600">
                  <a:schemeClr val="accent2">
                    <a:satMod val="175000"/>
                    <a:alpha val="40000"/>
                  </a:schemeClr>
                </a:glow>
                <a:outerShdw blurRad="38100" dist="38100" dir="2700000" algn="tl">
                  <a:srgbClr val="000000">
                    <a:alpha val="43137"/>
                  </a:srgbClr>
                </a:outerShdw>
              </a:effectLst>
            </a:endParaRPr>
          </a:p>
        </p:txBody>
      </p:sp>
      <p:sp>
        <p:nvSpPr>
          <p:cNvPr id="5" name="4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33474" name="Picture 2" descr="http://www.google.com.co/maps/vt/data=LtgX-e3f8ctI3U5dJtbt7EJ1ZfRneYme,jRwIuKNr2XTKf8MR0Xs8nDkwd8uYcWMSjwqdum8X_QzAG_e3DbuNOROSaXiEkEzOuZ-hdYRclNx1-hUP8Q1SwHzUiPluTgHocJ2SCl6jrmFROr_7-d5TObMmPa2_y4VyO3coALC95NuS36OTWgutGVhkPD21hUcNqEL0KVjoHAYmjC7iyAJ0fA">
            <a:hlinkClick r:id="rId2"/>
          </p:cNvPr>
          <p:cNvPicPr>
            <a:picLocks noChangeAspect="1" noChangeArrowheads="1"/>
          </p:cNvPicPr>
          <p:nvPr/>
        </p:nvPicPr>
        <p:blipFill>
          <a:blip r:embed="rId3" cstate="print"/>
          <a:srcRect/>
          <a:stretch>
            <a:fillRect/>
          </a:stretch>
        </p:blipFill>
        <p:spPr bwMode="auto">
          <a:xfrm>
            <a:off x="938219" y="2000240"/>
            <a:ext cx="4205285" cy="3000396"/>
          </a:xfrm>
          <a:prstGeom prst="rect">
            <a:avLst/>
          </a:prstGeom>
          <a:noFill/>
        </p:spPr>
      </p:pic>
      <p:sp>
        <p:nvSpPr>
          <p:cNvPr id="13" name="12 CuadroTexto">
            <a:hlinkClick r:id="rId4" action="ppaction://hlinksldjump"/>
          </p:cNvPr>
          <p:cNvSpPr txBox="1"/>
          <p:nvPr/>
        </p:nvSpPr>
        <p:spPr>
          <a:xfrm>
            <a:off x="6500826" y="4500570"/>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4" name="13 CuadroTexto">
            <a:hlinkClick r:id="rId5" action="ppaction://hlinksldjump"/>
          </p:cNvPr>
          <p:cNvSpPr txBox="1"/>
          <p:nvPr/>
        </p:nvSpPr>
        <p:spPr>
          <a:xfrm>
            <a:off x="6500794" y="5488560"/>
            <a:ext cx="1785918" cy="369332"/>
          </a:xfrm>
          <a:prstGeom prst="rect">
            <a:avLst/>
          </a:prstGeom>
          <a:solidFill>
            <a:srgbClr val="00B0F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ECONOMIA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5" name="2 Subtítulo"/>
          <p:cNvSpPr txBox="1">
            <a:spLocks/>
          </p:cNvSpPr>
          <p:nvPr/>
        </p:nvSpPr>
        <p:spPr>
          <a:xfrm>
            <a:off x="6000760" y="1583754"/>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6" name="15 CuadroTexto">
            <a:hlinkClick r:id="rId6" action="ppaction://hlinksldjump"/>
          </p:cNvPr>
          <p:cNvSpPr txBox="1"/>
          <p:nvPr/>
        </p:nvSpPr>
        <p:spPr>
          <a:xfrm>
            <a:off x="6500794" y="3143248"/>
            <a:ext cx="1428760" cy="369332"/>
          </a:xfrm>
          <a:prstGeom prst="rect">
            <a:avLst/>
          </a:prstGeom>
          <a:solidFill>
            <a:srgbClr val="FF000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BANDERA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16 CuadroTexto">
            <a:hlinkClick r:id="rId7" action="ppaction://hlinksldjump"/>
          </p:cNvPr>
          <p:cNvSpPr txBox="1"/>
          <p:nvPr/>
        </p:nvSpPr>
        <p:spPr>
          <a:xfrm>
            <a:off x="6500794" y="3584018"/>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17 CuadroTexto">
            <a:hlinkClick r:id="rId8" action="ppaction://hlinksldjump"/>
          </p:cNvPr>
          <p:cNvSpPr txBox="1"/>
          <p:nvPr/>
        </p:nvSpPr>
        <p:spPr>
          <a:xfrm>
            <a:off x="6500794" y="2726762"/>
            <a:ext cx="1000132" cy="369332"/>
          </a:xfrm>
          <a:prstGeom prst="rect">
            <a:avLst/>
          </a:prstGeom>
          <a:solidFill>
            <a:srgbClr val="99003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ESCUDO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18 CuadroTexto">
            <a:hlinkClick r:id="rId9" action="ppaction://hlinksldjump"/>
          </p:cNvPr>
          <p:cNvSpPr txBox="1"/>
          <p:nvPr/>
        </p:nvSpPr>
        <p:spPr>
          <a:xfrm>
            <a:off x="6500794" y="4071942"/>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 name="19 CuadroTexto">
            <a:hlinkClick r:id="rId10" action="ppaction://hlinksldjump"/>
          </p:cNvPr>
          <p:cNvSpPr txBox="1"/>
          <p:nvPr/>
        </p:nvSpPr>
        <p:spPr>
          <a:xfrm>
            <a:off x="6500794" y="2298134"/>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hlinkClick r:id="rId10" action="ppaction://hlinksldjump"/>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1" name="20 CuadroTexto">
            <a:hlinkClick r:id="rId11" action="ppaction://hlinksldjump"/>
          </p:cNvPr>
          <p:cNvSpPr txBox="1"/>
          <p:nvPr/>
        </p:nvSpPr>
        <p:spPr>
          <a:xfrm>
            <a:off x="6500794" y="5000636"/>
            <a:ext cx="1285884"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ECOLOGIA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2" name="21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3" name="2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4" name="23 Multidocumento">
            <a:hlinkClick r:id="rId1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5" name="2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6" name="2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1" nodeType="with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16200000">
            <a:off x="-2071737" y="2285996"/>
            <a:ext cx="5572164" cy="1143000"/>
          </a:xfrm>
          <a:solidFill>
            <a:srgbClr val="19DD3E"/>
          </a:solidFill>
          <a:effectLst>
            <a:innerShdw blurRad="63500" dist="50800" dir="2700000">
              <a:prstClr val="black">
                <a:alpha val="50000"/>
              </a:prstClr>
            </a:innerShdw>
          </a:effectLst>
        </p:spPr>
        <p:style>
          <a:lnRef idx="3">
            <a:schemeClr val="lt1"/>
          </a:lnRef>
          <a:fillRef idx="1">
            <a:schemeClr val="accent1"/>
          </a:fillRef>
          <a:effectRef idx="1">
            <a:schemeClr val="accent1"/>
          </a:effectRef>
          <a:fontRef idx="minor">
            <a:schemeClr val="lt1"/>
          </a:fontRef>
        </p:style>
        <p:txBody>
          <a:bodyPr>
            <a:noAutofit/>
          </a:bodyPr>
          <a:lstStyle/>
          <a:p>
            <a:r>
              <a:rPr lang="es-ES_tradnl" sz="4000" b="1" dirty="0" smtClean="0">
                <a:effectLst>
                  <a:glow rad="101600">
                    <a:schemeClr val="accent2">
                      <a:satMod val="175000"/>
                      <a:alpha val="40000"/>
                    </a:schemeClr>
                  </a:glow>
                  <a:outerShdw blurRad="38100" dist="38100" dir="2700000" algn="tl">
                    <a:srgbClr val="000000">
                      <a:alpha val="43137"/>
                    </a:srgbClr>
                  </a:outerShdw>
                </a:effectLst>
              </a:rPr>
              <a:t>IDENTIFICACION DE MOMIL</a:t>
            </a:r>
            <a:endParaRPr lang="es-ES_tradnl" sz="4000" b="1" dirty="0">
              <a:effectLst>
                <a:glow rad="101600">
                  <a:schemeClr val="accent2">
                    <a:satMod val="175000"/>
                    <a:alpha val="40000"/>
                  </a:schemeClr>
                </a:glow>
                <a:outerShdw blurRad="38100" dist="38100" dir="2700000" algn="tl">
                  <a:srgbClr val="000000">
                    <a:alpha val="43137"/>
                  </a:srgbClr>
                </a:outerShdw>
              </a:effectLst>
            </a:endParaRPr>
          </a:p>
        </p:txBody>
      </p:sp>
      <p:sp>
        <p:nvSpPr>
          <p:cNvPr id="3" name="2 Marcador de contenido"/>
          <p:cNvSpPr>
            <a:spLocks noGrp="1"/>
          </p:cNvSpPr>
          <p:nvPr>
            <p:ph idx="1"/>
          </p:nvPr>
        </p:nvSpPr>
        <p:spPr>
          <a:xfrm>
            <a:off x="1357290" y="428605"/>
            <a:ext cx="4572032" cy="4000527"/>
          </a:xfrm>
        </p:spPr>
        <p:txBody>
          <a:bodyPr>
            <a:normAutofit fontScale="92500" lnSpcReduction="10000"/>
          </a:bodyPr>
          <a:lstStyle/>
          <a:p>
            <a:r>
              <a:rPr lang="es-ES" b="1" dirty="0" smtClean="0"/>
              <a:t>Nombre del municipio:</a:t>
            </a:r>
            <a:r>
              <a:rPr lang="es-ES" dirty="0" smtClean="0"/>
              <a:t> MOMIL</a:t>
            </a:r>
            <a:endParaRPr lang="es-ES_tradnl" dirty="0" smtClean="0"/>
          </a:p>
          <a:p>
            <a:r>
              <a:rPr lang="es-ES" b="1" dirty="0" smtClean="0"/>
              <a:t>NIT:</a:t>
            </a:r>
            <a:r>
              <a:rPr lang="es-ES" dirty="0" smtClean="0"/>
              <a:t> 800 096 762 8</a:t>
            </a:r>
            <a:endParaRPr lang="es-ES_tradnl" dirty="0" smtClean="0"/>
          </a:p>
          <a:p>
            <a:r>
              <a:rPr lang="es-ES" b="1" dirty="0" smtClean="0"/>
              <a:t>Código Dane:</a:t>
            </a:r>
            <a:r>
              <a:rPr lang="es-ES" dirty="0" smtClean="0"/>
              <a:t> 23464</a:t>
            </a:r>
            <a:endParaRPr lang="es-ES_tradnl" dirty="0" smtClean="0"/>
          </a:p>
          <a:p>
            <a:r>
              <a:rPr lang="es-ES" b="1" dirty="0" smtClean="0"/>
              <a:t>Gentilicio:</a:t>
            </a:r>
            <a:r>
              <a:rPr lang="es-ES" dirty="0" smtClean="0"/>
              <a:t> MOMILERO</a:t>
            </a:r>
            <a:endParaRPr lang="es-ES_tradnl" dirty="0" smtClean="0"/>
          </a:p>
          <a:p>
            <a:r>
              <a:rPr lang="es-ES" b="1" dirty="0" smtClean="0"/>
              <a:t>Otros nombres que ha recibido el municipio:</a:t>
            </a:r>
            <a:r>
              <a:rPr lang="es-ES" dirty="0" smtClean="0"/>
              <a:t> SAN JOSE DE MOMIL</a:t>
            </a:r>
            <a:endParaRPr lang="es-ES_tradnl" dirty="0" smtClean="0"/>
          </a:p>
          <a:p>
            <a:endParaRPr lang="es-ES_tradnl" dirty="0"/>
          </a:p>
        </p:txBody>
      </p:sp>
      <p:pic>
        <p:nvPicPr>
          <p:cNvPr id="5" name="4 Imagen" descr="3dpaysages15mars25_1024.jpg"/>
          <p:cNvPicPr>
            <a:picLocks noChangeAspect="1"/>
          </p:cNvPicPr>
          <p:nvPr/>
        </p:nvPicPr>
        <p:blipFill>
          <a:blip r:embed="rId2" cstate="print"/>
          <a:stretch>
            <a:fillRect/>
          </a:stretch>
        </p:blipFill>
        <p:spPr>
          <a:xfrm>
            <a:off x="6024604" y="785794"/>
            <a:ext cx="3119396" cy="250030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6" name="5 Elipse"/>
          <p:cNvSpPr/>
          <p:nvPr/>
        </p:nvSpPr>
        <p:spPr>
          <a:xfrm>
            <a:off x="642910" y="71414"/>
            <a:ext cx="214314" cy="357190"/>
          </a:xfrm>
          <a:prstGeom prst="ellipse">
            <a:avLst/>
          </a:prstGeom>
          <a:gradFill>
            <a:gsLst>
              <a:gs pos="0">
                <a:srgbClr val="FFF200"/>
              </a:gs>
              <a:gs pos="45000">
                <a:srgbClr val="FF7A00"/>
              </a:gs>
              <a:gs pos="70000">
                <a:srgbClr val="FF0300"/>
              </a:gs>
              <a:gs pos="100000">
                <a:srgbClr val="4D0808"/>
              </a:gs>
            </a:gsLst>
            <a:lin ang="8100000" scaled="0"/>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6 Rectángulo"/>
          <p:cNvSpPr/>
          <p:nvPr/>
        </p:nvSpPr>
        <p:spPr>
          <a:xfrm>
            <a:off x="0" y="5877272"/>
            <a:ext cx="9144000" cy="98072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9" name="8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9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11" name="10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14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6" name="15 Multidocumento">
            <a:hlinkClick r:id="rId3"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CuadroTexto"/>
          <p:cNvSpPr txBox="1"/>
          <p:nvPr/>
        </p:nvSpPr>
        <p:spPr>
          <a:xfrm>
            <a:off x="1500166" y="6507774"/>
            <a:ext cx="1928826" cy="369332"/>
          </a:xfrm>
          <a:prstGeom prst="rect">
            <a:avLst/>
          </a:prstGeom>
          <a:noFill/>
        </p:spPr>
        <p:txBody>
          <a:bodyPr wrap="square" rtlCol="0">
            <a:spAutoFit/>
          </a:bodyPr>
          <a:lstStyle/>
          <a:p>
            <a:pPr algn="ctr"/>
            <a:r>
              <a:rPr lang="es-AR" dirty="0" smtClean="0"/>
              <a:t>MOMIL</a:t>
            </a:r>
            <a:endParaRPr lang="es-AR" dirty="0"/>
          </a:p>
        </p:txBody>
      </p:sp>
      <p:sp>
        <p:nvSpPr>
          <p:cNvPr id="20" name="19 Estrella de 5 puntas">
            <a:hlinkClick r:id="rId4"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000100" y="285728"/>
            <a:ext cx="6572296" cy="1071562"/>
          </a:xfrm>
          <a:solidFill>
            <a:srgbClr val="19DD3E"/>
          </a:solidFill>
          <a:effectLst>
            <a:innerShdw blurRad="63500" dist="50800" dir="2700000">
              <a:prstClr val="black">
                <a:alpha val="50000"/>
              </a:prstClr>
            </a:innerShdw>
          </a:effectLst>
        </p:spPr>
        <p:style>
          <a:lnRef idx="3">
            <a:schemeClr val="lt1"/>
          </a:lnRef>
          <a:fillRef idx="1">
            <a:schemeClr val="accent1"/>
          </a:fillRef>
          <a:effectRef idx="1">
            <a:schemeClr val="accent1"/>
          </a:effectRef>
          <a:fontRef idx="minor">
            <a:schemeClr val="lt1"/>
          </a:fontRef>
        </p:style>
        <p:txBody>
          <a:bodyPr>
            <a:noAutofit/>
          </a:bodyPr>
          <a:lstStyle/>
          <a:p>
            <a:r>
              <a:rPr lang="es-ES_tradnl" sz="5400" b="1" dirty="0" smtClean="0">
                <a:effectLst>
                  <a:glow rad="101600">
                    <a:schemeClr val="accent2">
                      <a:satMod val="175000"/>
                      <a:alpha val="40000"/>
                    </a:schemeClr>
                  </a:glow>
                  <a:outerShdw blurRad="38100" dist="38100" dir="2700000" algn="tl">
                    <a:srgbClr val="000000">
                      <a:alpha val="43137"/>
                    </a:srgbClr>
                  </a:outerShdw>
                </a:effectLst>
              </a:rPr>
              <a:t>ESCUDO DE MOMIL</a:t>
            </a:r>
            <a:endParaRPr lang="es-ES_tradnl" sz="5400" b="1" dirty="0">
              <a:effectLst>
                <a:glow rad="101600">
                  <a:schemeClr val="accent2">
                    <a:satMod val="175000"/>
                    <a:alpha val="40000"/>
                  </a:schemeClr>
                </a:glow>
                <a:outerShdw blurRad="38100" dist="38100" dir="2700000" algn="tl">
                  <a:srgbClr val="000000">
                    <a:alpha val="43137"/>
                  </a:srgbClr>
                </a:outerShdw>
              </a:effectLst>
            </a:endParaRPr>
          </a:p>
        </p:txBody>
      </p:sp>
      <p:pic>
        <p:nvPicPr>
          <p:cNvPr id="12" name="3 Marcador de contenido" descr="Escudo de MOMIL">
            <a:hlinkClick r:id="rId2" tgtFrame="_blank" tooltip="&quot;Ver escudo del tamaño original&quot;"/>
          </p:cNvPr>
          <p:cNvPicPr>
            <a:picLocks noGrp="1"/>
          </p:cNvPicPr>
          <p:nvPr>
            <p:ph idx="1"/>
          </p:nvPr>
        </p:nvPicPr>
        <p:blipFill>
          <a:blip r:embed="rId3" cstate="print"/>
          <a:srcRect/>
          <a:stretch>
            <a:fillRect/>
          </a:stretch>
        </p:blipFill>
        <p:spPr bwMode="auto">
          <a:xfrm>
            <a:off x="3000364" y="1714488"/>
            <a:ext cx="3071834" cy="3000396"/>
          </a:xfrm>
          <a:prstGeom prst="rect">
            <a:avLst/>
          </a:prstGeom>
          <a:noFill/>
          <a:ln w="9525">
            <a:noFill/>
            <a:miter lim="800000"/>
            <a:headEnd/>
            <a:tailEnd/>
          </a:ln>
        </p:spPr>
      </p:pic>
      <p:sp>
        <p:nvSpPr>
          <p:cNvPr id="5" name="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uadroTexto"/>
          <p:cNvSpPr txBox="1"/>
          <p:nvPr/>
        </p:nvSpPr>
        <p:spPr>
          <a:xfrm>
            <a:off x="1500166" y="6507774"/>
            <a:ext cx="1928826" cy="369332"/>
          </a:xfrm>
          <a:prstGeom prst="rect">
            <a:avLst/>
          </a:prstGeom>
          <a:noFill/>
        </p:spPr>
        <p:txBody>
          <a:bodyPr wrap="square" rtlCol="0">
            <a:spAutoFit/>
          </a:bodyPr>
          <a:lstStyle/>
          <a:p>
            <a:pPr algn="ctr"/>
            <a:r>
              <a:rPr lang="es-AR" dirty="0" smtClean="0"/>
              <a:t>MOMIL</a:t>
            </a:r>
            <a:endParaRPr lang="es-AR" dirty="0"/>
          </a:p>
        </p:txBody>
      </p:sp>
      <p:sp>
        <p:nvSpPr>
          <p:cNvPr id="19" name="18 Estrella de 5 puntas">
            <a:hlinkClick r:id="rId5"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142852"/>
            <a:ext cx="7858180" cy="1011222"/>
          </a:xfrm>
          <a:solidFill>
            <a:srgbClr val="FF0000"/>
          </a:solidFill>
        </p:spPr>
        <p:txBody>
          <a:bodyPr>
            <a:noAutofit/>
          </a:bodyPr>
          <a:lstStyle/>
          <a:p>
            <a:r>
              <a:rPr lang="es-ES_tradnl" sz="7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CLIMA DE CORDOBA</a:t>
            </a:r>
            <a:endParaRPr lang="es-ES_tradnl" sz="7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2 Marcador de contenido"/>
          <p:cNvSpPr>
            <a:spLocks noGrp="1"/>
          </p:cNvSpPr>
          <p:nvPr>
            <p:ph idx="1"/>
          </p:nvPr>
        </p:nvSpPr>
        <p:spPr>
          <a:xfrm>
            <a:off x="457200" y="1285860"/>
            <a:ext cx="8229600" cy="4525963"/>
          </a:xfrm>
        </p:spPr>
        <p:txBody>
          <a:bodyPr>
            <a:normAutofit lnSpcReduction="10000"/>
          </a:bodyPr>
          <a:lstStyle/>
          <a:p>
            <a:r>
              <a:rPr lang="es-ES" sz="2800" b="1" i="1" dirty="0" smtClean="0"/>
              <a:t>El clima del departamento de Córdoba puede dividirse en cuatro áreas o sectores, el primero de ellos corresponde a la parte septentrional o costera, con una precipitación no mayor de 800 mm y una temperatura no inferior a 28°C. La segunda sección la definen los valles, con precipitación entre 1.000 y 2.000 mm; la tercera, corresponde a la parte sur del departamento, con una precipitación anual de más de 2.000 mm; y por último la de las estribaciones de la cordillera con temperaturas de 18 a 24°C y una precipitación mayor de 3.000 mm al año.</a:t>
            </a:r>
            <a:endParaRPr lang="es-ES_tradnl" sz="2800" b="1" i="1" dirty="0" smtClean="0"/>
          </a:p>
          <a:p>
            <a:endParaRPr lang="es-ES_tradnl" dirty="0"/>
          </a:p>
        </p:txBody>
      </p:sp>
      <p:sp>
        <p:nvSpPr>
          <p:cNvPr id="4" name="3 Rectángulo"/>
          <p:cNvSpPr/>
          <p:nvPr/>
        </p:nvSpPr>
        <p:spPr>
          <a:xfrm>
            <a:off x="0" y="5857892"/>
            <a:ext cx="9144000" cy="100010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285720" y="5972195"/>
            <a:ext cx="857256" cy="45720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8 CuadroTexto"/>
          <p:cNvSpPr txBox="1"/>
          <p:nvPr/>
        </p:nvSpPr>
        <p:spPr>
          <a:xfrm>
            <a:off x="3857620" y="6488692"/>
            <a:ext cx="2000264" cy="369332"/>
          </a:xfrm>
          <a:prstGeom prst="rect">
            <a:avLst/>
          </a:prstGeom>
          <a:noFill/>
        </p:spPr>
        <p:txBody>
          <a:bodyPr wrap="square" rtlCol="0">
            <a:spAutoFit/>
          </a:bodyPr>
          <a:lstStyle/>
          <a:p>
            <a:r>
              <a:rPr lang="es-ES" dirty="0" smtClean="0"/>
              <a:t>PAGINA PRINCIPAL</a:t>
            </a:r>
            <a:endParaRPr lang="es-CO" dirty="0"/>
          </a:p>
        </p:txBody>
      </p:sp>
      <p:sp>
        <p:nvSpPr>
          <p:cNvPr id="11" name="10 Multidocumento">
            <a:hlinkClick r:id="" action="ppaction://hlinkshowjump?jump=firstslide"/>
          </p:cNvPr>
          <p:cNvSpPr/>
          <p:nvPr/>
        </p:nvSpPr>
        <p:spPr>
          <a:xfrm>
            <a:off x="4429124" y="5857892"/>
            <a:ext cx="642942" cy="57150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inta hacia arriba">
            <a:hlinkClick r:id="" action="ppaction://hlinkshowjump?jump=lastslide"/>
          </p:cNvPr>
          <p:cNvSpPr/>
          <p:nvPr/>
        </p:nvSpPr>
        <p:spPr>
          <a:xfrm>
            <a:off x="285720" y="5857892"/>
            <a:ext cx="857256" cy="57150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Botón de acción: Inicio">
            <a:hlinkClick r:id="" action="ppaction://hlinkshowjump?jump=endshow" highlightClick="1"/>
          </p:cNvPr>
          <p:cNvSpPr/>
          <p:nvPr/>
        </p:nvSpPr>
        <p:spPr>
          <a:xfrm>
            <a:off x="8028384" y="5953270"/>
            <a:ext cx="642942"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4355976" y="5877272"/>
            <a:ext cx="720080" cy="64807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071538" y="214290"/>
            <a:ext cx="6786610" cy="1071570"/>
          </a:xfrm>
          <a:solidFill>
            <a:srgbClr val="19DD3E"/>
          </a:solidFill>
          <a:effectLst>
            <a:innerShdw blurRad="63500" dist="50800" dir="2700000">
              <a:prstClr val="black">
                <a:alpha val="50000"/>
              </a:prstClr>
            </a:innerShdw>
          </a:effectLst>
        </p:spPr>
        <p:style>
          <a:lnRef idx="3">
            <a:schemeClr val="lt1"/>
          </a:lnRef>
          <a:fillRef idx="1">
            <a:schemeClr val="accent1"/>
          </a:fillRef>
          <a:effectRef idx="1">
            <a:schemeClr val="accent1"/>
          </a:effectRef>
          <a:fontRef idx="minor">
            <a:schemeClr val="lt1"/>
          </a:fontRef>
        </p:style>
        <p:txBody>
          <a:bodyPr>
            <a:noAutofit/>
          </a:bodyPr>
          <a:lstStyle/>
          <a:p>
            <a:r>
              <a:rPr lang="es-ES_tradnl" sz="5400" b="1" dirty="0" smtClean="0">
                <a:effectLst>
                  <a:glow rad="101600">
                    <a:schemeClr val="accent2">
                      <a:satMod val="175000"/>
                      <a:alpha val="40000"/>
                    </a:schemeClr>
                  </a:glow>
                  <a:outerShdw blurRad="38100" dist="38100" dir="2700000" algn="tl">
                    <a:srgbClr val="000000">
                      <a:alpha val="43137"/>
                    </a:srgbClr>
                  </a:outerShdw>
                </a:effectLst>
              </a:rPr>
              <a:t>BANDERA DE MOMIL</a:t>
            </a:r>
            <a:endParaRPr lang="es-ES_tradnl" sz="5400" b="1" dirty="0">
              <a:effectLst>
                <a:glow rad="101600">
                  <a:schemeClr val="accent2">
                    <a:satMod val="175000"/>
                    <a:alpha val="40000"/>
                  </a:schemeClr>
                </a:glow>
                <a:outerShdw blurRad="38100" dist="38100" dir="2700000" algn="tl">
                  <a:srgbClr val="000000">
                    <a:alpha val="43137"/>
                  </a:srgbClr>
                </a:outerShdw>
              </a:effectLst>
            </a:endParaRPr>
          </a:p>
        </p:txBody>
      </p:sp>
      <p:sp>
        <p:nvSpPr>
          <p:cNvPr id="5" name="4 Rectángulo"/>
          <p:cNvSpPr/>
          <p:nvPr/>
        </p:nvSpPr>
        <p:spPr>
          <a:xfrm>
            <a:off x="0" y="5949280"/>
            <a:ext cx="9144000" cy="90872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32450" name="Picture 2" descr="Bandera de MOMIL"/>
          <p:cNvPicPr>
            <a:picLocks noChangeAspect="1" noChangeArrowheads="1"/>
          </p:cNvPicPr>
          <p:nvPr/>
        </p:nvPicPr>
        <p:blipFill>
          <a:blip r:embed="rId2" cstate="print"/>
          <a:srcRect/>
          <a:stretch>
            <a:fillRect/>
          </a:stretch>
        </p:blipFill>
        <p:spPr bwMode="auto">
          <a:xfrm>
            <a:off x="2928927" y="1714488"/>
            <a:ext cx="2571767" cy="2714644"/>
          </a:xfrm>
          <a:prstGeom prst="rect">
            <a:avLst/>
          </a:prstGeom>
          <a:noFill/>
          <a:ln>
            <a:solidFill>
              <a:schemeClr val="tx1"/>
            </a:solidFill>
          </a:ln>
        </p:spPr>
      </p:pic>
      <p:sp>
        <p:nvSpPr>
          <p:cNvPr id="12" name="11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4" name="13 Multidocumento">
            <a:hlinkClick r:id="rId3"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MOMIL</a:t>
            </a:r>
            <a:endParaRPr lang="es-AR" dirty="0"/>
          </a:p>
        </p:txBody>
      </p:sp>
      <p:sp>
        <p:nvSpPr>
          <p:cNvPr id="18" name="17 Estrella de 5 puntas">
            <a:hlinkClick r:id="rId4"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214414" y="214290"/>
            <a:ext cx="6572296" cy="928694"/>
          </a:xfrm>
          <a:solidFill>
            <a:srgbClr val="19DD3E"/>
          </a:solidFill>
          <a:effectLst>
            <a:innerShdw blurRad="63500" dist="50800" dir="2700000">
              <a:prstClr val="black">
                <a:alpha val="50000"/>
              </a:prstClr>
            </a:innerShdw>
          </a:effectLst>
        </p:spPr>
        <p:style>
          <a:lnRef idx="3">
            <a:schemeClr val="lt1"/>
          </a:lnRef>
          <a:fillRef idx="1">
            <a:schemeClr val="accent1"/>
          </a:fillRef>
          <a:effectRef idx="1">
            <a:schemeClr val="accent1"/>
          </a:effectRef>
          <a:fontRef idx="minor">
            <a:schemeClr val="lt1"/>
          </a:fontRef>
        </p:style>
        <p:txBody>
          <a:bodyPr>
            <a:noAutofit/>
          </a:bodyPr>
          <a:lstStyle/>
          <a:p>
            <a:r>
              <a:rPr lang="es-ES_tradnl" sz="5400" b="1" dirty="0" smtClean="0">
                <a:effectLst>
                  <a:glow rad="101600">
                    <a:schemeClr val="accent2">
                      <a:satMod val="175000"/>
                      <a:alpha val="40000"/>
                    </a:schemeClr>
                  </a:glow>
                  <a:outerShdw blurRad="38100" dist="38100" dir="2700000" algn="tl">
                    <a:srgbClr val="000000">
                      <a:alpha val="43137"/>
                    </a:srgbClr>
                  </a:outerShdw>
                </a:effectLst>
              </a:rPr>
              <a:t>HIMNO DE MOMIL</a:t>
            </a:r>
            <a:endParaRPr lang="es-ES_tradnl" sz="5400" b="1" dirty="0">
              <a:effectLst>
                <a:glow rad="101600">
                  <a:schemeClr val="accent2">
                    <a:satMod val="175000"/>
                    <a:alpha val="40000"/>
                  </a:schemeClr>
                </a:glow>
                <a:outerShdw blurRad="38100" dist="38100" dir="2700000" algn="tl">
                  <a:srgbClr val="000000">
                    <a:alpha val="43137"/>
                  </a:srgbClr>
                </a:outerShdw>
              </a:effectLst>
            </a:endParaRPr>
          </a:p>
        </p:txBody>
      </p:sp>
      <p:sp>
        <p:nvSpPr>
          <p:cNvPr id="5" name="4 Rectángulo"/>
          <p:cNvSpPr/>
          <p:nvPr/>
        </p:nvSpPr>
        <p:spPr>
          <a:xfrm>
            <a:off x="0" y="6165304"/>
            <a:ext cx="9144000" cy="69269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Rectángulo"/>
          <p:cNvSpPr/>
          <p:nvPr/>
        </p:nvSpPr>
        <p:spPr>
          <a:xfrm>
            <a:off x="714348" y="1476453"/>
            <a:ext cx="6929486" cy="4524315"/>
          </a:xfrm>
          <a:prstGeom prst="rect">
            <a:avLst/>
          </a:prstGeom>
        </p:spPr>
        <p:txBody>
          <a:bodyPr wrap="square" numCol="2">
            <a:spAutoFit/>
          </a:bodyPr>
          <a:lstStyle/>
          <a:p>
            <a:r>
              <a:rPr lang="es-ES" dirty="0" smtClean="0"/>
              <a:t>Momil bella tierra Sinuana</a:t>
            </a:r>
            <a:br>
              <a:rPr lang="es-ES" dirty="0" smtClean="0"/>
            </a:br>
            <a:r>
              <a:rPr lang="es-ES" dirty="0" smtClean="0"/>
              <a:t>paraíso de paz y de amor</a:t>
            </a:r>
            <a:br>
              <a:rPr lang="es-ES" dirty="0" smtClean="0"/>
            </a:br>
            <a:r>
              <a:rPr lang="es-ES" dirty="0" smtClean="0"/>
              <a:t>a ti te cantamos con ganas</a:t>
            </a:r>
            <a:br>
              <a:rPr lang="es-ES" dirty="0" smtClean="0"/>
            </a:br>
            <a:r>
              <a:rPr lang="es-ES" dirty="0" smtClean="0"/>
              <a:t>lo que sentimos con el corazón</a:t>
            </a:r>
            <a:br>
              <a:rPr lang="es-ES" dirty="0" smtClean="0"/>
            </a:br>
            <a:r>
              <a:rPr lang="es-ES" dirty="0" smtClean="0"/>
              <a:t/>
            </a:r>
            <a:br>
              <a:rPr lang="es-ES" dirty="0" smtClean="0"/>
            </a:br>
            <a:r>
              <a:rPr lang="es-ES" dirty="0" smtClean="0"/>
              <a:t>El coraje nos dio por herencia </a:t>
            </a:r>
            <a:br>
              <a:rPr lang="es-ES" dirty="0" smtClean="0"/>
            </a:br>
            <a:r>
              <a:rPr lang="es-ES" dirty="0" smtClean="0"/>
              <a:t>el indio con gran decisión</a:t>
            </a:r>
            <a:br>
              <a:rPr lang="es-ES" dirty="0" smtClean="0"/>
            </a:br>
            <a:r>
              <a:rPr lang="es-ES" dirty="0" smtClean="0"/>
              <a:t>del legado dejó su presencia </a:t>
            </a:r>
            <a:br>
              <a:rPr lang="es-ES" dirty="0" smtClean="0"/>
            </a:br>
            <a:r>
              <a:rPr lang="es-ES" dirty="0" smtClean="0"/>
              <a:t>que se siente en toda la nación</a:t>
            </a:r>
            <a:br>
              <a:rPr lang="es-ES" dirty="0" smtClean="0"/>
            </a:br>
            <a:r>
              <a:rPr lang="es-ES" dirty="0" smtClean="0"/>
              <a:t/>
            </a:r>
            <a:br>
              <a:rPr lang="es-ES" dirty="0" smtClean="0"/>
            </a:br>
            <a:r>
              <a:rPr lang="es-ES" dirty="0" smtClean="0"/>
              <a:t>Momil, Momil, Momil</a:t>
            </a:r>
            <a:br>
              <a:rPr lang="es-ES" dirty="0" smtClean="0"/>
            </a:br>
            <a:r>
              <a:rPr lang="es-ES" dirty="0" smtClean="0"/>
              <a:t>tus figuras pululan el mundo</a:t>
            </a:r>
            <a:br>
              <a:rPr lang="es-ES" dirty="0" smtClean="0"/>
            </a:br>
            <a:r>
              <a:rPr lang="es-ES" dirty="0" smtClean="0"/>
              <a:t>representan tu raza ancestral</a:t>
            </a:r>
            <a:br>
              <a:rPr lang="es-ES" dirty="0" smtClean="0"/>
            </a:br>
            <a:r>
              <a:rPr lang="es-ES" dirty="0" smtClean="0"/>
              <a:t>y el coraje del indio Mohan</a:t>
            </a:r>
            <a:br>
              <a:rPr lang="es-ES" dirty="0" smtClean="0"/>
            </a:br>
            <a:r>
              <a:rPr lang="es-ES" dirty="0" smtClean="0"/>
              <a:t/>
            </a:r>
            <a:br>
              <a:rPr lang="es-ES" dirty="0" smtClean="0"/>
            </a:br>
            <a:r>
              <a:rPr lang="es-ES" dirty="0" smtClean="0"/>
              <a:t>Tus aguas tranquilas reflejan </a:t>
            </a:r>
            <a:br>
              <a:rPr lang="es-ES" dirty="0" smtClean="0"/>
            </a:br>
            <a:r>
              <a:rPr lang="es-ES" dirty="0" smtClean="0"/>
              <a:t>la paz y la prosperidad,</a:t>
            </a:r>
            <a:br>
              <a:rPr lang="es-ES" dirty="0" smtClean="0"/>
            </a:br>
            <a:r>
              <a:rPr lang="es-ES" dirty="0" smtClean="0"/>
              <a:t>tus cerros también representan </a:t>
            </a:r>
            <a:br>
              <a:rPr lang="es-ES" dirty="0" smtClean="0"/>
            </a:br>
            <a:r>
              <a:rPr lang="es-ES" dirty="0" smtClean="0"/>
              <a:t>la riqueza y la fertilidad</a:t>
            </a:r>
            <a:br>
              <a:rPr lang="es-ES" dirty="0" smtClean="0"/>
            </a:br>
            <a:r>
              <a:rPr lang="es-ES" dirty="0" smtClean="0"/>
              <a:t/>
            </a:r>
            <a:br>
              <a:rPr lang="es-ES" dirty="0" smtClean="0"/>
            </a:br>
            <a:r>
              <a:rPr lang="es-ES" dirty="0" smtClean="0"/>
              <a:t>Ceballos instaló el poblado,</a:t>
            </a:r>
            <a:br>
              <a:rPr lang="es-ES" dirty="0" smtClean="0"/>
            </a:br>
            <a:r>
              <a:rPr lang="es-ES" dirty="0" smtClean="0"/>
              <a:t>que Antonio de la Torre ordenó </a:t>
            </a:r>
            <a:br>
              <a:rPr lang="es-ES" dirty="0" smtClean="0"/>
            </a:br>
            <a:r>
              <a:rPr lang="es-ES" dirty="0" smtClean="0"/>
              <a:t>allí floreció la cultura,</a:t>
            </a:r>
            <a:br>
              <a:rPr lang="es-ES" dirty="0" smtClean="0"/>
            </a:br>
            <a:r>
              <a:rPr lang="es-ES" dirty="0" smtClean="0"/>
              <a:t>que conservamos con mucho esplendor</a:t>
            </a:r>
            <a:endParaRPr lang="es-ES_tradnl" dirty="0"/>
          </a:p>
        </p:txBody>
      </p:sp>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uadroTexto"/>
          <p:cNvSpPr txBox="1"/>
          <p:nvPr/>
        </p:nvSpPr>
        <p:spPr>
          <a:xfrm>
            <a:off x="1500166" y="6507774"/>
            <a:ext cx="1928826" cy="369332"/>
          </a:xfrm>
          <a:prstGeom prst="rect">
            <a:avLst/>
          </a:prstGeom>
          <a:noFill/>
        </p:spPr>
        <p:txBody>
          <a:bodyPr wrap="square" rtlCol="0">
            <a:spAutoFit/>
          </a:bodyPr>
          <a:lstStyle/>
          <a:p>
            <a:pPr algn="ctr"/>
            <a:r>
              <a:rPr lang="es-AR" dirty="0" smtClean="0"/>
              <a:t>MOMIL</a:t>
            </a:r>
            <a:endParaRPr lang="es-AR" dirty="0"/>
          </a:p>
        </p:txBody>
      </p:sp>
      <p:sp>
        <p:nvSpPr>
          <p:cNvPr id="19" name="18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8640"/>
            <a:ext cx="8229600" cy="809750"/>
          </a:xfrm>
          <a:solidFill>
            <a:srgbClr val="008080"/>
          </a:solidFill>
        </p:spPr>
        <p:txBody>
          <a:bodyPr/>
          <a:lstStyle/>
          <a:p>
            <a:r>
              <a:rPr lang="es-ES_tradnl" dirty="0" smtClean="0"/>
              <a:t>HISTORIA    DE  MOMIL</a:t>
            </a:r>
            <a:endParaRPr lang="es-ES_tradnl" dirty="0"/>
          </a:p>
        </p:txBody>
      </p:sp>
      <p:sp>
        <p:nvSpPr>
          <p:cNvPr id="3" name="2 Marcador de contenido"/>
          <p:cNvSpPr>
            <a:spLocks noGrp="1"/>
          </p:cNvSpPr>
          <p:nvPr>
            <p:ph idx="1"/>
          </p:nvPr>
        </p:nvSpPr>
        <p:spPr>
          <a:xfrm>
            <a:off x="-71470" y="1285860"/>
            <a:ext cx="9144000" cy="4714908"/>
          </a:xfrm>
        </p:spPr>
        <p:txBody>
          <a:bodyPr>
            <a:normAutofit fontScale="47500" lnSpcReduction="20000"/>
          </a:bodyPr>
          <a:lstStyle/>
          <a:p>
            <a:r>
              <a:rPr lang="es-ES" dirty="0" smtClean="0"/>
              <a:t>La historia del Municipio de Momil se remonta a 3.000 años atrás, aproximadamente, cuando en el periodo Formativo, pobladores pertenecientes a la cultura Zenú habitaron la región, alcanzando un grado relativamente alto de cultura, como se pudo desprender de las investigaciones realizadas por Gerard Reichel Dolmatoff, en la zona conocida como Cerro Mohán, el cual se constituyó en uno de los yacimientos de restos de cultura indígena más importante del país. El pasado de la región encerraba grandes sorpresas. Las excavaciones y posteriormente el estudio de los fragmentos de utensilios hallados, permitió diferenciar dos fases culturales que abarcaban un periodo de casi 2.500 años, sus nombres, Momil I y Momil II, donde se pudo observar el paso del cultivo de la yuca al cultivo del maíz.</a:t>
            </a:r>
            <a:br>
              <a:rPr lang="es-ES" dirty="0" smtClean="0"/>
            </a:br>
            <a:r>
              <a:rPr lang="es-ES" dirty="0" smtClean="0"/>
              <a:t>En sus inicios, el municipio, ocupó una extensión menor de 1 hectárea. El poblado estaba construido en un terreno areno - arcilloso, el trazado de sus calles fue obra de albañiles, con manzanas irregulares y desproporcionadas, la calle empieza ancha y termina angostándose en los extremos a medida que se aleja de la plaza central y se acercan a la ciénaga hasta encontrar su menor expresión en los barrios de pescadores, que están a su alrededor. La plaza principal sirvió de elemento regulador del desarrollo urbanístico, a su alrededor se levantaron las edificaciones del poder público y religioso y convergían los caminos que comunicaban con la zona rural del Municipio</a:t>
            </a:r>
            <a:br>
              <a:rPr lang="es-ES" dirty="0" smtClean="0"/>
            </a:br>
            <a:r>
              <a:rPr lang="es-ES" dirty="0" smtClean="0"/>
              <a:t>Momil fue catequizado el 13 de junio 1.693 por el Fraile Francisco Abad Ceballos, en terrenos de la zona del Cerro Mohan. Como quiera que el evento tuviera lugar el día de San Antonio, la población tomó el nombre de San Antonio de Momil. Un siglo más tarde, el día 17 de noviembre de 1.776, el enviado extraordinario de la Corona Española, lo fundó y organizó mediante el traslado al sitio que hoy ocupa, para ello, efectuó el reparto de 808 solares, contabilizando un total de 1.664 personas, la tarea específica del español era la de entregar títulos en nombre de la Corona Española, labor que no solo llevó a cabo en Momil sino en muchos de los municipios de Córdoba por el visitados, en especial los del Bajo Sinú. El nombre de Momil de la población se debe al de un cacique indígena llamado Momil, así como también de las momias encontradas en el Cerro Mohan.</a:t>
            </a:r>
            <a:br>
              <a:rPr lang="es-ES" dirty="0" smtClean="0"/>
            </a:br>
            <a:r>
              <a:rPr lang="es-ES" dirty="0" smtClean="0"/>
              <a:t>El Municipio de Momil, fue creado jurídicamente por Ordenanza 021 de 1.963.</a:t>
            </a:r>
            <a:endParaRPr lang="es-ES_tradnl" dirty="0" smtClean="0"/>
          </a:p>
          <a:p>
            <a:endParaRPr lang="es-ES_tradnl" dirty="0" smtClean="0"/>
          </a:p>
          <a:p>
            <a:endParaRPr lang="es-ES_tradnl"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4" name="13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7774"/>
            <a:ext cx="1928826" cy="369332"/>
          </a:xfrm>
          <a:prstGeom prst="rect">
            <a:avLst/>
          </a:prstGeom>
          <a:noFill/>
        </p:spPr>
        <p:txBody>
          <a:bodyPr wrap="square" rtlCol="0">
            <a:spAutoFit/>
          </a:bodyPr>
          <a:lstStyle/>
          <a:p>
            <a:pPr algn="ctr"/>
            <a:r>
              <a:rPr lang="es-AR" dirty="0" smtClean="0"/>
              <a:t>MOMIL</a:t>
            </a:r>
            <a:endParaRPr lang="es-AR" dirty="0"/>
          </a:p>
        </p:txBody>
      </p:sp>
      <p:sp>
        <p:nvSpPr>
          <p:cNvPr id="17" name="16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8080"/>
          </a:solidFill>
        </p:spPr>
        <p:txBody>
          <a:bodyPr/>
          <a:lstStyle/>
          <a:p>
            <a:r>
              <a:rPr lang="es-ES_tradnl" b="1" dirty="0" smtClean="0"/>
              <a:t>ECONOMIA DE MOMIL</a:t>
            </a:r>
            <a:endParaRPr lang="es-ES_tradnl" b="1" dirty="0"/>
          </a:p>
        </p:txBody>
      </p:sp>
      <p:sp>
        <p:nvSpPr>
          <p:cNvPr id="3" name="2 Marcador de contenido"/>
          <p:cNvSpPr>
            <a:spLocks noGrp="1"/>
          </p:cNvSpPr>
          <p:nvPr>
            <p:ph idx="1"/>
          </p:nvPr>
        </p:nvSpPr>
        <p:spPr/>
        <p:txBody>
          <a:bodyPr>
            <a:normAutofit fontScale="70000" lnSpcReduction="20000"/>
          </a:bodyPr>
          <a:lstStyle/>
          <a:p>
            <a:r>
              <a:rPr lang="es-ES" dirty="0" smtClean="0"/>
              <a:t>La economía en el municipio de Momil es fundamentalmente rural; depende de la ganadería, la pesca y en tercer renglón la agricultura. En el sector urbano se concentra el comercio, los servicios financieros e institucionales.</a:t>
            </a:r>
            <a:br>
              <a:rPr lang="es-ES" dirty="0" smtClean="0"/>
            </a:br>
            <a:r>
              <a:rPr lang="es-ES" dirty="0" smtClean="0"/>
              <a:t>El municipio posee una economía dependiente de actividades agro pesquero, siendo de mayor importancia la ganadería. Otra ocupación importante es la economía informal conformada por obreros temporales y cosecheros. En el municipio al igual que en el resto del Departamento no se está fomentando el ecoturismo, lo que puede generar otras fuentes de empleo para la población local y regional.</a:t>
            </a:r>
            <a:br>
              <a:rPr lang="es-ES" dirty="0" smtClean="0"/>
            </a:br>
            <a:r>
              <a:rPr lang="es-ES" dirty="0" smtClean="0"/>
              <a:t>La UMATA ha sido inoperante, en la formación de desarrollo agropecuario, debido al poco apoyo recibido por el estado y a la poca capacidad de gestión en proyectos productivos y organización en la formación de gerencia del campesino para que accedan a los recursos del estado. </a:t>
            </a:r>
            <a:endParaRPr lang="es-ES_tradnl" dirty="0" smtClean="0"/>
          </a:p>
          <a:p>
            <a:endParaRPr lang="es-ES_tradnl"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7774"/>
            <a:ext cx="1928826" cy="369332"/>
          </a:xfrm>
          <a:prstGeom prst="rect">
            <a:avLst/>
          </a:prstGeom>
          <a:noFill/>
        </p:spPr>
        <p:txBody>
          <a:bodyPr wrap="square" rtlCol="0">
            <a:spAutoFit/>
          </a:bodyPr>
          <a:lstStyle/>
          <a:p>
            <a:pPr algn="ctr"/>
            <a:r>
              <a:rPr lang="es-AR" dirty="0" smtClean="0"/>
              <a:t>MOMIL</a:t>
            </a:r>
            <a:endParaRPr lang="es-AR" dirty="0"/>
          </a:p>
        </p:txBody>
      </p:sp>
      <p:sp>
        <p:nvSpPr>
          <p:cNvPr id="17" name="16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8080"/>
          </a:solidFill>
        </p:spPr>
        <p:txBody>
          <a:bodyPr>
            <a:normAutofit/>
          </a:bodyPr>
          <a:lstStyle/>
          <a:p>
            <a:r>
              <a:rPr lang="es-ES" b="1" dirty="0" smtClean="0"/>
              <a:t>GEOGRAFIA DE MOMIL</a:t>
            </a:r>
            <a:endParaRPr lang="es-ES_tradnl" dirty="0"/>
          </a:p>
        </p:txBody>
      </p:sp>
      <p:sp>
        <p:nvSpPr>
          <p:cNvPr id="3" name="2 Marcador de contenido"/>
          <p:cNvSpPr>
            <a:spLocks noGrp="1"/>
          </p:cNvSpPr>
          <p:nvPr>
            <p:ph idx="1"/>
          </p:nvPr>
        </p:nvSpPr>
        <p:spPr>
          <a:xfrm>
            <a:off x="457200" y="1600201"/>
            <a:ext cx="8229600" cy="4186254"/>
          </a:xfrm>
        </p:spPr>
        <p:txBody>
          <a:bodyPr>
            <a:normAutofit fontScale="70000" lnSpcReduction="20000"/>
          </a:bodyPr>
          <a:lstStyle/>
          <a:p>
            <a:r>
              <a:rPr lang="es-ES" dirty="0" smtClean="0"/>
              <a:t>El Municipio de Momil se encuentra ubicado al norte del Departamento de Córdoba, pertenece a la subregión de la Ciénaga Grande del Bajo Sinú, entre las coordenadas geográficas a los 9º 14’ 16” de latitud Norte y los 75º 36’ 30” de longitud al oeste de Greenwich, con una altura de 17 metros sobre el nivel del mar; la precipitación promedio anual es de 1.200 mm, comprendiendo un territorio cuyo relieve es plano en cercanías de la ciénaga y de serranías que forman los límites con el Departamento de Sucre, los Municipios de Purísima y San Andrés de Sotavento.</a:t>
            </a:r>
            <a:br>
              <a:rPr lang="es-ES" dirty="0" smtClean="0"/>
            </a:br>
            <a:r>
              <a:rPr lang="es-ES" dirty="0" smtClean="0"/>
              <a:t>Su territorio comprende una extensión de 15.500 hectáreas, según constan en los datos suministrados por el Instituto Geográfico “Agustín Codazzi” Seccional Córdoba, representando el 0.61% del total del departamento, de ellas un total de 4.000 comprenden territorios ubicados en la ciénaga</a:t>
            </a:r>
            <a:endParaRPr lang="es-ES_tradnl"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7774"/>
            <a:ext cx="1928826" cy="369332"/>
          </a:xfrm>
          <a:prstGeom prst="rect">
            <a:avLst/>
          </a:prstGeom>
          <a:noFill/>
        </p:spPr>
        <p:txBody>
          <a:bodyPr wrap="square" rtlCol="0">
            <a:spAutoFit/>
          </a:bodyPr>
          <a:lstStyle/>
          <a:p>
            <a:pPr algn="ctr"/>
            <a:r>
              <a:rPr lang="es-AR" dirty="0" smtClean="0"/>
              <a:t>MOMIL</a:t>
            </a:r>
            <a:endParaRPr lang="es-AR" dirty="0"/>
          </a:p>
        </p:txBody>
      </p:sp>
      <p:sp>
        <p:nvSpPr>
          <p:cNvPr id="17" name="16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39784"/>
          </a:xfrm>
          <a:solidFill>
            <a:srgbClr val="008080"/>
          </a:solidFill>
        </p:spPr>
        <p:txBody>
          <a:bodyPr>
            <a:normAutofit/>
          </a:bodyPr>
          <a:lstStyle/>
          <a:p>
            <a:r>
              <a:rPr lang="es-ES_tradnl" dirty="0" smtClean="0"/>
              <a:t>ECOLOGIA DE MOMIL</a:t>
            </a:r>
            <a:endParaRPr lang="es-ES_tradnl" dirty="0"/>
          </a:p>
        </p:txBody>
      </p:sp>
      <p:sp>
        <p:nvSpPr>
          <p:cNvPr id="3" name="2 Marcador de contenido"/>
          <p:cNvSpPr>
            <a:spLocks noGrp="1"/>
          </p:cNvSpPr>
          <p:nvPr>
            <p:ph idx="1"/>
          </p:nvPr>
        </p:nvSpPr>
        <p:spPr>
          <a:xfrm>
            <a:off x="457200" y="1600201"/>
            <a:ext cx="8229600" cy="4257692"/>
          </a:xfrm>
        </p:spPr>
        <p:txBody>
          <a:bodyPr>
            <a:normAutofit fontScale="85000" lnSpcReduction="20000"/>
          </a:bodyPr>
          <a:lstStyle/>
          <a:p>
            <a:r>
              <a:rPr lang="es-ES" dirty="0" smtClean="0"/>
              <a:t>El principal cuerpo lo comprende la Ciénaga Grande del Bajo Sinú, que en territorio del municipio copa un área de 4.000 hectáreas, las cuales en épocas de verano forman extensos playones y en invierno alcanzan profundidades de hasta tres metros, hay numerosos arroyos que desembocan en ella, generalmente son corrientes transitorias de agua, las cuales existen en el invierno y se secan en el verano, con cursos cortos y de pendientes empinadas, entre los arroyos los más importantes son: Patico, Bocón (llamado también Negro), Noble, Arena, Trementino, Arizal, El Paraíso, Petaca, Grande, Moja panela, El Salado, entre otros.</a:t>
            </a:r>
            <a:endParaRPr lang="es-ES_tradnl"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7774"/>
            <a:ext cx="1928826" cy="369332"/>
          </a:xfrm>
          <a:prstGeom prst="rect">
            <a:avLst/>
          </a:prstGeom>
          <a:noFill/>
        </p:spPr>
        <p:txBody>
          <a:bodyPr wrap="square" rtlCol="0">
            <a:spAutoFit/>
          </a:bodyPr>
          <a:lstStyle/>
          <a:p>
            <a:pPr algn="ctr"/>
            <a:r>
              <a:rPr lang="es-AR" dirty="0" smtClean="0"/>
              <a:t>MOMIL</a:t>
            </a:r>
            <a:endParaRPr lang="es-AR" dirty="0"/>
          </a:p>
        </p:txBody>
      </p:sp>
      <p:sp>
        <p:nvSpPr>
          <p:cNvPr id="17" name="16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868346"/>
          </a:xfrm>
          <a:solidFill>
            <a:srgbClr val="CC6600"/>
          </a:solidFill>
        </p:spPr>
        <p:txBody>
          <a:bodyPr>
            <a:normAutofit/>
          </a:bodyPr>
          <a:lstStyle/>
          <a:p>
            <a:r>
              <a:rPr lang="es-ES" dirty="0" smtClean="0"/>
              <a:t>MUNICIPIO DE MONTELIBANO</a:t>
            </a:r>
            <a:endParaRPr lang="es-ES_tradnl" dirty="0"/>
          </a:p>
        </p:txBody>
      </p:sp>
      <p:sp>
        <p:nvSpPr>
          <p:cNvPr id="5" name="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026" name="Picture 2" descr="http://www.google.com.co/maps/vt/data=LtgX-e3f8ctI3U5dJtbt7EJ1ZfRneYme,oLFFbbwa4AV0t8Fk6xKLzFk-fv-txnUglJOjKUd2UIyd84cZHpHr0WIxFKdgZFz_ezPUg725lAL5j369veKPgvPvVTBZS0Sxqm_ofI20S54dJaheGGvXDetLaJj31_oyOBhzdAmEZULHH4U6xqs5c4ctKzaPxdQTSXdh0uLxdDznzQbf">
            <a:hlinkClick r:id="rId2"/>
          </p:cNvPr>
          <p:cNvPicPr>
            <a:picLocks noChangeAspect="1" noChangeArrowheads="1"/>
          </p:cNvPicPr>
          <p:nvPr/>
        </p:nvPicPr>
        <p:blipFill>
          <a:blip r:embed="rId3" cstate="print"/>
          <a:srcRect/>
          <a:stretch>
            <a:fillRect/>
          </a:stretch>
        </p:blipFill>
        <p:spPr bwMode="auto">
          <a:xfrm>
            <a:off x="857225" y="1857364"/>
            <a:ext cx="3643337" cy="3857651"/>
          </a:xfrm>
          <a:prstGeom prst="rect">
            <a:avLst/>
          </a:prstGeom>
          <a:noFill/>
          <a:ln w="38100">
            <a:solidFill>
              <a:schemeClr val="tx1"/>
            </a:solidFill>
          </a:ln>
        </p:spPr>
      </p:pic>
      <p:sp>
        <p:nvSpPr>
          <p:cNvPr id="13" name="12 CuadroTexto">
            <a:hlinkClick r:id="rId4" action="ppaction://hlinksldjump"/>
          </p:cNvPr>
          <p:cNvSpPr txBox="1"/>
          <p:nvPr/>
        </p:nvSpPr>
        <p:spPr>
          <a:xfrm>
            <a:off x="6500826" y="4500570"/>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4" name="13 CuadroTexto">
            <a:hlinkClick r:id="rId5" action="ppaction://hlinksldjump"/>
          </p:cNvPr>
          <p:cNvSpPr txBox="1"/>
          <p:nvPr/>
        </p:nvSpPr>
        <p:spPr>
          <a:xfrm>
            <a:off x="6500794" y="5000636"/>
            <a:ext cx="1785918" cy="369332"/>
          </a:xfrm>
          <a:prstGeom prst="rect">
            <a:avLst/>
          </a:prstGeom>
          <a:solidFill>
            <a:srgbClr val="00B0F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ECONOMIA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5" name="2 Subtítulo"/>
          <p:cNvSpPr txBox="1">
            <a:spLocks/>
          </p:cNvSpPr>
          <p:nvPr/>
        </p:nvSpPr>
        <p:spPr>
          <a:xfrm>
            <a:off x="6000760" y="1583754"/>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6" name="15 CuadroTexto">
            <a:hlinkClick r:id="rId6" action="ppaction://hlinksldjump"/>
          </p:cNvPr>
          <p:cNvSpPr txBox="1"/>
          <p:nvPr/>
        </p:nvSpPr>
        <p:spPr>
          <a:xfrm>
            <a:off x="6500794" y="3143248"/>
            <a:ext cx="1428760" cy="369332"/>
          </a:xfrm>
          <a:prstGeom prst="rect">
            <a:avLst/>
          </a:prstGeom>
          <a:solidFill>
            <a:srgbClr val="FF000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BANDERA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16 CuadroTexto">
            <a:hlinkClick r:id="rId7" action="ppaction://hlinksldjump"/>
          </p:cNvPr>
          <p:cNvSpPr txBox="1"/>
          <p:nvPr/>
        </p:nvSpPr>
        <p:spPr>
          <a:xfrm>
            <a:off x="6500794" y="3584018"/>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17 CuadroTexto">
            <a:hlinkClick r:id="rId8" action="ppaction://hlinksldjump"/>
          </p:cNvPr>
          <p:cNvSpPr txBox="1"/>
          <p:nvPr/>
        </p:nvSpPr>
        <p:spPr>
          <a:xfrm>
            <a:off x="6500794" y="2726762"/>
            <a:ext cx="1000132" cy="369332"/>
          </a:xfrm>
          <a:prstGeom prst="rect">
            <a:avLst/>
          </a:prstGeom>
          <a:solidFill>
            <a:srgbClr val="99003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ESCUDO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18 CuadroTexto">
            <a:hlinkClick r:id="rId9" action="ppaction://hlinksldjump"/>
          </p:cNvPr>
          <p:cNvSpPr txBox="1"/>
          <p:nvPr/>
        </p:nvSpPr>
        <p:spPr>
          <a:xfrm>
            <a:off x="6500794" y="4071942"/>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 name="19 CuadroTexto">
            <a:hlinkClick r:id="rId10" action="ppaction://hlinksldjump"/>
          </p:cNvPr>
          <p:cNvSpPr txBox="1"/>
          <p:nvPr/>
        </p:nvSpPr>
        <p:spPr>
          <a:xfrm>
            <a:off x="6500794" y="2298134"/>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1" name="2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2" name="2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3" name="22 Multidocumento">
            <a:hlinkClick r:id="rId11"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4" name="2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5" name="2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C6600"/>
          </a:solidFill>
        </p:spPr>
        <p:txBody>
          <a:bodyPr>
            <a:normAutofit fontScale="90000"/>
          </a:bodyPr>
          <a:lstStyle/>
          <a:p>
            <a:r>
              <a:rPr lang="es-ES" dirty="0" smtClean="0"/>
              <a:t>IDENTIFICACION DE MONTELIBANO</a:t>
            </a:r>
            <a:endParaRPr lang="es-ES_tradnl" dirty="0"/>
          </a:p>
        </p:txBody>
      </p:sp>
      <p:sp>
        <p:nvSpPr>
          <p:cNvPr id="3" name="2 Marcador de contenido"/>
          <p:cNvSpPr>
            <a:spLocks noGrp="1"/>
          </p:cNvSpPr>
          <p:nvPr>
            <p:ph idx="1"/>
          </p:nvPr>
        </p:nvSpPr>
        <p:spPr>
          <a:xfrm>
            <a:off x="457200" y="1600201"/>
            <a:ext cx="8229600" cy="4114816"/>
          </a:xfrm>
        </p:spPr>
        <p:txBody>
          <a:bodyPr>
            <a:normAutofit lnSpcReduction="10000"/>
          </a:bodyPr>
          <a:lstStyle/>
          <a:p>
            <a:r>
              <a:rPr lang="es-ES" b="1" dirty="0" smtClean="0"/>
              <a:t>Nombre del municipio:</a:t>
            </a:r>
            <a:r>
              <a:rPr lang="es-ES" dirty="0" smtClean="0"/>
              <a:t> ALCALDIA MUNICIPAL DE MONTELIBANO</a:t>
            </a:r>
            <a:endParaRPr lang="es-ES_tradnl" dirty="0" smtClean="0"/>
          </a:p>
          <a:p>
            <a:r>
              <a:rPr lang="es-ES" b="1" dirty="0" smtClean="0"/>
              <a:t>NIT:</a:t>
            </a:r>
            <a:r>
              <a:rPr lang="es-ES" dirty="0" smtClean="0"/>
              <a:t> 800096763-5</a:t>
            </a:r>
            <a:endParaRPr lang="es-ES_tradnl" dirty="0" smtClean="0"/>
          </a:p>
          <a:p>
            <a:r>
              <a:rPr lang="es-ES" b="1" dirty="0" smtClean="0"/>
              <a:t>Código Dane:</a:t>
            </a:r>
            <a:r>
              <a:rPr lang="es-ES" dirty="0" smtClean="0"/>
              <a:t> 23466</a:t>
            </a:r>
            <a:endParaRPr lang="es-ES_tradnl" dirty="0" smtClean="0"/>
          </a:p>
          <a:p>
            <a:r>
              <a:rPr lang="es-ES" b="1" dirty="0" smtClean="0"/>
              <a:t>Gentilicio:</a:t>
            </a:r>
            <a:r>
              <a:rPr lang="es-ES" dirty="0" smtClean="0"/>
              <a:t> Montelibanes(a)</a:t>
            </a:r>
            <a:endParaRPr lang="es-ES_tradnl" dirty="0" smtClean="0"/>
          </a:p>
          <a:p>
            <a:r>
              <a:rPr lang="es-ES" b="1" dirty="0" smtClean="0"/>
              <a:t>Otros nombres que ha recibido el municipio:</a:t>
            </a:r>
            <a:r>
              <a:rPr lang="es-ES" dirty="0" smtClean="0"/>
              <a:t> antes de 1863 llamado PUERTO DE LOS TOTUMOS</a:t>
            </a:r>
            <a:endParaRPr lang="es-ES_tradnl" dirty="0" smtClean="0"/>
          </a:p>
          <a:p>
            <a:endParaRPr lang="es-ES_tradnl"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7774"/>
            <a:ext cx="1928826" cy="369332"/>
          </a:xfrm>
          <a:prstGeom prst="rect">
            <a:avLst/>
          </a:prstGeom>
          <a:noFill/>
        </p:spPr>
        <p:txBody>
          <a:bodyPr wrap="square" rtlCol="0">
            <a:spAutoFit/>
          </a:bodyPr>
          <a:lstStyle/>
          <a:p>
            <a:pPr algn="ctr"/>
            <a:r>
              <a:rPr lang="es-AR" dirty="0" smtClean="0"/>
              <a:t>MONTELIBANO</a:t>
            </a:r>
            <a:endParaRPr lang="es-AR" dirty="0"/>
          </a:p>
        </p:txBody>
      </p:sp>
      <p:sp>
        <p:nvSpPr>
          <p:cNvPr id="17" name="16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
                                        <p:tgtEl>
                                          <p:spTgt spid="2"/>
                                        </p:tgtEl>
                                      </p:cBhvr>
                                    </p:animEffect>
                                    <p:anim calcmode="lin" valueType="num">
                                      <p:cBhvr>
                                        <p:cTn id="8" dur="400" fill="hold"/>
                                        <p:tgtEl>
                                          <p:spTgt spid="2"/>
                                        </p:tgtEl>
                                        <p:attrNameLst>
                                          <p:attrName>ppt_x</p:attrName>
                                        </p:attrNameLst>
                                      </p:cBhvr>
                                      <p:tavLst>
                                        <p:tav tm="0">
                                          <p:val>
                                            <p:strVal val="#ppt_x"/>
                                          </p:val>
                                        </p:tav>
                                        <p:tav tm="100000">
                                          <p:val>
                                            <p:strVal val="#ppt_x"/>
                                          </p:val>
                                        </p:tav>
                                      </p:tavLst>
                                    </p:anim>
                                    <p:anim calcmode="lin" valueType="num">
                                      <p:cBhvr>
                                        <p:cTn id="9" dur="400" fill="hold"/>
                                        <p:tgtEl>
                                          <p:spTgt spid="2"/>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solidFill>
            <a:srgbClr val="CC6600"/>
          </a:solidFill>
        </p:spPr>
        <p:txBody>
          <a:bodyPr>
            <a:normAutofit/>
          </a:bodyPr>
          <a:lstStyle/>
          <a:p>
            <a:r>
              <a:rPr lang="es-ES" dirty="0" smtClean="0"/>
              <a:t>ESCUDO DE MONTELIBANO</a:t>
            </a:r>
            <a:endParaRPr lang="es-ES_tradnl" dirty="0"/>
          </a:p>
        </p:txBody>
      </p:sp>
      <p:sp>
        <p:nvSpPr>
          <p:cNvPr id="5" name="4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3" name="Picture 2" descr="Escudo de ALCALDIA MUNICIPAL DE MONTELIBANO">
            <a:hlinkClick r:id="rId2" tooltip="Ver escudo del tamaño original"/>
          </p:cNvPr>
          <p:cNvPicPr>
            <a:picLocks noChangeAspect="1" noChangeArrowheads="1"/>
          </p:cNvPicPr>
          <p:nvPr/>
        </p:nvPicPr>
        <p:blipFill>
          <a:blip r:embed="rId3" cstate="print"/>
          <a:srcRect/>
          <a:stretch>
            <a:fillRect/>
          </a:stretch>
        </p:blipFill>
        <p:spPr bwMode="auto">
          <a:xfrm>
            <a:off x="3143240" y="2000240"/>
            <a:ext cx="2714644" cy="2857520"/>
          </a:xfrm>
          <a:prstGeom prst="rect">
            <a:avLst/>
          </a:prstGeom>
          <a:noFill/>
        </p:spPr>
      </p:pic>
      <p:sp>
        <p:nvSpPr>
          <p:cNvPr id="12" name="11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Estrella de 5 puntas">
            <a:hlinkClick r:id="rId5"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20" name="19 CuadroTexto"/>
          <p:cNvSpPr txBox="1"/>
          <p:nvPr/>
        </p:nvSpPr>
        <p:spPr>
          <a:xfrm>
            <a:off x="1500166" y="6507774"/>
            <a:ext cx="1928826" cy="369332"/>
          </a:xfrm>
          <a:prstGeom prst="rect">
            <a:avLst/>
          </a:prstGeom>
          <a:noFill/>
        </p:spPr>
        <p:txBody>
          <a:bodyPr wrap="square" rtlCol="0">
            <a:spAutoFit/>
          </a:bodyPr>
          <a:lstStyle/>
          <a:p>
            <a:pPr algn="ctr"/>
            <a:r>
              <a:rPr lang="es-AR" dirty="0" smtClean="0"/>
              <a:t>MONTELIBANO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solidFill>
            <a:srgbClr val="CC6600"/>
          </a:solidFill>
        </p:spPr>
        <p:txBody>
          <a:bodyPr>
            <a:normAutofit/>
          </a:bodyPr>
          <a:lstStyle/>
          <a:p>
            <a:r>
              <a:rPr lang="es-ES" dirty="0" smtClean="0"/>
              <a:t>BANDERA DE MONTELIBANO</a:t>
            </a:r>
            <a:endParaRPr lang="es-ES_tradnl" dirty="0"/>
          </a:p>
        </p:txBody>
      </p:sp>
      <p:sp>
        <p:nvSpPr>
          <p:cNvPr id="5" name="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2" name="Picture 3" descr="Bandera de ALCALDIA MUNICIPAL DE MONTELIBANO">
            <a:hlinkClick r:id="rId2" tooltip="Ver bandera de mayor tamaño"/>
          </p:cNvPr>
          <p:cNvPicPr>
            <a:picLocks noChangeAspect="1" noChangeArrowheads="1"/>
          </p:cNvPicPr>
          <p:nvPr/>
        </p:nvPicPr>
        <p:blipFill>
          <a:blip r:embed="rId3" cstate="print"/>
          <a:srcRect/>
          <a:stretch>
            <a:fillRect/>
          </a:stretch>
        </p:blipFill>
        <p:spPr bwMode="auto">
          <a:xfrm>
            <a:off x="2571736" y="1857364"/>
            <a:ext cx="3643338" cy="3429024"/>
          </a:xfrm>
          <a:prstGeom prst="rect">
            <a:avLst/>
          </a:prstGeom>
          <a:noFill/>
          <a:ln w="38100">
            <a:solidFill>
              <a:schemeClr val="tx1"/>
            </a:solidFill>
          </a:ln>
        </p:spPr>
      </p:pic>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Estrella de 5 puntas">
            <a:hlinkClick r:id="rId5"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20" name="19 CuadroTexto"/>
          <p:cNvSpPr txBox="1"/>
          <p:nvPr/>
        </p:nvSpPr>
        <p:spPr>
          <a:xfrm>
            <a:off x="1500166" y="6507774"/>
            <a:ext cx="1928826" cy="369332"/>
          </a:xfrm>
          <a:prstGeom prst="rect">
            <a:avLst/>
          </a:prstGeom>
          <a:noFill/>
        </p:spPr>
        <p:txBody>
          <a:bodyPr wrap="square" rtlCol="0">
            <a:spAutoFit/>
          </a:bodyPr>
          <a:lstStyle/>
          <a:p>
            <a:pPr algn="ctr"/>
            <a:r>
              <a:rPr lang="es-AR" dirty="0" smtClean="0"/>
              <a:t>MONTELIBANO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3366"/>
          </a:solidFill>
          <a:ln>
            <a:solidFill>
              <a:srgbClr val="FF0000"/>
            </a:solidFill>
          </a:ln>
        </p:spPr>
        <p:txBody>
          <a:bodyPr>
            <a:normAutofit fontScale="90000"/>
          </a:bodyPr>
          <a:lstStyle/>
          <a:p>
            <a:r>
              <a:rPr lang="es-ES_tradnl"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AGRICULTURA DE CORDOBA</a:t>
            </a:r>
            <a:endParaRPr lang="es-ES_tradnl" sz="6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2 Marcador de contenido"/>
          <p:cNvSpPr>
            <a:spLocks noGrp="1"/>
          </p:cNvSpPr>
          <p:nvPr>
            <p:ph idx="1"/>
          </p:nvPr>
        </p:nvSpPr>
        <p:spPr/>
        <p:txBody>
          <a:bodyPr>
            <a:normAutofit/>
          </a:bodyPr>
          <a:lstStyle/>
          <a:p>
            <a:pPr>
              <a:buNone/>
            </a:pPr>
            <a:r>
              <a:rPr lang="es-ES" sz="3600" b="1" i="1" dirty="0" smtClean="0"/>
              <a:t>Representa el 8% del total del territorio. Se estima que unas 170.000 hectáreas están dedicadas a cultivos semestrales, anuales y permanentes. Los principales productos son el maíz, algodón, arroz, ñame, yuca, coco, sorgo, ajonjolí, etc.</a:t>
            </a:r>
            <a:endParaRPr lang="es-ES_tradnl" sz="3600" b="1" i="1" dirty="0" smtClean="0"/>
          </a:p>
          <a:p>
            <a:pPr>
              <a:buNone/>
            </a:pPr>
            <a:endParaRPr lang="es-ES_tradnl" sz="2800" dirty="0" smtClean="0"/>
          </a:p>
          <a:p>
            <a:pPr>
              <a:buNone/>
            </a:pPr>
            <a:r>
              <a:rPr lang="es-ES" sz="2800" dirty="0" smtClean="0"/>
              <a:t>.</a:t>
            </a:r>
            <a:endParaRPr lang="es-ES_tradnl" sz="2800" dirty="0" smtClean="0"/>
          </a:p>
          <a:p>
            <a:endParaRPr lang="es-ES_tradnl" dirty="0"/>
          </a:p>
        </p:txBody>
      </p:sp>
      <p:sp>
        <p:nvSpPr>
          <p:cNvPr id="4" name="3 Rectángulo"/>
          <p:cNvSpPr/>
          <p:nvPr/>
        </p:nvSpPr>
        <p:spPr>
          <a:xfrm>
            <a:off x="0" y="5857892"/>
            <a:ext cx="9144000" cy="100010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285720" y="5972195"/>
            <a:ext cx="857256" cy="45720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8 CuadroTexto"/>
          <p:cNvSpPr txBox="1"/>
          <p:nvPr/>
        </p:nvSpPr>
        <p:spPr>
          <a:xfrm>
            <a:off x="3857620" y="6488692"/>
            <a:ext cx="2000264" cy="369332"/>
          </a:xfrm>
          <a:prstGeom prst="rect">
            <a:avLst/>
          </a:prstGeom>
          <a:noFill/>
        </p:spPr>
        <p:txBody>
          <a:bodyPr wrap="square" rtlCol="0">
            <a:spAutoFit/>
          </a:bodyPr>
          <a:lstStyle/>
          <a:p>
            <a:r>
              <a:rPr lang="es-ES" dirty="0" smtClean="0"/>
              <a:t>PAGINA PRINCIPAL</a:t>
            </a:r>
            <a:endParaRPr lang="es-CO" dirty="0"/>
          </a:p>
        </p:txBody>
      </p:sp>
      <p:sp>
        <p:nvSpPr>
          <p:cNvPr id="11" name="10 Multidocumento">
            <a:hlinkClick r:id="" action="ppaction://hlinkshowjump?jump=firstslide"/>
          </p:cNvPr>
          <p:cNvSpPr/>
          <p:nvPr/>
        </p:nvSpPr>
        <p:spPr>
          <a:xfrm>
            <a:off x="4429124" y="5857892"/>
            <a:ext cx="642942" cy="57150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inta hacia arriba">
            <a:hlinkClick r:id="" action="ppaction://hlinkshowjump?jump=lastslide"/>
          </p:cNvPr>
          <p:cNvSpPr/>
          <p:nvPr/>
        </p:nvSpPr>
        <p:spPr>
          <a:xfrm>
            <a:off x="285720" y="5857892"/>
            <a:ext cx="857256" cy="57150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Botón de acción: Inicio">
            <a:hlinkClick r:id="" action="ppaction://hlinkshowjump?jump=endshow" highlightClick="1"/>
          </p:cNvPr>
          <p:cNvSpPr/>
          <p:nvPr/>
        </p:nvSpPr>
        <p:spPr>
          <a:xfrm>
            <a:off x="8028384" y="5953270"/>
            <a:ext cx="642942"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4355976" y="5877272"/>
            <a:ext cx="720080" cy="64807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14298"/>
            <a:ext cx="8229600" cy="857248"/>
          </a:xfrm>
          <a:solidFill>
            <a:srgbClr val="CC6600"/>
          </a:solidFill>
        </p:spPr>
        <p:txBody>
          <a:bodyPr>
            <a:normAutofit/>
          </a:bodyPr>
          <a:lstStyle/>
          <a:p>
            <a:r>
              <a:rPr lang="es-ES" dirty="0" smtClean="0"/>
              <a:t>HIMNO DE MONTELIBANO</a:t>
            </a:r>
            <a:endParaRPr lang="es-ES_tradnl" dirty="0"/>
          </a:p>
        </p:txBody>
      </p:sp>
      <p:sp>
        <p:nvSpPr>
          <p:cNvPr id="12" name="2 Marcador de contenido"/>
          <p:cNvSpPr>
            <a:spLocks noGrp="1"/>
          </p:cNvSpPr>
          <p:nvPr>
            <p:ph idx="1"/>
          </p:nvPr>
        </p:nvSpPr>
        <p:spPr>
          <a:xfrm>
            <a:off x="142844" y="1214422"/>
            <a:ext cx="8715404" cy="4857784"/>
          </a:xfrm>
        </p:spPr>
        <p:txBody>
          <a:bodyPr numCol="2">
            <a:normAutofit fontScale="55000" lnSpcReduction="20000"/>
          </a:bodyPr>
          <a:lstStyle/>
          <a:p>
            <a:r>
              <a:rPr lang="es-ES" sz="1500" dirty="0" smtClean="0"/>
              <a:t>I</a:t>
            </a:r>
            <a:br>
              <a:rPr lang="es-ES" sz="1500" dirty="0" smtClean="0"/>
            </a:br>
            <a:r>
              <a:rPr lang="es-ES" sz="2500" dirty="0" smtClean="0"/>
              <a:t>Eres cuna de paz en tu follaje</a:t>
            </a:r>
            <a:br>
              <a:rPr lang="es-ES" sz="2500" dirty="0" smtClean="0"/>
            </a:br>
            <a:r>
              <a:rPr lang="es-ES" sz="2500" dirty="0" smtClean="0"/>
              <a:t>cándido pueblo de vigoroso aliento</a:t>
            </a:r>
            <a:br>
              <a:rPr lang="es-ES" sz="2500" dirty="0" smtClean="0"/>
            </a:br>
            <a:r>
              <a:rPr lang="es-ES" sz="2500" dirty="0" smtClean="0"/>
              <a:t>a tu bandera, himno, escudo y suelo</a:t>
            </a:r>
            <a:br>
              <a:rPr lang="es-ES" sz="2500" dirty="0" smtClean="0"/>
            </a:br>
            <a:r>
              <a:rPr lang="es-ES" sz="2500" dirty="0" smtClean="0"/>
              <a:t>defenderemos con fuerza y coraje.</a:t>
            </a:r>
            <a:br>
              <a:rPr lang="es-ES" sz="2500" dirty="0" smtClean="0"/>
            </a:br>
            <a:r>
              <a:rPr lang="es-ES" sz="2500" dirty="0" smtClean="0"/>
              <a:t>Eres punto muy blanco que se expande</a:t>
            </a:r>
            <a:br>
              <a:rPr lang="es-ES" sz="2500" dirty="0" smtClean="0"/>
            </a:br>
            <a:r>
              <a:rPr lang="es-ES" sz="2500" dirty="0" smtClean="0"/>
              <a:t>sobre el telón de la llanura verde</a:t>
            </a:r>
            <a:br>
              <a:rPr lang="es-ES" sz="2500" dirty="0" smtClean="0"/>
            </a:br>
            <a:r>
              <a:rPr lang="es-ES" sz="2500" dirty="0" smtClean="0"/>
              <a:t>hospitalario, digno de su gente</a:t>
            </a:r>
            <a:br>
              <a:rPr lang="es-ES" sz="2500" dirty="0" smtClean="0"/>
            </a:br>
            <a:r>
              <a:rPr lang="es-ES" sz="2500" dirty="0" smtClean="0"/>
              <a:t>pequeña urbe, grande es tu linaje.  </a:t>
            </a:r>
          </a:p>
          <a:p>
            <a:r>
              <a:rPr lang="es-ES" sz="2500" dirty="0" smtClean="0"/>
              <a:t>II</a:t>
            </a:r>
            <a:br>
              <a:rPr lang="es-ES" sz="2500" dirty="0" smtClean="0"/>
            </a:br>
            <a:r>
              <a:rPr lang="es-ES" sz="2500" dirty="0" smtClean="0"/>
              <a:t>Tus cultivos, pastos y ganado</a:t>
            </a:r>
            <a:br>
              <a:rPr lang="es-ES" sz="2500" dirty="0" smtClean="0"/>
            </a:br>
            <a:r>
              <a:rPr lang="es-ES" sz="2500" dirty="0" smtClean="0"/>
              <a:t>emporios que enaltecen tu alborada</a:t>
            </a:r>
            <a:br>
              <a:rPr lang="es-ES" sz="2500" dirty="0" smtClean="0"/>
            </a:br>
            <a:r>
              <a:rPr lang="es-ES" sz="2500" dirty="0" smtClean="0"/>
              <a:t>así como la pesca en tu terruño</a:t>
            </a:r>
            <a:br>
              <a:rPr lang="es-ES" sz="2500" dirty="0" smtClean="0"/>
            </a:br>
            <a:r>
              <a:rPr lang="es-ES" sz="2500" dirty="0" smtClean="0"/>
              <a:t>prefacios de abundancia insospechada.</a:t>
            </a:r>
            <a:br>
              <a:rPr lang="es-ES" sz="2500" dirty="0" smtClean="0"/>
            </a:br>
            <a:r>
              <a:rPr lang="es-ES" sz="2500" dirty="0" smtClean="0"/>
              <a:t>Tras anhelos y empeños por fortunas</a:t>
            </a:r>
            <a:br>
              <a:rPr lang="es-ES" sz="2500" dirty="0" smtClean="0"/>
            </a:br>
            <a:r>
              <a:rPr lang="es-ES" sz="2500" dirty="0" smtClean="0"/>
              <a:t>tus minerales imperio de riqueza</a:t>
            </a:r>
            <a:br>
              <a:rPr lang="es-ES" sz="2500" dirty="0" smtClean="0"/>
            </a:br>
            <a:r>
              <a:rPr lang="es-ES" sz="2500" dirty="0" smtClean="0"/>
              <a:t>la tierra está rebosada de níquel</a:t>
            </a:r>
            <a:br>
              <a:rPr lang="es-ES" sz="2500" dirty="0" smtClean="0"/>
            </a:br>
            <a:r>
              <a:rPr lang="es-ES" sz="2500" dirty="0" smtClean="0"/>
              <a:t>bendecida de oro, fiel alteza.  </a:t>
            </a:r>
          </a:p>
          <a:p>
            <a:r>
              <a:rPr lang="es-ES" sz="2500" dirty="0" smtClean="0"/>
              <a:t>III</a:t>
            </a:r>
            <a:br>
              <a:rPr lang="es-ES" sz="2500" dirty="0" smtClean="0"/>
            </a:br>
            <a:r>
              <a:rPr lang="es-ES" sz="2500" dirty="0" smtClean="0"/>
              <a:t>Del Paramillo surges ¡oh San Jorge!</a:t>
            </a:r>
            <a:br>
              <a:rPr lang="es-ES" sz="2500" dirty="0" smtClean="0"/>
            </a:br>
            <a:r>
              <a:rPr lang="es-ES" sz="2500" dirty="0" smtClean="0"/>
              <a:t>tú desciendes al valle con premura</a:t>
            </a:r>
            <a:br>
              <a:rPr lang="es-ES" sz="2500" dirty="0" smtClean="0"/>
            </a:br>
            <a:r>
              <a:rPr lang="es-ES" sz="2500" dirty="0" smtClean="0"/>
              <a:t>opulento de fauna y con ternura</a:t>
            </a:r>
            <a:br>
              <a:rPr lang="es-ES" sz="2500" dirty="0" smtClean="0"/>
            </a:br>
            <a:r>
              <a:rPr lang="es-ES" sz="2500" dirty="0" smtClean="0"/>
              <a:t>besas la flora como amante joven.</a:t>
            </a:r>
            <a:br>
              <a:rPr lang="es-ES" sz="2500" dirty="0" smtClean="0"/>
            </a:br>
            <a:r>
              <a:rPr lang="es-ES" sz="2500" dirty="0" smtClean="0"/>
              <a:t>Hermoso y rico con gran armonía</a:t>
            </a:r>
            <a:br>
              <a:rPr lang="es-ES" sz="2500" dirty="0" smtClean="0"/>
            </a:br>
            <a:r>
              <a:rPr lang="es-ES" sz="2500" dirty="0" smtClean="0"/>
              <a:t>eres caudal tendido en la llanura</a:t>
            </a:r>
            <a:br>
              <a:rPr lang="es-ES" sz="2500" dirty="0" smtClean="0"/>
            </a:br>
            <a:r>
              <a:rPr lang="es-ES" sz="2500" dirty="0" smtClean="0"/>
              <a:t>en tus labios se posa nuestro pueblo</a:t>
            </a:r>
            <a:br>
              <a:rPr lang="es-ES" sz="2500" dirty="0" smtClean="0"/>
            </a:br>
            <a:r>
              <a:rPr lang="es-ES" sz="2500" dirty="0" smtClean="0"/>
              <a:t>en tus aguas reflejas la dulzura.</a:t>
            </a:r>
            <a:br>
              <a:rPr lang="es-ES" sz="2500" dirty="0" smtClean="0"/>
            </a:br>
            <a:r>
              <a:rPr lang="es-ES" sz="2500" dirty="0" smtClean="0"/>
              <a:t/>
            </a:r>
            <a:br>
              <a:rPr lang="es-ES" sz="2500" dirty="0" smtClean="0"/>
            </a:br>
            <a:r>
              <a:rPr lang="es-ES" sz="2500" dirty="0" smtClean="0"/>
              <a:t>IV</a:t>
            </a:r>
            <a:br>
              <a:rPr lang="es-ES" sz="2500" dirty="0" smtClean="0"/>
            </a:br>
            <a:r>
              <a:rPr lang="es-ES" sz="2200" dirty="0" smtClean="0"/>
              <a:t>Por tu río el fundador y su familia</a:t>
            </a:r>
            <a:br>
              <a:rPr lang="es-ES" sz="2200" dirty="0" smtClean="0"/>
            </a:br>
            <a:r>
              <a:rPr lang="es-ES" sz="2200" dirty="0" smtClean="0"/>
              <a:t>seguido por diversos labradores</a:t>
            </a:r>
            <a:br>
              <a:rPr lang="es-ES" sz="2200" dirty="0" smtClean="0"/>
            </a:br>
            <a:r>
              <a:rPr lang="es-ES" sz="2200" dirty="0" smtClean="0"/>
              <a:t>tras el caucho, el balato y la raicilla</a:t>
            </a:r>
            <a:br>
              <a:rPr lang="es-ES" sz="2200" dirty="0" smtClean="0"/>
            </a:br>
            <a:r>
              <a:rPr lang="es-ES" sz="2200" dirty="0" smtClean="0"/>
              <a:t>de Urú vinieron cual primeros moradores.</a:t>
            </a:r>
            <a:br>
              <a:rPr lang="es-ES" sz="2200" dirty="0" smtClean="0"/>
            </a:br>
            <a:r>
              <a:rPr lang="es-ES" sz="2200" dirty="0" smtClean="0"/>
              <a:t>Fue en el puerto llamado "los totumos"</a:t>
            </a:r>
            <a:br>
              <a:rPr lang="es-ES" sz="2200" dirty="0" smtClean="0"/>
            </a:br>
            <a:r>
              <a:rPr lang="es-ES" sz="2200" dirty="0" smtClean="0"/>
              <a:t>donde Anastasio puso su esperanza</a:t>
            </a:r>
            <a:br>
              <a:rPr lang="es-ES" sz="2200" dirty="0" smtClean="0"/>
            </a:br>
            <a:r>
              <a:rPr lang="es-ES" sz="2200" dirty="0" smtClean="0"/>
              <a:t>fundando humilde al pequeño caserío</a:t>
            </a:r>
            <a:br>
              <a:rPr lang="es-ES" sz="2200" dirty="0" smtClean="0"/>
            </a:br>
            <a:r>
              <a:rPr lang="es-ES" sz="2200" dirty="0" smtClean="0"/>
              <a:t>al que le dio por nombre "Mucha Jagua".</a:t>
            </a:r>
            <a:br>
              <a:rPr lang="es-ES" sz="2200" dirty="0" smtClean="0"/>
            </a:br>
            <a:r>
              <a:rPr lang="es-ES" sz="2200" dirty="0" smtClean="0"/>
              <a:t/>
            </a:r>
            <a:br>
              <a:rPr lang="es-ES" sz="2200" dirty="0" smtClean="0"/>
            </a:br>
            <a:r>
              <a:rPr lang="es-ES" sz="2200" dirty="0" smtClean="0"/>
              <a:t>V</a:t>
            </a:r>
            <a:br>
              <a:rPr lang="es-ES" sz="2200" dirty="0" smtClean="0"/>
            </a:br>
            <a:r>
              <a:rPr lang="es-ES" sz="2200" dirty="0" smtClean="0"/>
              <a:t>Con ocho casas estilo Sabanero</a:t>
            </a:r>
            <a:br>
              <a:rPr lang="es-ES" sz="2200" dirty="0" smtClean="0"/>
            </a:br>
            <a:r>
              <a:rPr lang="es-ES" sz="2200" dirty="0" smtClean="0"/>
              <a:t>se le dio vida a aquel asentamiento</a:t>
            </a:r>
            <a:br>
              <a:rPr lang="es-ES" sz="2200" dirty="0" smtClean="0"/>
            </a:br>
            <a:r>
              <a:rPr lang="es-ES" sz="2200" dirty="0" smtClean="0"/>
              <a:t>de esos foráneos con distintos sueños</a:t>
            </a:r>
            <a:br>
              <a:rPr lang="es-ES" sz="2200" dirty="0" smtClean="0"/>
            </a:br>
            <a:r>
              <a:rPr lang="es-ES" sz="2200" dirty="0" smtClean="0"/>
              <a:t>a golpe de hacha, rula y mucho esfuerzo.</a:t>
            </a:r>
            <a:br>
              <a:rPr lang="es-ES" sz="2200" dirty="0" smtClean="0"/>
            </a:br>
            <a:r>
              <a:rPr lang="es-ES" sz="2200" dirty="0" smtClean="0"/>
              <a:t>Es en ti donde el labriego a paso firme</a:t>
            </a:r>
            <a:br>
              <a:rPr lang="es-ES" sz="2200" dirty="0" smtClean="0"/>
            </a:br>
            <a:r>
              <a:rPr lang="es-ES" sz="2200" dirty="0" smtClean="0"/>
              <a:t>surca la tierra y entrega su aliento</a:t>
            </a:r>
            <a:br>
              <a:rPr lang="es-ES" sz="2200" dirty="0" smtClean="0"/>
            </a:br>
            <a:r>
              <a:rPr lang="es-ES" sz="2200" dirty="0" smtClean="0"/>
              <a:t>siembra aquí la semilla de su estirpe</a:t>
            </a:r>
            <a:br>
              <a:rPr lang="es-ES" sz="2200" dirty="0" smtClean="0"/>
            </a:br>
            <a:r>
              <a:rPr lang="es-ES" sz="2200" dirty="0" smtClean="0"/>
              <a:t>dando luz Infinita a nuestro pueblo.</a:t>
            </a:r>
            <a:br>
              <a:rPr lang="es-ES" sz="2200" dirty="0" smtClean="0"/>
            </a:br>
            <a:r>
              <a:rPr lang="es-ES" sz="2200" dirty="0" smtClean="0"/>
              <a:t/>
            </a:r>
            <a:br>
              <a:rPr lang="es-ES" sz="2200" dirty="0" smtClean="0"/>
            </a:br>
            <a:r>
              <a:rPr lang="es-ES" sz="2200" dirty="0" smtClean="0"/>
              <a:t>VI</a:t>
            </a:r>
            <a:br>
              <a:rPr lang="es-ES" sz="2200" dirty="0" smtClean="0"/>
            </a:br>
            <a:r>
              <a:rPr lang="es-ES" sz="2200" dirty="0" smtClean="0"/>
              <a:t>De tus hijos el fervor en los quehaceres</a:t>
            </a:r>
            <a:br>
              <a:rPr lang="es-ES" sz="2200" dirty="0" smtClean="0"/>
            </a:br>
            <a:r>
              <a:rPr lang="es-ES" sz="2200" dirty="0" smtClean="0"/>
              <a:t>tu idiosincrasia, lo fértil y el tesón</a:t>
            </a:r>
            <a:br>
              <a:rPr lang="es-ES" sz="2200" dirty="0" smtClean="0"/>
            </a:br>
            <a:r>
              <a:rPr lang="es-ES" sz="2200" dirty="0" smtClean="0"/>
              <a:t>el entusiasmo y simpatía de tus m</a:t>
            </a:r>
            <a:endParaRPr lang="es-ES_tradnl" sz="2200" dirty="0"/>
          </a:p>
        </p:txBody>
      </p:sp>
      <p:sp>
        <p:nvSpPr>
          <p:cNvPr id="5" name="4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20" name="19 CuadroTexto"/>
          <p:cNvSpPr txBox="1"/>
          <p:nvPr/>
        </p:nvSpPr>
        <p:spPr>
          <a:xfrm>
            <a:off x="1500166" y="6507774"/>
            <a:ext cx="1928826" cy="369332"/>
          </a:xfrm>
          <a:prstGeom prst="rect">
            <a:avLst/>
          </a:prstGeom>
          <a:noFill/>
        </p:spPr>
        <p:txBody>
          <a:bodyPr wrap="square" rtlCol="0">
            <a:spAutoFit/>
          </a:bodyPr>
          <a:lstStyle/>
          <a:p>
            <a:pPr algn="ctr"/>
            <a:r>
              <a:rPr lang="es-AR" dirty="0" smtClean="0"/>
              <a:t>MONTELIBANO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42852"/>
            <a:ext cx="8229600" cy="939784"/>
          </a:xfrm>
          <a:solidFill>
            <a:srgbClr val="CC6600"/>
          </a:solidFill>
        </p:spPr>
        <p:txBody>
          <a:bodyPr/>
          <a:lstStyle/>
          <a:p>
            <a:r>
              <a:rPr lang="es-ES_tradnl" dirty="0" smtClean="0"/>
              <a:t>HISTORIA   DE   MONTELIBANO</a:t>
            </a:r>
            <a:endParaRPr lang="es-ES_tradnl" dirty="0"/>
          </a:p>
        </p:txBody>
      </p:sp>
      <p:sp>
        <p:nvSpPr>
          <p:cNvPr id="3" name="2 Marcador de contenido"/>
          <p:cNvSpPr>
            <a:spLocks noGrp="1"/>
          </p:cNvSpPr>
          <p:nvPr>
            <p:ph idx="1"/>
          </p:nvPr>
        </p:nvSpPr>
        <p:spPr>
          <a:xfrm>
            <a:off x="0" y="1214422"/>
            <a:ext cx="9144000" cy="4786346"/>
          </a:xfrm>
        </p:spPr>
        <p:txBody>
          <a:bodyPr>
            <a:normAutofit fontScale="92500"/>
          </a:bodyPr>
          <a:lstStyle/>
          <a:p>
            <a:r>
              <a:rPr lang="es-ES" sz="1400" dirty="0" smtClean="0"/>
              <a:t>Transcurría parsimonisio el año 1863. La policromía selvática del San Jorge era como bordados inmovibles, en un fondo celeste vírginaceo y opalino. La luz acariciaba los follajes, y toda su espesura era solemne como todas las grandes selvas como las almas de los colonos. La virginal quietud de la selva inviolada hacia un silencio religioso y el universo ponía un beso húmedo, pluvial.</a:t>
            </a:r>
            <a:br>
              <a:rPr lang="es-ES" sz="1400" dirty="0" smtClean="0"/>
            </a:br>
            <a:r>
              <a:rPr lang="es-ES" sz="1400" dirty="0" smtClean="0"/>
              <a:t/>
            </a:r>
            <a:br>
              <a:rPr lang="es-ES" sz="1400" dirty="0" smtClean="0"/>
            </a:br>
            <a:r>
              <a:rPr lang="es-ES" sz="1400" dirty="0" smtClean="0"/>
              <a:t>El río San Jorge era la arteria fluvial del comercio, por él se transportaba toda clase de cachivaches y el sustento básico de los ribereños, como la sal, telas, cáñamo, tabaco, dulces, instrumentos de labranzas y otros enseres para cocinar y negocios. También cosas de utilidad para los campesinos y se sacaba los productos que se obtenían de la región, que eran llevados a Magangue y Barranquilla tales como: pieles, maderas, aves, balato, maíz, arroz, bagre seco y escurado y otros. Entonces el tráfico fluvial era lento. Pues se viajaba en canoas de bahareque, que por lo general eran grandes y entoldadas para transportar los pasajeros y víveres de comercio y para protegerse del sol y la lluvia. Estas canoas eran impulsadas con expertos en puya jala o a veces eran dos los que impulsaban alternando el tiro o el arranque en un vaivén constante.</a:t>
            </a:r>
            <a:br>
              <a:rPr lang="es-ES" sz="1400" dirty="0" smtClean="0"/>
            </a:br>
            <a:r>
              <a:rPr lang="es-ES" sz="1400" dirty="0" smtClean="0"/>
              <a:t/>
            </a:r>
            <a:br>
              <a:rPr lang="es-ES" sz="1400" dirty="0" smtClean="0"/>
            </a:br>
            <a:r>
              <a:rPr lang="es-ES" sz="1400" dirty="0" smtClean="0"/>
              <a:t>n estos viajes por el río San Jorge, habían sitios establecidos como jornadas de descanso uno de estos sitios o Jornadas se llamó Puerto de Los Totumos, llamado así por la abundancia de palos que allí habían y se mantuvieron hasta los años 50’s. Este lugar es hoy la gasolinera del río donde está el planchón.</a:t>
            </a:r>
            <a:br>
              <a:rPr lang="es-ES" sz="1400" dirty="0" smtClean="0"/>
            </a:br>
            <a:r>
              <a:rPr lang="es-ES" sz="1400" dirty="0" smtClean="0"/>
              <a:t/>
            </a:r>
            <a:br>
              <a:rPr lang="es-ES" sz="1400" dirty="0" smtClean="0"/>
            </a:br>
            <a:r>
              <a:rPr lang="es-ES" sz="1400" dirty="0" smtClean="0"/>
              <a:t>EL FUNDADOR DE MONTELIBANO LLEGA A NUESTRA REGIÓN</a:t>
            </a:r>
            <a:br>
              <a:rPr lang="es-ES" sz="1400" dirty="0" smtClean="0"/>
            </a:br>
            <a:r>
              <a:rPr lang="es-ES" sz="1400" dirty="0" smtClean="0"/>
              <a:t/>
            </a:r>
            <a:br>
              <a:rPr lang="es-ES" sz="1400" dirty="0" smtClean="0"/>
            </a:br>
            <a:r>
              <a:rPr lang="es-ES" sz="1400" dirty="0" smtClean="0"/>
              <a:t>Anastasio Sierra Palmett era de Corozal, barrio San José, sus padres Inocencio Sierra y Rosa Paulina Palmeft, era gente muy pobre, esto hizo que Anastasio decidiera viajar a Magangue en busca de mejor vida; en Magangue empezó a trabajar como bracero y allí conoció a unos negociantes que periódicamente viajaban al alto San Jorge en canoas de bahareque y estos lo contrataron como ayudante de puya jala, pero su ambición no tanto era la de trabajar allí, él era un sembrador de yuca, maíz y arroz, él era un sembrador</a:t>
            </a:r>
            <a:endParaRPr lang="es-ES_tradnl" sz="1400"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8" name="17 CuadroTexto"/>
          <p:cNvSpPr txBox="1"/>
          <p:nvPr/>
        </p:nvSpPr>
        <p:spPr>
          <a:xfrm>
            <a:off x="1500166" y="6507774"/>
            <a:ext cx="1928826" cy="369332"/>
          </a:xfrm>
          <a:prstGeom prst="rect">
            <a:avLst/>
          </a:prstGeom>
          <a:noFill/>
        </p:spPr>
        <p:txBody>
          <a:bodyPr wrap="square" rtlCol="0">
            <a:spAutoFit/>
          </a:bodyPr>
          <a:lstStyle/>
          <a:p>
            <a:pPr algn="ctr"/>
            <a:r>
              <a:rPr lang="es-AR" dirty="0" smtClean="0"/>
              <a:t>MONTELIBANO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C6600"/>
          </a:solidFill>
        </p:spPr>
        <p:txBody>
          <a:bodyPr>
            <a:normAutofit/>
          </a:bodyPr>
          <a:lstStyle/>
          <a:p>
            <a:r>
              <a:rPr lang="es-ES" b="1" dirty="0" smtClean="0"/>
              <a:t>GEOGRAFIA DE MONTELIBANO</a:t>
            </a:r>
            <a:endParaRPr lang="es-ES_tradnl" dirty="0"/>
          </a:p>
        </p:txBody>
      </p:sp>
      <p:sp>
        <p:nvSpPr>
          <p:cNvPr id="3" name="2 Marcador de contenido"/>
          <p:cNvSpPr>
            <a:spLocks noGrp="1"/>
          </p:cNvSpPr>
          <p:nvPr>
            <p:ph idx="1"/>
          </p:nvPr>
        </p:nvSpPr>
        <p:spPr/>
        <p:txBody>
          <a:bodyPr>
            <a:normAutofit fontScale="92500" lnSpcReduction="20000"/>
          </a:bodyPr>
          <a:lstStyle/>
          <a:p>
            <a:r>
              <a:rPr lang="es-ES" dirty="0" smtClean="0"/>
              <a:t>El oriente es plano y está en el Valle del Río Cauca; lo riegan los ríos San Jorge y San Lorenzo y las Quebradas Candelaria, Colorado, Danta, El Bagre, Jeguas, Mellizos, Pavitas, Pinto, San Andrés, San Cipriano y Yucas.</a:t>
            </a:r>
            <a:br>
              <a:rPr lang="es-ES" dirty="0" smtClean="0"/>
            </a:br>
            <a:r>
              <a:rPr lang="es-ES" dirty="0" smtClean="0"/>
              <a:t>Población 44.097 habitantes.</a:t>
            </a:r>
            <a:endParaRPr lang="es-ES_tradnl" dirty="0" smtClean="0"/>
          </a:p>
          <a:p>
            <a:r>
              <a:rPr lang="es-ES" b="1" dirty="0" smtClean="0"/>
              <a:t>Límites del municipio:</a:t>
            </a:r>
            <a:r>
              <a:rPr lang="es-ES" dirty="0" smtClean="0"/>
              <a:t/>
            </a:r>
            <a:br>
              <a:rPr lang="es-ES" dirty="0" smtClean="0"/>
            </a:br>
            <a:r>
              <a:rPr lang="es-ES" dirty="0" smtClean="0"/>
              <a:t>Norte; Planeta Rica, Buenavista y Tierra alta; este: Buenavista, Ayapel y el departamento de Antioquía; sur: Puerto Libertador y el departamento de Antioquía; oeste: Tierra alta.</a:t>
            </a:r>
            <a:endParaRPr lang="es-ES_tradnl" dirty="0" smtClean="0"/>
          </a:p>
          <a:p>
            <a:pPr>
              <a:buNone/>
            </a:pPr>
            <a:endParaRPr lang="es-ES_tradnl"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8" name="17 CuadroTexto"/>
          <p:cNvSpPr txBox="1"/>
          <p:nvPr/>
        </p:nvSpPr>
        <p:spPr>
          <a:xfrm>
            <a:off x="1500166" y="6507774"/>
            <a:ext cx="1928826" cy="369332"/>
          </a:xfrm>
          <a:prstGeom prst="rect">
            <a:avLst/>
          </a:prstGeom>
          <a:noFill/>
        </p:spPr>
        <p:txBody>
          <a:bodyPr wrap="square" rtlCol="0">
            <a:spAutoFit/>
          </a:bodyPr>
          <a:lstStyle/>
          <a:p>
            <a:pPr algn="ctr"/>
            <a:r>
              <a:rPr lang="es-AR" dirty="0" smtClean="0"/>
              <a:t>MONTELIBANO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05"/>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 calcmode="lin" valueType="num">
                                      <p:cBhvr>
                                        <p:cTn id="9" dur="500" fill="hold"/>
                                        <p:tgtEl>
                                          <p:spTgt spid="2"/>
                                        </p:tgtEl>
                                        <p:attrNameLst>
                                          <p:attrName>ppt_x</p:attrName>
                                        </p:attrNameLst>
                                      </p:cBhvr>
                                      <p:tavLst>
                                        <p:tav tm="0">
                                          <p:val>
                                            <p:strVal val="#ppt_x-.2"/>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C6600"/>
          </a:solidFill>
        </p:spPr>
        <p:txBody>
          <a:bodyPr>
            <a:normAutofit/>
          </a:bodyPr>
          <a:lstStyle/>
          <a:p>
            <a:r>
              <a:rPr lang="es-ES" b="1" dirty="0" smtClean="0"/>
              <a:t>ECONOMIA DE MONTELIBANO</a:t>
            </a:r>
            <a:endParaRPr lang="es-ES_tradnl" dirty="0"/>
          </a:p>
        </p:txBody>
      </p:sp>
      <p:sp>
        <p:nvSpPr>
          <p:cNvPr id="3" name="2 Marcador de contenido"/>
          <p:cNvSpPr>
            <a:spLocks noGrp="1"/>
          </p:cNvSpPr>
          <p:nvPr>
            <p:ph idx="1"/>
          </p:nvPr>
        </p:nvSpPr>
        <p:spPr/>
        <p:txBody>
          <a:bodyPr>
            <a:normAutofit fontScale="47500" lnSpcReduction="20000"/>
          </a:bodyPr>
          <a:lstStyle/>
          <a:p>
            <a:r>
              <a:rPr lang="es-ES" dirty="0" smtClean="0"/>
              <a:t>Se explotan minas de oro, plata, platino, níquel y tiene reservas de carbón. Su principal actividad es la explotación del níquel. CERROMATOSO -el mayor productor colombiano de ferroníquel y una de las 10 más grandes empresas del país- es la compañía que explota el material que existe en la región, lo cual se hace por el sistema de minería a cielo abierto y los lingotes son exportados principalmente a Estados Unidos, Europa y Japón. </a:t>
            </a:r>
            <a:endParaRPr lang="es-ES_tradnl" dirty="0" smtClean="0"/>
          </a:p>
          <a:p>
            <a:endParaRPr lang="es-ES_tradnl" dirty="0" smtClean="0"/>
          </a:p>
          <a:p>
            <a:r>
              <a:rPr lang="es-ES" b="1" dirty="0" smtClean="0"/>
              <a:t>Vías de comunicación  </a:t>
            </a:r>
            <a:endParaRPr lang="es-ES_tradnl" b="1" dirty="0" smtClean="0"/>
          </a:p>
          <a:p>
            <a:r>
              <a:rPr lang="es-ES" b="1" dirty="0" smtClean="0"/>
              <a:t>Aéreas:</a:t>
            </a:r>
            <a:r>
              <a:rPr lang="es-ES" dirty="0" smtClean="0"/>
              <a:t/>
            </a:r>
            <a:br>
              <a:rPr lang="es-ES" dirty="0" smtClean="0"/>
            </a:br>
            <a:r>
              <a:rPr lang="es-ES" dirty="0" smtClean="0"/>
              <a:t>Educación</a:t>
            </a:r>
            <a:br>
              <a:rPr lang="es-ES" dirty="0" smtClean="0"/>
            </a:br>
            <a:r>
              <a:rPr lang="es-ES" dirty="0" smtClean="0"/>
              <a:t/>
            </a:r>
            <a:br>
              <a:rPr lang="es-ES" dirty="0" smtClean="0"/>
            </a:br>
            <a:r>
              <a:rPr lang="es-ES" dirty="0" smtClean="0"/>
              <a:t>Colegio: El Rosario, Montelibano, Cooperativo José Celestino Mutis, Pio XII, y 11 escuelas de educación básica primaria.</a:t>
            </a:r>
            <a:br>
              <a:rPr lang="es-ES" dirty="0" smtClean="0"/>
            </a:br>
            <a:r>
              <a:rPr lang="es-ES" dirty="0" smtClean="0"/>
              <a:t/>
            </a:r>
            <a:br>
              <a:rPr lang="es-ES" dirty="0" smtClean="0"/>
            </a:br>
            <a:r>
              <a:rPr lang="es-ES" dirty="0" smtClean="0"/>
              <a:t>Instituciones</a:t>
            </a:r>
            <a:br>
              <a:rPr lang="es-ES" dirty="0" smtClean="0"/>
            </a:br>
            <a:r>
              <a:rPr lang="es-ES" dirty="0" smtClean="0"/>
              <a:t/>
            </a:r>
            <a:br>
              <a:rPr lang="es-ES" dirty="0" smtClean="0"/>
            </a:br>
            <a:r>
              <a:rPr lang="es-ES" dirty="0" smtClean="0"/>
              <a:t>Hospital Montelibano, Catedral, Telecom., Casa Episcopal, BCH, Banco de Bogotá, Caja Agraria, Empresas de Transporte Terrestre, Alcaldía Tel. 772 21 44, Policía. Tel 772 20 55.</a:t>
            </a:r>
            <a:endParaRPr lang="es-ES_tradnl" dirty="0" smtClean="0"/>
          </a:p>
          <a:p>
            <a:r>
              <a:rPr lang="es-ES" b="1" dirty="0" smtClean="0"/>
              <a:t>Terrestres:</a:t>
            </a:r>
            <a:endParaRPr lang="es-ES_tradnl" dirty="0" smtClean="0"/>
          </a:p>
          <a:p>
            <a:endParaRPr lang="es-ES_tradnl"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8" name="17 CuadroTexto"/>
          <p:cNvSpPr txBox="1"/>
          <p:nvPr/>
        </p:nvSpPr>
        <p:spPr>
          <a:xfrm>
            <a:off x="1500166" y="6507774"/>
            <a:ext cx="1928826" cy="369332"/>
          </a:xfrm>
          <a:prstGeom prst="rect">
            <a:avLst/>
          </a:prstGeom>
          <a:noFill/>
        </p:spPr>
        <p:txBody>
          <a:bodyPr wrap="square" rtlCol="0">
            <a:spAutoFit/>
          </a:bodyPr>
          <a:lstStyle/>
          <a:p>
            <a:pPr algn="ctr"/>
            <a:r>
              <a:rPr lang="es-AR" dirty="0" smtClean="0"/>
              <a:t>MONTELIBANO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2.5"/>
                                          </p:val>
                                        </p:tav>
                                        <p:tav tm="100000">
                                          <p:val>
                                            <p:strVal val="#ppt_w"/>
                                          </p:val>
                                        </p:tav>
                                      </p:tavLst>
                                    </p:anim>
                                    <p:anim calcmode="lin" valueType="num">
                                      <p:cBhvr>
                                        <p:cTn id="8" dur="500" fill="hold"/>
                                        <p:tgtEl>
                                          <p:spTgt spid="2"/>
                                        </p:tgtEl>
                                        <p:attrNameLst>
                                          <p:attrName>ppt_h</p:attrName>
                                        </p:attrNameLst>
                                      </p:cBhvr>
                                      <p:tavLst>
                                        <p:tav tm="0">
                                          <p:val>
                                            <p:strVal val="#ppt_h*0.01"/>
                                          </p:val>
                                        </p:tav>
                                        <p:tav tm="100000">
                                          <p:val>
                                            <p:strVal val="#ppt_h"/>
                                          </p:val>
                                        </p:tav>
                                      </p:tavLst>
                                    </p:anim>
                                    <p:anim calcmode="lin" valueType="num">
                                      <p:cBhvr>
                                        <p:cTn id="9" dur="500" fill="hold"/>
                                        <p:tgtEl>
                                          <p:spTgt spid="2"/>
                                        </p:tgtEl>
                                        <p:attrNameLst>
                                          <p:attrName>ppt_x</p:attrName>
                                        </p:attrNameLst>
                                      </p:cBhvr>
                                      <p:tavLst>
                                        <p:tav tm="0">
                                          <p:val>
                                            <p:strVal val="#ppt_x"/>
                                          </p:val>
                                        </p:tav>
                                        <p:tav tm="100000">
                                          <p:val>
                                            <p:strVal val="#ppt_x"/>
                                          </p:val>
                                        </p:tav>
                                      </p:tavLst>
                                    </p:anim>
                                    <p:anim calcmode="lin" valueType="num">
                                      <p:cBhvr>
                                        <p:cTn id="10" dur="500" fill="hold"/>
                                        <p:tgtEl>
                                          <p:spTgt spid="2"/>
                                        </p:tgtEl>
                                        <p:attrNameLst>
                                          <p:attrName>ppt_y</p:attrName>
                                        </p:attrNameLst>
                                      </p:cBhvr>
                                      <p:tavLst>
                                        <p:tav tm="0">
                                          <p:val>
                                            <p:strVal val="#ppt_h+1"/>
                                          </p:val>
                                        </p:tav>
                                        <p:tav tm="100000">
                                          <p:val>
                                            <p:strVal val="#ppt_y"/>
                                          </p:val>
                                        </p:tav>
                                      </p:tavLst>
                                    </p:anim>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1011222"/>
          </a:xfrm>
          <a:solidFill>
            <a:srgbClr val="9999FF"/>
          </a:solidFill>
        </p:spPr>
        <p:txBody>
          <a:bodyPr/>
          <a:lstStyle/>
          <a:p>
            <a:r>
              <a:rPr lang="es-ES_tradnl" dirty="0" smtClean="0"/>
              <a:t>MUNICIPIO DE   MONTERIA</a:t>
            </a:r>
            <a:endParaRPr lang="es-ES_tradnl" dirty="0"/>
          </a:p>
        </p:txBody>
      </p:sp>
      <p:sp>
        <p:nvSpPr>
          <p:cNvPr id="5" name="4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27330" name="Picture 2" descr="http://www.google.com.co/maps/vt/data=LtgX-e3f8ctI3U5dJtbt7EJ1ZfRneYme,xHBNmSxclr8Wq7ikrrru6pBtr86U8PRMj7dryXTKcjV-ldIo5PrJawjCrwr4tEuFl47XUD2ysjK6pLBvpcz-VVsLDIeLoZlB_VJwRCwrvuJC_3PhNLQ6jD8NSsOJaggfW_KBdmXehbfu-1ko61PGSGRLK47KksJHwgCbwx26-u6tF989">
            <a:hlinkClick r:id="rId2"/>
          </p:cNvPr>
          <p:cNvPicPr>
            <a:picLocks noChangeAspect="1" noChangeArrowheads="1"/>
          </p:cNvPicPr>
          <p:nvPr/>
        </p:nvPicPr>
        <p:blipFill>
          <a:blip r:embed="rId3" cstate="print"/>
          <a:srcRect/>
          <a:stretch>
            <a:fillRect/>
          </a:stretch>
        </p:blipFill>
        <p:spPr bwMode="auto">
          <a:xfrm>
            <a:off x="1000101" y="1714488"/>
            <a:ext cx="3500461" cy="3643337"/>
          </a:xfrm>
          <a:prstGeom prst="rect">
            <a:avLst/>
          </a:prstGeom>
          <a:noFill/>
        </p:spPr>
      </p:pic>
      <p:sp>
        <p:nvSpPr>
          <p:cNvPr id="15" name="2 Subtítulo"/>
          <p:cNvSpPr txBox="1">
            <a:spLocks/>
          </p:cNvSpPr>
          <p:nvPr/>
        </p:nvSpPr>
        <p:spPr>
          <a:xfrm>
            <a:off x="6000760" y="1583754"/>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7" name="16 CuadroTexto">
            <a:hlinkClick r:id="rId4" action="ppaction://hlinksldjump"/>
          </p:cNvPr>
          <p:cNvSpPr txBox="1"/>
          <p:nvPr/>
        </p:nvSpPr>
        <p:spPr>
          <a:xfrm>
            <a:off x="6500794" y="2786058"/>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18 CuadroTexto">
            <a:hlinkClick r:id="rId5" action="ppaction://hlinksldjump"/>
          </p:cNvPr>
          <p:cNvSpPr txBox="1"/>
          <p:nvPr/>
        </p:nvSpPr>
        <p:spPr>
          <a:xfrm>
            <a:off x="6500794" y="3273982"/>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 name="19 CuadroTexto">
            <a:hlinkClick r:id="rId6" action="ppaction://hlinksldjump"/>
          </p:cNvPr>
          <p:cNvSpPr txBox="1"/>
          <p:nvPr/>
        </p:nvSpPr>
        <p:spPr>
          <a:xfrm>
            <a:off x="6500794" y="2298134"/>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6" name="15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8" name="17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2" name="21 Multidocumento">
            <a:hlinkClick r:id="rId7"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3" name="22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4" name="23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99FF"/>
          </a:solidFill>
        </p:spPr>
        <p:txBody>
          <a:bodyPr>
            <a:normAutofit/>
          </a:bodyPr>
          <a:lstStyle/>
          <a:p>
            <a:r>
              <a:rPr lang="es-ES_tradnl" dirty="0" smtClean="0"/>
              <a:t>IDENTIFICACION  DE   MONTERIA</a:t>
            </a:r>
            <a:endParaRPr lang="es-ES_tradnl" dirty="0"/>
          </a:p>
        </p:txBody>
      </p:sp>
      <p:sp>
        <p:nvSpPr>
          <p:cNvPr id="3" name="2 Marcador de contenido"/>
          <p:cNvSpPr>
            <a:spLocks noGrp="1"/>
          </p:cNvSpPr>
          <p:nvPr>
            <p:ph idx="1"/>
          </p:nvPr>
        </p:nvSpPr>
        <p:spPr>
          <a:xfrm>
            <a:off x="457200" y="1600201"/>
            <a:ext cx="8229600" cy="4329130"/>
          </a:xfrm>
        </p:spPr>
        <p:txBody>
          <a:bodyPr>
            <a:normAutofit lnSpcReduction="10000"/>
          </a:bodyPr>
          <a:lstStyle/>
          <a:p>
            <a:r>
              <a:rPr lang="es-ES" b="1" dirty="0" smtClean="0"/>
              <a:t>Nombre del municipio:</a:t>
            </a:r>
            <a:r>
              <a:rPr lang="es-ES" dirty="0" smtClean="0"/>
              <a:t> Alcaldía de Montería </a:t>
            </a:r>
            <a:endParaRPr lang="es-ES_tradnl" dirty="0" smtClean="0"/>
          </a:p>
          <a:p>
            <a:r>
              <a:rPr lang="es-ES" b="1" dirty="0" smtClean="0"/>
              <a:t>NIT:</a:t>
            </a:r>
            <a:r>
              <a:rPr lang="es-ES" dirty="0" smtClean="0"/>
              <a:t> 800096734-1</a:t>
            </a:r>
            <a:endParaRPr lang="es-ES_tradnl" dirty="0" smtClean="0"/>
          </a:p>
          <a:p>
            <a:r>
              <a:rPr lang="es-ES" b="1" dirty="0" smtClean="0"/>
              <a:t>Código Dane:</a:t>
            </a:r>
            <a:r>
              <a:rPr lang="es-ES" dirty="0" smtClean="0"/>
              <a:t> 23001</a:t>
            </a:r>
            <a:endParaRPr lang="es-ES_tradnl" dirty="0" smtClean="0"/>
          </a:p>
          <a:p>
            <a:r>
              <a:rPr lang="es-ES" b="1" dirty="0" smtClean="0"/>
              <a:t>Gentilicio:</a:t>
            </a:r>
            <a:r>
              <a:rPr lang="es-ES" dirty="0" smtClean="0"/>
              <a:t> Monteriano</a:t>
            </a:r>
            <a:endParaRPr lang="es-ES_tradnl" dirty="0" smtClean="0"/>
          </a:p>
          <a:p>
            <a:r>
              <a:rPr lang="es-ES" b="1" dirty="0" smtClean="0"/>
              <a:t>Otros nombres que ha recibido el municipio:</a:t>
            </a:r>
            <a:r>
              <a:rPr lang="es-ES" dirty="0" smtClean="0"/>
              <a:t> La Perla del Sinú, Capital Ganadera de Colombia, La Ciudad de las Golondrinas, La Villa Soñada.</a:t>
            </a:r>
            <a:endParaRPr lang="es-ES_tradnl" dirty="0" smtClean="0"/>
          </a:p>
          <a:p>
            <a:endParaRPr lang="es-ES_tradnl"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6" name="15 CuadroTexto"/>
          <p:cNvSpPr txBox="1"/>
          <p:nvPr/>
        </p:nvSpPr>
        <p:spPr>
          <a:xfrm>
            <a:off x="1500166" y="6507774"/>
            <a:ext cx="1928826" cy="369332"/>
          </a:xfrm>
          <a:prstGeom prst="rect">
            <a:avLst/>
          </a:prstGeom>
          <a:noFill/>
        </p:spPr>
        <p:txBody>
          <a:bodyPr wrap="square" rtlCol="0">
            <a:spAutoFit/>
          </a:bodyPr>
          <a:lstStyle/>
          <a:p>
            <a:pPr algn="ctr"/>
            <a:r>
              <a:rPr lang="es-AR" dirty="0" smtClean="0"/>
              <a:t>MONTERIA</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142852"/>
            <a:ext cx="8229600" cy="1071570"/>
          </a:xfrm>
          <a:solidFill>
            <a:srgbClr val="9999FF"/>
          </a:solidFill>
        </p:spPr>
        <p:txBody>
          <a:bodyPr/>
          <a:lstStyle/>
          <a:p>
            <a:r>
              <a:rPr lang="es-ES_tradnl" dirty="0" smtClean="0"/>
              <a:t>HIMNO DE MONTERIA</a:t>
            </a:r>
            <a:endParaRPr lang="es-ES_tradnl" dirty="0"/>
          </a:p>
        </p:txBody>
      </p:sp>
      <p:sp>
        <p:nvSpPr>
          <p:cNvPr id="12" name="2 Marcador de contenido"/>
          <p:cNvSpPr>
            <a:spLocks noGrp="1"/>
          </p:cNvSpPr>
          <p:nvPr>
            <p:ph idx="1"/>
          </p:nvPr>
        </p:nvSpPr>
        <p:spPr>
          <a:xfrm>
            <a:off x="457200" y="1285860"/>
            <a:ext cx="7543824" cy="4643470"/>
          </a:xfrm>
        </p:spPr>
        <p:txBody>
          <a:bodyPr numCol="2">
            <a:noAutofit/>
          </a:bodyPr>
          <a:lstStyle/>
          <a:p>
            <a:r>
              <a:rPr lang="es-ES" sz="1400" dirty="0" smtClean="0"/>
              <a:t>[Coro]</a:t>
            </a:r>
            <a:br>
              <a:rPr lang="es-ES" sz="1400" dirty="0" smtClean="0"/>
            </a:br>
            <a:r>
              <a:rPr lang="es-ES" sz="1400" dirty="0" smtClean="0"/>
              <a:t>Montería es la villa soñada</a:t>
            </a:r>
            <a:br>
              <a:rPr lang="es-ES" sz="1400" dirty="0" smtClean="0"/>
            </a:br>
            <a:r>
              <a:rPr lang="es-ES" sz="1400" dirty="0" smtClean="0"/>
              <a:t>En las ondas del raudo Sinú</a:t>
            </a:r>
            <a:br>
              <a:rPr lang="es-ES" sz="1400" dirty="0" smtClean="0"/>
            </a:br>
            <a:r>
              <a:rPr lang="es-ES" sz="1400" dirty="0" smtClean="0"/>
              <a:t>Como urbe que avanza aclamada</a:t>
            </a:r>
            <a:br>
              <a:rPr lang="es-ES" sz="1400" dirty="0" smtClean="0"/>
            </a:br>
            <a:r>
              <a:rPr lang="es-ES" sz="1400" dirty="0" smtClean="0"/>
              <a:t>Sobre un valle de espléndido azul.</a:t>
            </a:r>
            <a:br>
              <a:rPr lang="es-ES" sz="1400" dirty="0" smtClean="0"/>
            </a:br>
            <a:r>
              <a:rPr lang="es-ES" sz="1400" dirty="0" smtClean="0"/>
              <a:t>I</a:t>
            </a:r>
            <a:br>
              <a:rPr lang="es-ES" sz="1400" dirty="0" smtClean="0"/>
            </a:br>
            <a:r>
              <a:rPr lang="es-ES" sz="1400" dirty="0" smtClean="0"/>
              <a:t>Gran ciudad que blasonan los cuernos</a:t>
            </a:r>
            <a:br>
              <a:rPr lang="es-ES" sz="1400" dirty="0" smtClean="0"/>
            </a:br>
            <a:r>
              <a:rPr lang="es-ES" sz="1400" dirty="0" smtClean="0"/>
              <a:t>Con sus arcos de acción y de luz,</a:t>
            </a:r>
            <a:br>
              <a:rPr lang="es-ES" sz="1400" dirty="0" smtClean="0"/>
            </a:br>
            <a:r>
              <a:rPr lang="es-ES" sz="1400" dirty="0" smtClean="0"/>
              <a:t>Manantial de valores eternos,</a:t>
            </a:r>
            <a:br>
              <a:rPr lang="es-ES" sz="1400" dirty="0" smtClean="0"/>
            </a:br>
            <a:r>
              <a:rPr lang="es-ES" sz="1400" dirty="0" smtClean="0"/>
              <a:t>Heredera inmortal del Sinú.</a:t>
            </a:r>
            <a:br>
              <a:rPr lang="es-ES" sz="1400" dirty="0" smtClean="0"/>
            </a:br>
            <a:r>
              <a:rPr lang="es-ES" sz="1400" dirty="0" smtClean="0"/>
              <a:t>II</a:t>
            </a:r>
            <a:br>
              <a:rPr lang="es-ES" sz="1400" dirty="0" smtClean="0"/>
            </a:br>
            <a:r>
              <a:rPr lang="es-ES" sz="1400" dirty="0" smtClean="0"/>
              <a:t>Noble sangre le ofrenda el torero</a:t>
            </a:r>
            <a:br>
              <a:rPr lang="es-ES" sz="1400" dirty="0" smtClean="0"/>
            </a:br>
            <a:r>
              <a:rPr lang="es-ES" sz="1400" dirty="0" smtClean="0"/>
              <a:t>En las lidias de su arte sin par:</a:t>
            </a:r>
            <a:br>
              <a:rPr lang="es-ES" sz="1400" dirty="0" smtClean="0"/>
            </a:br>
            <a:r>
              <a:rPr lang="es-ES" sz="1400" dirty="0" smtClean="0"/>
              <a:t>Tradiciones del veinte de Enero,</a:t>
            </a:r>
            <a:br>
              <a:rPr lang="es-ES" sz="1400" dirty="0" smtClean="0"/>
            </a:br>
            <a:r>
              <a:rPr lang="es-ES" sz="1400" dirty="0" smtClean="0"/>
              <a:t>Como ritos de honor secular.</a:t>
            </a:r>
            <a:br>
              <a:rPr lang="es-ES" sz="1400" dirty="0" smtClean="0"/>
            </a:br>
            <a:r>
              <a:rPr lang="es-ES" sz="1400" dirty="0" smtClean="0"/>
              <a:t>III</a:t>
            </a:r>
            <a:br>
              <a:rPr lang="es-ES" sz="1400" dirty="0" smtClean="0"/>
            </a:br>
            <a:endParaRPr lang="es-ES" sz="1400" dirty="0" smtClean="0"/>
          </a:p>
          <a:p>
            <a:endParaRPr lang="es-ES" sz="1400" dirty="0" smtClean="0"/>
          </a:p>
          <a:p>
            <a:endParaRPr lang="es-ES" sz="1400" dirty="0" smtClean="0"/>
          </a:p>
          <a:p>
            <a:endParaRPr lang="es-ES" sz="1400" dirty="0" smtClean="0"/>
          </a:p>
          <a:p>
            <a:endParaRPr lang="es-ES" sz="1400" dirty="0" smtClean="0"/>
          </a:p>
          <a:p>
            <a:pPr>
              <a:buNone/>
            </a:pPr>
            <a:endParaRPr lang="es-ES" sz="1400" dirty="0" smtClean="0"/>
          </a:p>
          <a:p>
            <a:r>
              <a:rPr lang="es-ES" sz="1400" dirty="0" smtClean="0"/>
              <a:t>Cual trasmallo en plena subienda</a:t>
            </a:r>
            <a:br>
              <a:rPr lang="es-ES" sz="1400" dirty="0" smtClean="0"/>
            </a:br>
            <a:r>
              <a:rPr lang="es-ES" sz="1400" dirty="0" smtClean="0"/>
              <a:t>Es la pesca de su alto sedal</a:t>
            </a:r>
            <a:br>
              <a:rPr lang="es-ES" sz="1400" dirty="0" smtClean="0"/>
            </a:br>
            <a:r>
              <a:rPr lang="es-ES" sz="1400" dirty="0" smtClean="0"/>
              <a:t>Y cual mieles de antigua molienda</a:t>
            </a:r>
            <a:br>
              <a:rPr lang="es-ES" sz="1400" dirty="0" smtClean="0"/>
            </a:br>
            <a:r>
              <a:rPr lang="es-ES" sz="1400" dirty="0" smtClean="0"/>
              <a:t>Nos ofrece su aliento vital.</a:t>
            </a:r>
            <a:br>
              <a:rPr lang="es-ES" sz="1400" dirty="0" smtClean="0"/>
            </a:br>
            <a:r>
              <a:rPr lang="es-ES" sz="1400" dirty="0" smtClean="0"/>
              <a:t>IV</a:t>
            </a:r>
            <a:br>
              <a:rPr lang="es-ES" sz="1400" dirty="0" smtClean="0"/>
            </a:br>
            <a:r>
              <a:rPr lang="es-ES" sz="1400" dirty="0" smtClean="0"/>
              <a:t>Sus varones de recia pujanza</a:t>
            </a:r>
            <a:br>
              <a:rPr lang="es-ES" sz="1400" dirty="0" smtClean="0"/>
            </a:br>
            <a:r>
              <a:rPr lang="es-ES" sz="1400" dirty="0" smtClean="0"/>
              <a:t>La tallaron cual un pedestal</a:t>
            </a:r>
            <a:br>
              <a:rPr lang="es-ES" sz="1400" dirty="0" smtClean="0"/>
            </a:br>
            <a:r>
              <a:rPr lang="es-ES" sz="1400" dirty="0" smtClean="0"/>
              <a:t>Para el héroe de joven semblanza</a:t>
            </a:r>
            <a:br>
              <a:rPr lang="es-ES" sz="1400" dirty="0" smtClean="0"/>
            </a:br>
            <a:r>
              <a:rPr lang="es-ES" sz="1400" dirty="0" smtClean="0"/>
              <a:t>Que hoy le imprime su gesto marcial.</a:t>
            </a:r>
            <a:br>
              <a:rPr lang="es-ES" sz="1400" dirty="0" smtClean="0"/>
            </a:br>
            <a:r>
              <a:rPr lang="es-ES" sz="1400" dirty="0" smtClean="0"/>
              <a:t>V</a:t>
            </a:r>
            <a:br>
              <a:rPr lang="es-ES" sz="1400" dirty="0" smtClean="0"/>
            </a:br>
            <a:r>
              <a:rPr lang="es-ES" sz="1400" dirty="0" smtClean="0"/>
              <a:t>El progreso se rinde a sus plantas</a:t>
            </a:r>
            <a:br>
              <a:rPr lang="es-ES" sz="1400" dirty="0" smtClean="0"/>
            </a:br>
            <a:r>
              <a:rPr lang="es-ES" sz="1400" dirty="0" smtClean="0"/>
              <a:t>De atrayente y gentil capital</a:t>
            </a:r>
            <a:br>
              <a:rPr lang="es-ES" sz="1400" dirty="0" smtClean="0"/>
            </a:br>
            <a:r>
              <a:rPr lang="es-ES" sz="1400" dirty="0" smtClean="0"/>
              <a:t>Y en las voces de cada garganta</a:t>
            </a:r>
            <a:br>
              <a:rPr lang="es-ES" sz="1400" dirty="0" smtClean="0"/>
            </a:br>
            <a:r>
              <a:rPr lang="es-ES" sz="1400" dirty="0" smtClean="0"/>
              <a:t>Montería es un Himno Triunfal!</a:t>
            </a:r>
            <a:endParaRPr lang="es-ES_tradnl" sz="1400" dirty="0" smtClean="0"/>
          </a:p>
          <a:p>
            <a:endParaRPr lang="es-ES_tradnl" sz="1100" dirty="0"/>
          </a:p>
        </p:txBody>
      </p:sp>
      <p:sp>
        <p:nvSpPr>
          <p:cNvPr id="5" name="4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9" name="18 CuadroTexto"/>
          <p:cNvSpPr txBox="1"/>
          <p:nvPr/>
        </p:nvSpPr>
        <p:spPr>
          <a:xfrm>
            <a:off x="1500166" y="6507774"/>
            <a:ext cx="1928826" cy="369332"/>
          </a:xfrm>
          <a:prstGeom prst="rect">
            <a:avLst/>
          </a:prstGeom>
          <a:noFill/>
        </p:spPr>
        <p:txBody>
          <a:bodyPr wrap="square" rtlCol="0">
            <a:spAutoFit/>
          </a:bodyPr>
          <a:lstStyle/>
          <a:p>
            <a:pPr algn="ctr"/>
            <a:r>
              <a:rPr lang="es-AR" dirty="0" smtClean="0"/>
              <a:t>MONTERIA</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113522"/>
            <a:ext cx="8229600" cy="1011222"/>
          </a:xfrm>
          <a:solidFill>
            <a:srgbClr val="9999FF"/>
          </a:solidFill>
        </p:spPr>
        <p:txBody>
          <a:bodyPr>
            <a:normAutofit/>
          </a:bodyPr>
          <a:lstStyle/>
          <a:p>
            <a:r>
              <a:rPr lang="es-ES" b="1" dirty="0" smtClean="0"/>
              <a:t>HISTORIA DE MONTERIA</a:t>
            </a:r>
            <a:endParaRPr lang="es-ES_tradnl" dirty="0"/>
          </a:p>
        </p:txBody>
      </p:sp>
      <p:sp>
        <p:nvSpPr>
          <p:cNvPr id="3" name="2 Marcador de contenido"/>
          <p:cNvSpPr>
            <a:spLocks noGrp="1"/>
          </p:cNvSpPr>
          <p:nvPr>
            <p:ph idx="1"/>
          </p:nvPr>
        </p:nvSpPr>
        <p:spPr>
          <a:xfrm>
            <a:off x="457200" y="1357298"/>
            <a:ext cx="8229600" cy="4286280"/>
          </a:xfrm>
        </p:spPr>
        <p:txBody>
          <a:bodyPr>
            <a:normAutofit/>
          </a:bodyPr>
          <a:lstStyle/>
          <a:p>
            <a:r>
              <a:rPr lang="es-ES" sz="1800" dirty="0" smtClean="0"/>
              <a:t>Montería fue fundada el 1o de mayo de 1777 por don Antonio de la Torre y Miranda, quien la trasladó a su actual ubicación en la ribera derecha del río Sinú y la bautizó como San Jerónimo de Buenavista. Posteriormente fue renombrada como San Jerónimo de Montería, en remembranza del primer poblado levantado en el lugar de las Monterías, llamado así por ser el sitio de reunión de los monteros que cazaban en sus alrededores.</a:t>
            </a:r>
            <a:br>
              <a:rPr lang="es-ES" sz="1800" dirty="0" smtClean="0"/>
            </a:br>
            <a:r>
              <a:rPr lang="es-ES" sz="1800" dirty="0" smtClean="0"/>
              <a:t/>
            </a:r>
            <a:br>
              <a:rPr lang="es-ES" sz="1800" dirty="0" smtClean="0"/>
            </a:br>
            <a:r>
              <a:rPr lang="es-ES" sz="1800" dirty="0" smtClean="0"/>
              <a:t>En relación con este hecho, de la propia mano del congregado don Antonio de la Torre y Miranda, se lee en su carta al arzobispo-virrey don Antonio Caballero y Góngora:</a:t>
            </a:r>
            <a:br>
              <a:rPr lang="es-ES" sz="1800" dirty="0" smtClean="0"/>
            </a:br>
            <a:r>
              <a:rPr lang="es-ES" sz="1800" dirty="0" smtClean="0"/>
              <a:t/>
            </a:r>
            <a:br>
              <a:rPr lang="es-ES" sz="1800" dirty="0" smtClean="0"/>
            </a:br>
            <a:r>
              <a:rPr lang="es-ES" sz="1800" dirty="0" smtClean="0"/>
              <a:t>"EN LA BANDA IZQUIERDA FUNDÉ EL SITIO DE SAN JERÓNIMO DE BUENAVISTA TRASLADANDO A ÉL LAS IMÁGENES, CAMPANAS Y </a:t>
            </a:r>
            <a:endParaRPr lang="es-ES_tradnl" sz="1800" dirty="0"/>
          </a:p>
        </p:txBody>
      </p:sp>
      <p:sp>
        <p:nvSpPr>
          <p:cNvPr id="5" name="4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4" name="13 Multidocumento">
            <a:hlinkClick r:id="rId3"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Estrella de 5 puntas">
            <a:hlinkClick r:id="rId4"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8" name="17 CuadroTexto"/>
          <p:cNvSpPr txBox="1"/>
          <p:nvPr/>
        </p:nvSpPr>
        <p:spPr>
          <a:xfrm>
            <a:off x="1500166" y="6507774"/>
            <a:ext cx="1928826" cy="369332"/>
          </a:xfrm>
          <a:prstGeom prst="rect">
            <a:avLst/>
          </a:prstGeom>
          <a:noFill/>
        </p:spPr>
        <p:txBody>
          <a:bodyPr wrap="square" rtlCol="0">
            <a:spAutoFit/>
          </a:bodyPr>
          <a:lstStyle/>
          <a:p>
            <a:pPr algn="ctr"/>
            <a:r>
              <a:rPr lang="es-AR" dirty="0" smtClean="0"/>
              <a:t>MONTERIA</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
                                        <p:tgtEl>
                                          <p:spTgt spid="2"/>
                                        </p:tgtEl>
                                      </p:cBhvr>
                                    </p:animEffect>
                                    <p:anim calcmode="lin" valueType="num">
                                      <p:cBhvr>
                                        <p:cTn id="8" dur="400" fill="hold"/>
                                        <p:tgtEl>
                                          <p:spTgt spid="2"/>
                                        </p:tgtEl>
                                        <p:attrNameLst>
                                          <p:attrName>ppt_x</p:attrName>
                                        </p:attrNameLst>
                                      </p:cBhvr>
                                      <p:tavLst>
                                        <p:tav tm="0">
                                          <p:val>
                                            <p:strVal val="#ppt_x"/>
                                          </p:val>
                                        </p:tav>
                                        <p:tav tm="100000">
                                          <p:val>
                                            <p:strVal val="#ppt_x"/>
                                          </p:val>
                                        </p:tav>
                                      </p:tavLst>
                                    </p:anim>
                                    <p:anim calcmode="lin" valueType="num">
                                      <p:cBhvr>
                                        <p:cTn id="9" dur="400" fill="hold"/>
                                        <p:tgtEl>
                                          <p:spTgt spid="2"/>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8354" name="Picture 2" descr="http://www.google.com.co/maps/vt/data=LtgX-e3f8ctI3U5dJtbt7EJ1ZfRneYme,hq9Ajbk9IDFmCRmXglWb8RkKIHjh34NXT46DdJWl76SpTb993jvuHD9DH9-Pg1Pzx03gc-bRA1O4RlngQs-DyxfJ6wK_X6UeixTcnI4kN88QZ7PBaB-woMCxlLVfQb56BR37MKunrJy7AIJFEeWI9tn8yZv1_9_DY25VqqA4TFop0csh">
            <a:hlinkClick r:id="rId2"/>
          </p:cNvPr>
          <p:cNvPicPr>
            <a:picLocks noChangeAspect="1" noChangeArrowheads="1"/>
          </p:cNvPicPr>
          <p:nvPr/>
        </p:nvPicPr>
        <p:blipFill>
          <a:blip r:embed="rId3" cstate="print"/>
          <a:srcRect/>
          <a:stretch>
            <a:fillRect/>
          </a:stretch>
        </p:blipFill>
        <p:spPr bwMode="auto">
          <a:xfrm>
            <a:off x="785786" y="1571612"/>
            <a:ext cx="3643320" cy="3857652"/>
          </a:xfrm>
          <a:prstGeom prst="rect">
            <a:avLst/>
          </a:prstGeom>
          <a:noFill/>
        </p:spPr>
      </p:pic>
      <p:sp>
        <p:nvSpPr>
          <p:cNvPr id="5" name="1 Título"/>
          <p:cNvSpPr>
            <a:spLocks noGrp="1"/>
          </p:cNvSpPr>
          <p:nvPr>
            <p:ph type="title"/>
          </p:nvPr>
        </p:nvSpPr>
        <p:spPr>
          <a:xfrm>
            <a:off x="457200" y="274638"/>
            <a:ext cx="8229600" cy="1011222"/>
          </a:xfrm>
          <a:solidFill>
            <a:srgbClr val="00FFCC"/>
          </a:solidFill>
        </p:spPr>
        <p:txBody>
          <a:bodyPr>
            <a:normAutofit/>
          </a:bodyPr>
          <a:lstStyle/>
          <a:p>
            <a:r>
              <a:rPr lang="es-ES" dirty="0" smtClean="0"/>
              <a:t>MUNICIPIO DE MOÑITOS</a:t>
            </a:r>
            <a:endParaRPr lang="es-ES_tradnl" dirty="0"/>
          </a:p>
        </p:txBody>
      </p:sp>
      <p:sp>
        <p:nvSpPr>
          <p:cNvPr id="6" name="5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8" name="7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10" name="9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uadroTexto">
            <a:hlinkClick r:id="rId4" action="ppaction://hlinksldjump"/>
          </p:cNvPr>
          <p:cNvSpPr txBox="1"/>
          <p:nvPr/>
        </p:nvSpPr>
        <p:spPr>
          <a:xfrm>
            <a:off x="6500826" y="4143380"/>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4" name="13 CuadroTexto">
            <a:hlinkClick r:id="rId5" action="ppaction://hlinksldjump"/>
          </p:cNvPr>
          <p:cNvSpPr txBox="1"/>
          <p:nvPr/>
        </p:nvSpPr>
        <p:spPr>
          <a:xfrm>
            <a:off x="6500794" y="5131370"/>
            <a:ext cx="1785918" cy="369332"/>
          </a:xfrm>
          <a:prstGeom prst="rect">
            <a:avLst/>
          </a:prstGeom>
          <a:solidFill>
            <a:srgbClr val="00B0F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ECONOMIA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5" name="2 Subtítulo"/>
          <p:cNvSpPr txBox="1">
            <a:spLocks/>
          </p:cNvSpPr>
          <p:nvPr/>
        </p:nvSpPr>
        <p:spPr>
          <a:xfrm>
            <a:off x="6000760" y="1583754"/>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6" name="15 CuadroTexto">
            <a:hlinkClick r:id="rId6" action="ppaction://hlinksldjump"/>
          </p:cNvPr>
          <p:cNvSpPr txBox="1"/>
          <p:nvPr/>
        </p:nvSpPr>
        <p:spPr>
          <a:xfrm>
            <a:off x="6500794" y="2786058"/>
            <a:ext cx="1428760" cy="369332"/>
          </a:xfrm>
          <a:prstGeom prst="rect">
            <a:avLst/>
          </a:prstGeom>
          <a:solidFill>
            <a:srgbClr val="FF000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BANDERA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16 CuadroTexto">
            <a:hlinkClick r:id="rId7" action="ppaction://hlinksldjump"/>
          </p:cNvPr>
          <p:cNvSpPr txBox="1"/>
          <p:nvPr/>
        </p:nvSpPr>
        <p:spPr>
          <a:xfrm>
            <a:off x="6500794" y="3226828"/>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18 CuadroTexto">
            <a:hlinkClick r:id="rId8" action="ppaction://hlinksldjump"/>
          </p:cNvPr>
          <p:cNvSpPr txBox="1"/>
          <p:nvPr/>
        </p:nvSpPr>
        <p:spPr>
          <a:xfrm>
            <a:off x="6500794" y="3714752"/>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 name="19 CuadroTexto">
            <a:hlinkClick r:id="rId9" action="ppaction://hlinksldjump"/>
          </p:cNvPr>
          <p:cNvSpPr txBox="1"/>
          <p:nvPr/>
        </p:nvSpPr>
        <p:spPr>
          <a:xfrm>
            <a:off x="6500794" y="2298134"/>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1" name="20 CuadroTexto">
            <a:hlinkClick r:id="rId10" action="ppaction://hlinksldjump"/>
          </p:cNvPr>
          <p:cNvSpPr txBox="1"/>
          <p:nvPr/>
        </p:nvSpPr>
        <p:spPr>
          <a:xfrm>
            <a:off x="6500794" y="4643446"/>
            <a:ext cx="1285884"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ECOLOGIA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17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2" name="2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3" name="22 Multidocumento">
            <a:hlinkClick r:id="rId11"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4" name="2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5" name="2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style.rotation</p:attrName>
                                        </p:attrNameLst>
                                      </p:cBhvr>
                                      <p:tavLst>
                                        <p:tav tm="0">
                                          <p:val>
                                            <p:fltVal val="720"/>
                                          </p:val>
                                        </p:tav>
                                        <p:tav tm="100000">
                                          <p:val>
                                            <p:fltVal val="0"/>
                                          </p:val>
                                        </p:tav>
                                      </p:tavLst>
                                    </p:anim>
                                    <p:anim calcmode="lin" valueType="num">
                                      <p:cBhvr>
                                        <p:cTn id="9" dur="2000" fill="hold"/>
                                        <p:tgtEl>
                                          <p:spTgt spid="5"/>
                                        </p:tgtEl>
                                        <p:attrNameLst>
                                          <p:attrName>ppt_h</p:attrName>
                                        </p:attrNameLst>
                                      </p:cBhvr>
                                      <p:tavLst>
                                        <p:tav tm="0">
                                          <p:val>
                                            <p:fltVal val="0"/>
                                          </p:val>
                                        </p:tav>
                                        <p:tav tm="100000">
                                          <p:val>
                                            <p:strVal val="#ppt_h"/>
                                          </p:val>
                                        </p:tav>
                                      </p:tavLst>
                                    </p:anim>
                                    <p:anim calcmode="lin" valueType="num">
                                      <p:cBhvr>
                                        <p:cTn id="10"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011222"/>
          </a:xfrm>
          <a:solidFill>
            <a:srgbClr val="00FFCC"/>
          </a:solidFill>
        </p:spPr>
        <p:txBody>
          <a:bodyPr>
            <a:normAutofit/>
          </a:bodyPr>
          <a:lstStyle/>
          <a:p>
            <a:r>
              <a:rPr lang="es-ES" dirty="0" smtClean="0"/>
              <a:t>IDENTIFICACION DE MOÑITOS</a:t>
            </a:r>
            <a:endParaRPr lang="es-ES_tradnl" dirty="0"/>
          </a:p>
        </p:txBody>
      </p:sp>
      <p:sp>
        <p:nvSpPr>
          <p:cNvPr id="3" name="2 Marcador de contenido"/>
          <p:cNvSpPr>
            <a:spLocks noGrp="1"/>
          </p:cNvSpPr>
          <p:nvPr>
            <p:ph idx="1"/>
          </p:nvPr>
        </p:nvSpPr>
        <p:spPr/>
        <p:txBody>
          <a:bodyPr/>
          <a:lstStyle/>
          <a:p>
            <a:r>
              <a:rPr lang="es-ES" b="1" dirty="0" smtClean="0"/>
              <a:t>Nombre del municipio:</a:t>
            </a:r>
            <a:r>
              <a:rPr lang="es-ES" dirty="0" smtClean="0"/>
              <a:t> Moñitos.</a:t>
            </a:r>
            <a:endParaRPr lang="es-ES_tradnl" dirty="0" smtClean="0"/>
          </a:p>
          <a:p>
            <a:r>
              <a:rPr lang="es-ES" b="1" dirty="0" smtClean="0"/>
              <a:t>NIT:</a:t>
            </a:r>
            <a:r>
              <a:rPr lang="es-ES" dirty="0" smtClean="0"/>
              <a:t> 800065474-9</a:t>
            </a:r>
            <a:endParaRPr lang="es-ES_tradnl" dirty="0" smtClean="0"/>
          </a:p>
          <a:p>
            <a:r>
              <a:rPr lang="es-ES" b="1" dirty="0" smtClean="0"/>
              <a:t>Código Dane:</a:t>
            </a:r>
            <a:r>
              <a:rPr lang="es-ES" dirty="0" smtClean="0"/>
              <a:t> 23500</a:t>
            </a:r>
            <a:endParaRPr lang="es-ES_tradnl" dirty="0" smtClean="0"/>
          </a:p>
          <a:p>
            <a:r>
              <a:rPr lang="es-ES" b="1" dirty="0" smtClean="0"/>
              <a:t>Gentilicio:</a:t>
            </a:r>
            <a:r>
              <a:rPr lang="es-ES" dirty="0" smtClean="0"/>
              <a:t> Moñiteros, Moñiteras</a:t>
            </a:r>
            <a:endParaRPr lang="es-ES_tradnl" dirty="0" smtClean="0"/>
          </a:p>
          <a:p>
            <a:r>
              <a:rPr lang="es-ES" b="1" dirty="0" smtClean="0"/>
              <a:t>Otros nombres que ha recibido el municipio:</a:t>
            </a:r>
            <a:r>
              <a:rPr lang="es-ES" dirty="0" smtClean="0"/>
              <a:t> Puerto Santo</a:t>
            </a:r>
            <a:endParaRPr lang="es-ES_tradnl" dirty="0" smtClean="0"/>
          </a:p>
          <a:p>
            <a:endParaRPr lang="es-ES_tradnl" dirty="0"/>
          </a:p>
        </p:txBody>
      </p:sp>
      <p:sp>
        <p:nvSpPr>
          <p:cNvPr id="4" name="3 Rectángulo"/>
          <p:cNvSpPr/>
          <p:nvPr/>
        </p:nvSpPr>
        <p:spPr>
          <a:xfrm>
            <a:off x="0" y="5949280"/>
            <a:ext cx="9144000" cy="90872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MOÑITOS</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05"/>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 calcmode="lin" valueType="num">
                                      <p:cBhvr>
                                        <p:cTn id="9" dur="500" fill="hold"/>
                                        <p:tgtEl>
                                          <p:spTgt spid="2"/>
                                        </p:tgtEl>
                                        <p:attrNameLst>
                                          <p:attrName>ppt_x</p:attrName>
                                        </p:attrNameLst>
                                      </p:cBhvr>
                                      <p:tavLst>
                                        <p:tav tm="0">
                                          <p:val>
                                            <p:strVal val="#ppt_x-.2"/>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1414"/>
            <a:ext cx="8229600" cy="1000132"/>
          </a:xfrm>
          <a:solidFill>
            <a:schemeClr val="accent6"/>
          </a:solidFill>
        </p:spPr>
        <p:txBody>
          <a:bodyPr>
            <a:noAutofit/>
          </a:bodyPr>
          <a:lstStyle/>
          <a:p>
            <a:r>
              <a:rPr lang="es-ES_tradnl" sz="5400" dirty="0" smtClean="0">
                <a:solidFill>
                  <a:srgbClr val="006600"/>
                </a:solidFill>
              </a:rPr>
              <a:t>GANADERIA DE CORDOBA</a:t>
            </a:r>
            <a:endParaRPr lang="es-ES_tradnl" sz="5400" dirty="0">
              <a:solidFill>
                <a:srgbClr val="006600"/>
              </a:solidFill>
            </a:endParaRPr>
          </a:p>
        </p:txBody>
      </p:sp>
      <p:sp>
        <p:nvSpPr>
          <p:cNvPr id="3" name="2 Marcador de contenido"/>
          <p:cNvSpPr>
            <a:spLocks noGrp="1"/>
          </p:cNvSpPr>
          <p:nvPr>
            <p:ph idx="1"/>
          </p:nvPr>
        </p:nvSpPr>
        <p:spPr>
          <a:xfrm>
            <a:off x="457200" y="1071546"/>
            <a:ext cx="8229600" cy="4786346"/>
          </a:xfrm>
        </p:spPr>
        <p:txBody>
          <a:bodyPr>
            <a:normAutofit fontScale="70000" lnSpcReduction="20000"/>
          </a:bodyPr>
          <a:lstStyle/>
          <a:p>
            <a:r>
              <a:rPr lang="es-ES" sz="2600" b="1" i="1" dirty="0" smtClean="0"/>
              <a:t>Se practica especialmente en las sabanas del departamento. Montería, sede anual del Reinado Nacional de la Ganadería es la Capital Ganadera de Colombia. Se crían tipos vacunos como el Cebú, Pardo Suizo, Holstein y el muy cordobés Romo Minuano.</a:t>
            </a:r>
            <a:endParaRPr lang="es-ES_tradnl" sz="2600" b="1" i="1" dirty="0" smtClean="0"/>
          </a:p>
          <a:p>
            <a:r>
              <a:rPr lang="es-ES" sz="2600" b="1" i="1" dirty="0" smtClean="0"/>
              <a:t>Los pastos son de planicie y de colina. Los primeros están en el bajo Sinú y San Jorge. Predominan en esta zona el Pará o admirable, resistente a las inundaciones. En los sitios no inundables se dan los pastos de Guinea que junto con el Pará, fueron traídos de Brasil y Venezuela en 1875. Los segundos son pastos poco alimenticios en épocas de sequía. En las colinas bajas crece la guinea y el Puntero en las partes altas.</a:t>
            </a:r>
            <a:endParaRPr lang="es-ES_tradnl" sz="2600" b="1" i="1" dirty="0" smtClean="0"/>
          </a:p>
          <a:p>
            <a:r>
              <a:rPr lang="es-ES" sz="2600" b="1" i="1" dirty="0" smtClean="0"/>
              <a:t>ye Carrematera industria pesquera, minera, hidroeléctrica, maderera y manufacturera son renglones de singular importancia dentro de la economía departamental. El yacimiento de ferroníquel de Cerromatoso ubicado en un cerro aislado de 269 msnm a 22 km de Montelíbano, fue descubierto en 1956 por la Richmond Petroleum, subsidiaria de la Standard Oil Company. El gobierno concedió a la Richmond un contrato de concesión, distinguido con el N° 866 del 30 de marzo de 1963, el cual fue modificado en sus términos mediante contrato adicional del 22 de julio de 1970, dicho contrato permitió la entrada del gobierno nacional como inversionista a través del IFI. En 1979 ingresa como socio la empresa holandesa Billiton (desde el 2001 BHP Billitoy se constituso S.A.</a:t>
            </a:r>
            <a:endParaRPr lang="es-ES_tradnl" sz="2600" b="1" i="1" dirty="0" smtClean="0"/>
          </a:p>
          <a:p>
            <a:endParaRPr lang="es-ES_tradnl" sz="2300" b="1" i="1" dirty="0"/>
          </a:p>
        </p:txBody>
      </p:sp>
      <p:sp>
        <p:nvSpPr>
          <p:cNvPr id="4" name="3 Rectángulo"/>
          <p:cNvSpPr/>
          <p:nvPr/>
        </p:nvSpPr>
        <p:spPr>
          <a:xfrm>
            <a:off x="0" y="5857892"/>
            <a:ext cx="9144000" cy="100010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285720" y="5972195"/>
            <a:ext cx="857256" cy="45720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8 CuadroTexto"/>
          <p:cNvSpPr txBox="1"/>
          <p:nvPr/>
        </p:nvSpPr>
        <p:spPr>
          <a:xfrm>
            <a:off x="3857620" y="6488692"/>
            <a:ext cx="2000264" cy="369332"/>
          </a:xfrm>
          <a:prstGeom prst="rect">
            <a:avLst/>
          </a:prstGeom>
          <a:noFill/>
        </p:spPr>
        <p:txBody>
          <a:bodyPr wrap="square" rtlCol="0">
            <a:spAutoFit/>
          </a:bodyPr>
          <a:lstStyle/>
          <a:p>
            <a:r>
              <a:rPr lang="es-ES" dirty="0" smtClean="0"/>
              <a:t>PAGINA PRINCIPAL</a:t>
            </a:r>
            <a:endParaRPr lang="es-CO" dirty="0"/>
          </a:p>
        </p:txBody>
      </p:sp>
      <p:sp>
        <p:nvSpPr>
          <p:cNvPr id="11" name="10 Multidocumento">
            <a:hlinkClick r:id="" action="ppaction://hlinkshowjump?jump=firstslide"/>
          </p:cNvPr>
          <p:cNvSpPr/>
          <p:nvPr/>
        </p:nvSpPr>
        <p:spPr>
          <a:xfrm>
            <a:off x="4429124" y="5857892"/>
            <a:ext cx="642942" cy="57150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inta hacia arriba">
            <a:hlinkClick r:id="" action="ppaction://hlinkshowjump?jump=lastslide"/>
          </p:cNvPr>
          <p:cNvSpPr/>
          <p:nvPr/>
        </p:nvSpPr>
        <p:spPr>
          <a:xfrm>
            <a:off x="285720" y="5857892"/>
            <a:ext cx="857256" cy="57150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Botón de acción: Inicio">
            <a:hlinkClick r:id="" action="ppaction://hlinkshowjump?jump=endshow" highlightClick="1"/>
          </p:cNvPr>
          <p:cNvSpPr/>
          <p:nvPr/>
        </p:nvSpPr>
        <p:spPr>
          <a:xfrm>
            <a:off x="8028384" y="5953270"/>
            <a:ext cx="642942"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4355976" y="5877272"/>
            <a:ext cx="720080" cy="64807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1011222"/>
          </a:xfrm>
          <a:solidFill>
            <a:srgbClr val="00FFCC"/>
          </a:solidFill>
        </p:spPr>
        <p:txBody>
          <a:bodyPr>
            <a:normAutofit/>
          </a:bodyPr>
          <a:lstStyle/>
          <a:p>
            <a:r>
              <a:rPr lang="es-ES" dirty="0" smtClean="0"/>
              <a:t>BANDERA DE MOÑITOS</a:t>
            </a:r>
            <a:endParaRPr lang="es-ES_tradnl" dirty="0"/>
          </a:p>
        </p:txBody>
      </p:sp>
      <p:pic>
        <p:nvPicPr>
          <p:cNvPr id="12" name="3 Marcador de contenido" descr="Bandera de Moñitos.">
            <a:hlinkClick r:id="rId2" tgtFrame="_blank" tooltip="&quot;Ver bandera de mayor tamaño&quot;"/>
          </p:cNvPr>
          <p:cNvPicPr>
            <a:picLocks noGrp="1"/>
          </p:cNvPicPr>
          <p:nvPr>
            <p:ph idx="1"/>
          </p:nvPr>
        </p:nvPicPr>
        <p:blipFill>
          <a:blip r:embed="rId3" cstate="print"/>
          <a:srcRect/>
          <a:stretch>
            <a:fillRect/>
          </a:stretch>
        </p:blipFill>
        <p:spPr bwMode="auto">
          <a:xfrm>
            <a:off x="2643174" y="2071678"/>
            <a:ext cx="3714550" cy="2714644"/>
          </a:xfrm>
          <a:prstGeom prst="rect">
            <a:avLst/>
          </a:prstGeom>
          <a:noFill/>
          <a:ln w="9525">
            <a:noFill/>
            <a:miter lim="800000"/>
            <a:headEnd/>
            <a:tailEnd/>
          </a:ln>
        </p:spPr>
      </p:pic>
      <p:sp>
        <p:nvSpPr>
          <p:cNvPr id="5" name="4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Estrella de 5 puntas">
            <a:hlinkClick r:id="rId5"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9" name="18 CuadroTexto"/>
          <p:cNvSpPr txBox="1"/>
          <p:nvPr/>
        </p:nvSpPr>
        <p:spPr>
          <a:xfrm>
            <a:off x="1500166" y="6507774"/>
            <a:ext cx="1928826" cy="369332"/>
          </a:xfrm>
          <a:prstGeom prst="rect">
            <a:avLst/>
          </a:prstGeom>
          <a:noFill/>
        </p:spPr>
        <p:txBody>
          <a:bodyPr wrap="square" rtlCol="0">
            <a:spAutoFit/>
          </a:bodyPr>
          <a:lstStyle/>
          <a:p>
            <a:pPr algn="ctr"/>
            <a:r>
              <a:rPr lang="es-AR" dirty="0" smtClean="0"/>
              <a:t>MOÑITOS</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03200"/>
            <a:ext cx="8229600" cy="1011222"/>
          </a:xfrm>
          <a:solidFill>
            <a:srgbClr val="00FFCC"/>
          </a:solidFill>
        </p:spPr>
        <p:txBody>
          <a:bodyPr>
            <a:normAutofit/>
          </a:bodyPr>
          <a:lstStyle/>
          <a:p>
            <a:r>
              <a:rPr lang="es-ES" dirty="0" smtClean="0"/>
              <a:t>HIMNO DE MOÑITOS</a:t>
            </a:r>
            <a:endParaRPr lang="es-ES_tradnl" dirty="0"/>
          </a:p>
        </p:txBody>
      </p:sp>
      <p:sp>
        <p:nvSpPr>
          <p:cNvPr id="5" name="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1472" y="1312681"/>
            <a:ext cx="7786742" cy="4759525"/>
          </a:xfrm>
          <a:prstGeom prst="rect">
            <a:avLst/>
          </a:prstGeom>
          <a:noFill/>
        </p:spPr>
        <p:txBody>
          <a:bodyPr wrap="square" numCol="5" spcCol="252000" rtlCol="0">
            <a:spAutoFit/>
          </a:bodyPr>
          <a:lstStyle/>
          <a:p>
            <a:r>
              <a:rPr lang="es-ES" sz="1400" dirty="0" smtClean="0"/>
              <a:t>Coro</a:t>
            </a:r>
            <a:br>
              <a:rPr lang="es-ES" sz="1400" dirty="0" smtClean="0"/>
            </a:br>
            <a:r>
              <a:rPr lang="es-ES" sz="1400" dirty="0" smtClean="0"/>
              <a:t>A orillas del Mar Caribe</a:t>
            </a:r>
            <a:br>
              <a:rPr lang="es-ES" sz="1400" dirty="0" smtClean="0"/>
            </a:br>
            <a:r>
              <a:rPr lang="es-ES" sz="1400" dirty="0" smtClean="0"/>
              <a:t>un pueblo noble lucha</a:t>
            </a:r>
            <a:br>
              <a:rPr lang="es-ES" sz="1400" dirty="0" smtClean="0"/>
            </a:br>
            <a:r>
              <a:rPr lang="es-ES" sz="1400" dirty="0" smtClean="0"/>
              <a:t>entre velas y redes</a:t>
            </a:r>
            <a:br>
              <a:rPr lang="es-ES" sz="1400" dirty="0" smtClean="0"/>
            </a:br>
            <a:r>
              <a:rPr lang="es-ES" sz="1400" dirty="0" smtClean="0"/>
              <a:t>vertidas con dolor</a:t>
            </a:r>
            <a:br>
              <a:rPr lang="es-ES" sz="1400" dirty="0" smtClean="0"/>
            </a:br>
            <a:r>
              <a:rPr lang="es-ES" sz="1400" dirty="0" smtClean="0"/>
              <a:t>mirando en lontananza</a:t>
            </a:r>
            <a:br>
              <a:rPr lang="es-ES" sz="1400" dirty="0" smtClean="0"/>
            </a:br>
            <a:r>
              <a:rPr lang="es-ES" sz="1400" dirty="0" smtClean="0"/>
              <a:t>el surco de las olas</a:t>
            </a:r>
            <a:br>
              <a:rPr lang="es-ES" sz="1400" dirty="0" smtClean="0"/>
            </a:br>
            <a:r>
              <a:rPr lang="es-ES" sz="1400" dirty="0" smtClean="0"/>
              <a:t>formando con las olas</a:t>
            </a:r>
            <a:br>
              <a:rPr lang="es-ES" sz="1400" dirty="0" smtClean="0"/>
            </a:br>
            <a:r>
              <a:rPr lang="es-ES" sz="1400" dirty="0" smtClean="0"/>
              <a:t>un imperio de amor</a:t>
            </a:r>
          </a:p>
          <a:p>
            <a:r>
              <a:rPr lang="es-ES" sz="1400" dirty="0" smtClean="0"/>
              <a:t>I</a:t>
            </a:r>
            <a:br>
              <a:rPr lang="es-ES" sz="1400" dirty="0" smtClean="0"/>
            </a:br>
            <a:r>
              <a:rPr lang="es-ES" sz="1400" dirty="0" smtClean="0"/>
              <a:t>Eres fuente de paz y riqueza</a:t>
            </a:r>
            <a:br>
              <a:rPr lang="es-ES" sz="1400" dirty="0" smtClean="0"/>
            </a:br>
            <a:r>
              <a:rPr lang="es-ES" sz="1400" dirty="0" smtClean="0"/>
              <a:t>oh, Moñitos la tierra que un día</a:t>
            </a:r>
            <a:br>
              <a:rPr lang="es-ES" sz="1400" dirty="0" smtClean="0"/>
            </a:br>
            <a:r>
              <a:rPr lang="es-ES" sz="1400" dirty="0" smtClean="0"/>
              <a:t>perfumara la piel de tu belleza</a:t>
            </a:r>
            <a:br>
              <a:rPr lang="es-ES" sz="1400" dirty="0" smtClean="0"/>
            </a:br>
            <a:r>
              <a:rPr lang="es-ES" sz="1400" dirty="0" smtClean="0"/>
              <a:t>hoy la herencia de la madre mía</a:t>
            </a:r>
            <a:br>
              <a:rPr lang="es-ES" sz="1400" dirty="0" smtClean="0"/>
            </a:br>
            <a:r>
              <a:rPr lang="es-ES" sz="1400" dirty="0" smtClean="0"/>
              <a:t>negro soy de linaje y grandeza</a:t>
            </a:r>
            <a:br>
              <a:rPr lang="es-ES" sz="1400" dirty="0" smtClean="0"/>
            </a:br>
            <a:r>
              <a:rPr lang="es-ES" sz="1400" dirty="0" smtClean="0"/>
              <a:t>para darle al mundo la armonía   </a:t>
            </a:r>
          </a:p>
          <a:p>
            <a:r>
              <a:rPr lang="es-ES" sz="1400" dirty="0" smtClean="0"/>
              <a:t>II</a:t>
            </a:r>
            <a:br>
              <a:rPr lang="es-ES" sz="1400" dirty="0" smtClean="0"/>
            </a:br>
            <a:r>
              <a:rPr lang="es-ES" sz="1400" dirty="0" smtClean="0"/>
              <a:t>Tus montañas son de verde esperanza</a:t>
            </a:r>
            <a:br>
              <a:rPr lang="es-ES" sz="1400" dirty="0" smtClean="0"/>
            </a:br>
            <a:r>
              <a:rPr lang="es-ES" sz="1400" dirty="0" smtClean="0"/>
              <a:t>son las minas de aquel socavón</a:t>
            </a:r>
            <a:br>
              <a:rPr lang="es-ES" sz="1400" dirty="0" smtClean="0"/>
            </a:br>
            <a:r>
              <a:rPr lang="es-ES" sz="1400" dirty="0" smtClean="0"/>
              <a:t>donde el hombre surca sus labranzas</a:t>
            </a:r>
            <a:br>
              <a:rPr lang="es-ES" sz="1400" dirty="0" smtClean="0"/>
            </a:br>
            <a:r>
              <a:rPr lang="es-ES" sz="1400" dirty="0" smtClean="0"/>
              <a:t>con el hacha, machete y azadón</a:t>
            </a:r>
            <a:br>
              <a:rPr lang="es-ES" sz="1400" dirty="0" smtClean="0"/>
            </a:br>
            <a:r>
              <a:rPr lang="es-ES" sz="1400" dirty="0" smtClean="0"/>
              <a:t>conjugando un grito de alabanza</a:t>
            </a:r>
            <a:br>
              <a:rPr lang="es-ES" sz="1400" dirty="0" smtClean="0"/>
            </a:br>
            <a:r>
              <a:rPr lang="es-ES" sz="1400" dirty="0" smtClean="0"/>
              <a:t>dando gracias al Dios Redentor</a:t>
            </a:r>
            <a:br>
              <a:rPr lang="es-ES" sz="1400" dirty="0" smtClean="0"/>
            </a:br>
            <a:r>
              <a:rPr lang="es-ES" sz="1400" dirty="0" smtClean="0"/>
              <a:t>III</a:t>
            </a:r>
            <a:br>
              <a:rPr lang="es-ES" sz="1400" dirty="0" smtClean="0"/>
            </a:br>
            <a:r>
              <a:rPr lang="es-ES" sz="1400" dirty="0" smtClean="0"/>
              <a:t>Tus sirenas de cabellos rizos</a:t>
            </a:r>
            <a:br>
              <a:rPr lang="es-ES" sz="1400" dirty="0" smtClean="0"/>
            </a:br>
            <a:r>
              <a:rPr lang="es-ES" sz="1400" dirty="0" smtClean="0"/>
              <a:t>de la estirpe la reina Balí la princesa de los cuatro vientos</a:t>
            </a:r>
            <a:br>
              <a:rPr lang="es-ES" sz="1400" dirty="0" smtClean="0"/>
            </a:br>
            <a:r>
              <a:rPr lang="es-ES" sz="1400" dirty="0" smtClean="0"/>
              <a:t>que en galeras llegó por aquí</a:t>
            </a:r>
            <a:br>
              <a:rPr lang="es-ES" sz="1400" dirty="0" smtClean="0"/>
            </a:br>
            <a:r>
              <a:rPr lang="es-ES" sz="1400" dirty="0" smtClean="0"/>
              <a:t>hoy Moñitos bello paraíso</a:t>
            </a:r>
            <a:br>
              <a:rPr lang="es-ES" sz="1400" dirty="0" smtClean="0"/>
            </a:br>
            <a:r>
              <a:rPr lang="es-ES" sz="1400" dirty="0" smtClean="0"/>
              <a:t>fuiste cuna del bardo Muñiz</a:t>
            </a:r>
            <a:br>
              <a:rPr lang="es-ES" sz="1400" dirty="0" smtClean="0"/>
            </a:br>
            <a:r>
              <a:rPr lang="es-ES" sz="1400" dirty="0" smtClean="0"/>
              <a:t>IV</a:t>
            </a:r>
            <a:br>
              <a:rPr lang="es-ES" sz="1400" dirty="0" smtClean="0"/>
            </a:br>
            <a:r>
              <a:rPr lang="es-ES" sz="1400" dirty="0" smtClean="0"/>
              <a:t>Tus plantíos son nuestra grandeza</a:t>
            </a:r>
            <a:br>
              <a:rPr lang="es-ES" sz="1400" dirty="0" smtClean="0"/>
            </a:br>
            <a:r>
              <a:rPr lang="es-ES" sz="1400" dirty="0" smtClean="0"/>
              <a:t>Son la insignia de nuestra labor</a:t>
            </a:r>
            <a:br>
              <a:rPr lang="es-ES" sz="1400" dirty="0" smtClean="0"/>
            </a:br>
            <a:r>
              <a:rPr lang="es-ES" sz="1400" dirty="0" smtClean="0"/>
              <a:t>La pujanza de tanta riqueza</a:t>
            </a:r>
            <a:br>
              <a:rPr lang="es-ES" sz="1400" dirty="0" smtClean="0"/>
            </a:br>
            <a:r>
              <a:rPr lang="es-ES" sz="1400" dirty="0" smtClean="0"/>
              <a:t>Que hoy nos da ante el mundo el valor</a:t>
            </a:r>
            <a:br>
              <a:rPr lang="es-ES" sz="1400" dirty="0" smtClean="0"/>
            </a:br>
            <a:r>
              <a:rPr lang="es-ES" sz="1400" dirty="0" smtClean="0"/>
              <a:t>Somos río manantial de pureza</a:t>
            </a:r>
            <a:br>
              <a:rPr lang="es-ES" sz="1400" dirty="0" smtClean="0"/>
            </a:br>
            <a:r>
              <a:rPr lang="es-ES" sz="1400" dirty="0" smtClean="0"/>
              <a:t>Hoy perennes frutos del amor</a:t>
            </a:r>
            <a:br>
              <a:rPr lang="es-ES" sz="1400" dirty="0" smtClean="0"/>
            </a:br>
            <a:r>
              <a:rPr lang="es-ES" sz="1400" dirty="0" smtClean="0"/>
              <a:t/>
            </a:r>
            <a:br>
              <a:rPr lang="es-ES" sz="1400" dirty="0" smtClean="0"/>
            </a:br>
            <a:r>
              <a:rPr lang="es-ES" sz="1400" dirty="0" smtClean="0"/>
              <a:t/>
            </a:r>
            <a:br>
              <a:rPr lang="es-ES" sz="1400" dirty="0" smtClean="0"/>
            </a:br>
            <a:r>
              <a:rPr lang="es-ES" sz="1400" dirty="0" smtClean="0"/>
              <a:t/>
            </a:r>
            <a:br>
              <a:rPr lang="es-ES" sz="1400" dirty="0" smtClean="0"/>
            </a:br>
            <a:r>
              <a:rPr lang="es-ES" sz="1400" dirty="0" smtClean="0"/>
              <a:t/>
            </a:r>
            <a:br>
              <a:rPr lang="es-ES" sz="1400" dirty="0" smtClean="0"/>
            </a:br>
            <a:endParaRPr lang="es-ES_tradnl" sz="1400" dirty="0"/>
          </a:p>
        </p:txBody>
      </p:sp>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9" name="18 CuadroTexto"/>
          <p:cNvSpPr txBox="1"/>
          <p:nvPr/>
        </p:nvSpPr>
        <p:spPr>
          <a:xfrm>
            <a:off x="1500166" y="6507774"/>
            <a:ext cx="1928826" cy="369332"/>
          </a:xfrm>
          <a:prstGeom prst="rect">
            <a:avLst/>
          </a:prstGeom>
          <a:noFill/>
        </p:spPr>
        <p:txBody>
          <a:bodyPr wrap="square" rtlCol="0">
            <a:spAutoFit/>
          </a:bodyPr>
          <a:lstStyle/>
          <a:p>
            <a:pPr algn="ctr"/>
            <a:r>
              <a:rPr lang="es-AR" dirty="0" smtClean="0"/>
              <a:t>MOÑITOS</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set>
                                      <p:cBhvr>
                                        <p:cTn id="7" dur="228" fill="hold">
                                          <p:stCondLst>
                                            <p:cond delay="0"/>
                                          </p:stCondLst>
                                        </p:cTn>
                                        <p:tgtEl>
                                          <p:spTgt spid="4"/>
                                        </p:tgtEl>
                                        <p:attrNameLst>
                                          <p:attrName>style.rotation</p:attrName>
                                        </p:attrNameLst>
                                      </p:cBhvr>
                                      <p:to>
                                        <p:strVal val="-45.0"/>
                                      </p:to>
                                    </p:set>
                                    <p:anim calcmode="lin" valueType="num">
                                      <p:cBhvr>
                                        <p:cTn id="8" dur="228" fill="hold">
                                          <p:stCondLst>
                                            <p:cond delay="228"/>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60648"/>
            <a:ext cx="8229600" cy="882352"/>
          </a:xfrm>
          <a:solidFill>
            <a:srgbClr val="00FFCC"/>
          </a:solidFill>
        </p:spPr>
        <p:txBody>
          <a:bodyPr/>
          <a:lstStyle/>
          <a:p>
            <a:r>
              <a:rPr lang="es-ES_tradnl" dirty="0" smtClean="0"/>
              <a:t>HISTORIA  DE  MOÑITOS</a:t>
            </a:r>
            <a:endParaRPr lang="es-ES_tradnl" dirty="0"/>
          </a:p>
        </p:txBody>
      </p:sp>
      <p:sp>
        <p:nvSpPr>
          <p:cNvPr id="3" name="2 Marcador de contenido"/>
          <p:cNvSpPr>
            <a:spLocks noGrp="1"/>
          </p:cNvSpPr>
          <p:nvPr>
            <p:ph idx="1"/>
          </p:nvPr>
        </p:nvSpPr>
        <p:spPr>
          <a:xfrm>
            <a:off x="428596" y="1214422"/>
            <a:ext cx="8229600" cy="4357718"/>
          </a:xfrm>
        </p:spPr>
        <p:txBody>
          <a:bodyPr>
            <a:noAutofit/>
          </a:bodyPr>
          <a:lstStyle/>
          <a:p>
            <a:r>
              <a:rPr lang="es-ES" sz="1400" b="1" dirty="0" smtClean="0"/>
              <a:t>Fecha de fundación:</a:t>
            </a:r>
            <a:r>
              <a:rPr lang="es-ES" sz="1400" dirty="0" smtClean="0"/>
              <a:t> 17 de febrero de 1740</a:t>
            </a:r>
            <a:endParaRPr lang="es-ES_tradnl" sz="1400" dirty="0" smtClean="0"/>
          </a:p>
          <a:p>
            <a:r>
              <a:rPr lang="es-ES" sz="1400" b="1" dirty="0" smtClean="0"/>
              <a:t>Nombre del/los fundador (es):</a:t>
            </a:r>
            <a:r>
              <a:rPr lang="es-ES" sz="1400" dirty="0" smtClean="0"/>
              <a:t> Manuel Muñiz</a:t>
            </a:r>
            <a:endParaRPr lang="es-ES_tradnl" sz="1400" dirty="0" smtClean="0"/>
          </a:p>
          <a:p>
            <a:r>
              <a:rPr lang="es-ES" sz="1400" b="1" dirty="0" smtClean="0"/>
              <a:t>Reseña histórica:</a:t>
            </a:r>
            <a:r>
              <a:rPr lang="es-ES" sz="1400" dirty="0" smtClean="0"/>
              <a:t/>
            </a:r>
            <a:br>
              <a:rPr lang="es-ES" sz="1400" dirty="0" smtClean="0"/>
            </a:br>
            <a:r>
              <a:rPr lang="es-ES" sz="1400" dirty="0" smtClean="0"/>
              <a:t>La historia de Moñitos está ligada al comercio que desde Cartagena y Barranquilla se realizaba con la región de Urabá, mediante largas travesías marítimas. Su núcleo poblacional inicial o pequeña aldea, lo conformaron pescadores de la etnia negra y se remonta a los años de 1740. Según la tradición oral, son diferentes las versiones sobre el origen del nombre del municipio.</a:t>
            </a:r>
            <a:br>
              <a:rPr lang="es-ES" sz="1400" dirty="0" smtClean="0"/>
            </a:br>
            <a:r>
              <a:rPr lang="es-ES" sz="1400" dirty="0" smtClean="0"/>
              <a:t>“Una de ellas establece que los primeros en llegar fueron las familias de Manuel Muñiz, de origen alemán, Juana Sierra y Cayetana Vega, con sus doce hijos; luego llegaron las familias Matute, la de Martín Díaz, Rosa Cáscaras, Isidora Narváez, Félix Navarro y Sacramento. En honor a Juana Vega, quisieron darle al municipio el nombre de Las Vegas , honor que la mencionada fundadora rehusó, aludiendo que Manuel Muñiz le había precedido en la llegada, por tanto, de la disfunción fonética del apellido Muñiz resultó el topónimo de Moñitos”.</a:t>
            </a:r>
            <a:br>
              <a:rPr lang="es-ES" sz="1400" dirty="0" smtClean="0"/>
            </a:br>
            <a:r>
              <a:rPr lang="es-ES" sz="1400" dirty="0" smtClean="0"/>
              <a:t>Otra versión está ligada a que el caserío de Moñitos deriva su nombre de que este señor alemán Manuel Muñiz, utilizaba un moño en la cabeza, razón por la que se le asignó este nombre.</a:t>
            </a:r>
            <a:r>
              <a:rPr lang="es-ES" sz="1600" dirty="0" smtClean="0"/>
              <a:t/>
            </a:r>
            <a:br>
              <a:rPr lang="es-ES" sz="1600" dirty="0" smtClean="0"/>
            </a:br>
            <a:endParaRPr lang="es-ES_tradnl" sz="1600" dirty="0"/>
          </a:p>
        </p:txBody>
      </p:sp>
      <p:sp>
        <p:nvSpPr>
          <p:cNvPr id="5" name="4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4" name="13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8" name="17 CuadroTexto"/>
          <p:cNvSpPr txBox="1"/>
          <p:nvPr/>
        </p:nvSpPr>
        <p:spPr>
          <a:xfrm>
            <a:off x="1500166" y="6507774"/>
            <a:ext cx="1928826" cy="369332"/>
          </a:xfrm>
          <a:prstGeom prst="rect">
            <a:avLst/>
          </a:prstGeom>
          <a:noFill/>
        </p:spPr>
        <p:txBody>
          <a:bodyPr wrap="square" rtlCol="0">
            <a:spAutoFit/>
          </a:bodyPr>
          <a:lstStyle/>
          <a:p>
            <a:pPr algn="ctr"/>
            <a:r>
              <a:rPr lang="es-AR" dirty="0" smtClean="0"/>
              <a:t>MOÑITOS</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with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FFCC"/>
          </a:solidFill>
        </p:spPr>
        <p:txBody>
          <a:bodyPr>
            <a:normAutofit/>
          </a:bodyPr>
          <a:lstStyle/>
          <a:p>
            <a:r>
              <a:rPr lang="es-ES_tradnl" dirty="0" smtClean="0"/>
              <a:t>GEOGRAFIA DE MOÑITOS</a:t>
            </a:r>
            <a:endParaRPr lang="es-ES_tradnl" dirty="0"/>
          </a:p>
        </p:txBody>
      </p:sp>
      <p:sp>
        <p:nvSpPr>
          <p:cNvPr id="3" name="2 Marcador de contenido"/>
          <p:cNvSpPr>
            <a:spLocks noGrp="1"/>
          </p:cNvSpPr>
          <p:nvPr>
            <p:ph idx="1"/>
          </p:nvPr>
        </p:nvSpPr>
        <p:spPr/>
        <p:txBody>
          <a:bodyPr>
            <a:normAutofit fontScale="62500" lnSpcReduction="20000"/>
          </a:bodyPr>
          <a:lstStyle/>
          <a:p>
            <a:r>
              <a:rPr lang="es-ES" dirty="0" smtClean="0"/>
              <a:t>LOCALIZACION: Entre los 9º 15’ latitud Norte y 76º 8’4” de Longitud Oeste del Meridiano de Greenwich. </a:t>
            </a:r>
            <a:br>
              <a:rPr lang="es-ES" dirty="0" smtClean="0"/>
            </a:br>
            <a:r>
              <a:rPr lang="es-ES" dirty="0" smtClean="0"/>
              <a:t>CLIMA : Bosque Seco Tropical.</a:t>
            </a:r>
            <a:br>
              <a:rPr lang="es-ES" dirty="0" smtClean="0"/>
            </a:br>
            <a:r>
              <a:rPr lang="es-ES" dirty="0" smtClean="0"/>
              <a:t>TOPOGRAFIA: 50% Planicies costeras y lomas bajas.</a:t>
            </a:r>
            <a:br>
              <a:rPr lang="es-ES" dirty="0" smtClean="0"/>
            </a:br>
            <a:r>
              <a:rPr lang="es-ES" dirty="0" smtClean="0"/>
              <a:t>25% Lomas mas altas y escarpadas con relieve quebrado.</a:t>
            </a:r>
            <a:br>
              <a:rPr lang="es-ES" dirty="0" smtClean="0"/>
            </a:br>
            <a:r>
              <a:rPr lang="es-ES" dirty="0" smtClean="0"/>
              <a:t>15% Áreas bajas o deprimidas de topografía plana.</a:t>
            </a:r>
            <a:br>
              <a:rPr lang="es-ES" dirty="0" smtClean="0"/>
            </a:br>
            <a:r>
              <a:rPr lang="es-ES" dirty="0" smtClean="0"/>
              <a:t>10% Área de litoral de relieve plano. </a:t>
            </a:r>
            <a:br>
              <a:rPr lang="es-ES" dirty="0" smtClean="0"/>
            </a:br>
            <a:r>
              <a:rPr lang="es-ES" dirty="0" smtClean="0"/>
              <a:t>El municipio de Moñitos, cuenta con una amplia red hidrográfica de micro cuencas que permiten a su población, abastecerse de agua para su consumo y el desarrollo de sus actividades agropecuarias. Esta red está conformada por los ríos: Broqueles, Río Cedro, Río Mangle, Arroyo Coha, Arroyo Caimito, Arroyo Caimancito y la quebrada de Corpas, ubicadas a lo largo del territorio municipal, en las veredas de los mismos nombres, y que bañan toda la región.</a:t>
            </a:r>
            <a:br>
              <a:rPr lang="es-ES" dirty="0" smtClean="0"/>
            </a:br>
            <a:r>
              <a:rPr lang="es-ES" dirty="0" smtClean="0"/>
              <a:t>Sus corregimientos son: San José de Bella cohita, La Rada, El Perpetuo Socorro, Broqueles, Las Mujeres, Río Cedro y Santander de La Cruz.</a:t>
            </a:r>
            <a:endParaRPr lang="es-ES_tradnl" dirty="0" smtClean="0"/>
          </a:p>
          <a:p>
            <a:endParaRPr lang="es-ES_tradnl"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MOÑITOS</a:t>
            </a:r>
            <a:endParaRPr lang="es-AR" dirty="0"/>
          </a:p>
        </p:txBody>
      </p:sp>
    </p:spTree>
  </p:cSld>
  <p:clrMapOvr>
    <a:masterClrMapping/>
  </p:clrMapOvr>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FFCC"/>
          </a:solidFill>
        </p:spPr>
        <p:txBody>
          <a:bodyPr>
            <a:normAutofit/>
          </a:bodyPr>
          <a:lstStyle/>
          <a:p>
            <a:r>
              <a:rPr lang="es-ES" b="1" i="1" dirty="0" smtClean="0"/>
              <a:t>ECOLOGIA DE MOÑITOS</a:t>
            </a:r>
            <a:endParaRPr lang="es-ES_tradnl" b="1" i="1" dirty="0"/>
          </a:p>
        </p:txBody>
      </p:sp>
      <p:sp>
        <p:nvSpPr>
          <p:cNvPr id="3" name="2 Marcador de contenido"/>
          <p:cNvSpPr>
            <a:spLocks noGrp="1"/>
          </p:cNvSpPr>
          <p:nvPr>
            <p:ph idx="1"/>
          </p:nvPr>
        </p:nvSpPr>
        <p:spPr/>
        <p:txBody>
          <a:bodyPr>
            <a:normAutofit fontScale="55000" lnSpcReduction="20000"/>
          </a:bodyPr>
          <a:lstStyle/>
          <a:p>
            <a:r>
              <a:rPr lang="es-ES" b="1" i="1" dirty="0" smtClean="0"/>
              <a:t>La vegetación natural ha sido deforestada, a través de la tala y quema con el afán de expandir los hatos ganaderos y los diferentes sistemas de producción agrícola, sin tener en cuenta la aptitud de la tierra, lo cual presenta un deterioro del suelo en algunos sitios; la cobertura vegetal, además de los cultivos agrícolas y pastos, se encuentran árboles frutales, rastrojos, arbustos, malezas, bosques de mangle y de galería, estos últimos son notorios en las desembocaduras de los ríos, arroyos y quebradas al mar en ciertos tramos de sus cauces.</a:t>
            </a:r>
            <a:br>
              <a:rPr lang="es-ES" b="1" i="1" dirty="0" smtClean="0"/>
            </a:br>
            <a:r>
              <a:rPr lang="es-ES" b="1" i="1" dirty="0" smtClean="0"/>
              <a:t/>
            </a:r>
            <a:br>
              <a:rPr lang="es-ES" b="1" i="1" dirty="0" smtClean="0"/>
            </a:br>
            <a:r>
              <a:rPr lang="es-ES" b="1" i="1" dirty="0" smtClean="0"/>
              <a:t>Entre la vegetación arbórea se destacan especies como el roble, orejero, matarratón, guayacán, guácimo, jobo, guarumo, guamo, caimito, totumo y caucho, los cuales se unen con las malezas y árboles para formar complejos vegetales en forma dispersa o compactos, con vegetación siempre verde, entre las palmeras se destacan la “Palma iraca”, como malezas y arbustos se pueden citar las especies de cortadera, arrocillo, cadillo, meloncillo, balsilla, lengua de vaca, zarza, bijao, espino, bicho y el clavito</a:t>
            </a:r>
            <a:r>
              <a:rPr lang="es-ES" dirty="0" smtClean="0"/>
              <a:t/>
            </a:r>
            <a:br>
              <a:rPr lang="es-ES" dirty="0" smtClean="0"/>
            </a:br>
            <a:r>
              <a:rPr lang="es-ES" dirty="0" smtClean="0"/>
              <a:t/>
            </a:r>
            <a:br>
              <a:rPr lang="es-ES" dirty="0" smtClean="0"/>
            </a:br>
            <a:endParaRPr lang="es-ES_tradnl"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MOÑITOS</a:t>
            </a:r>
            <a:endParaRPr lang="es-AR" dirty="0"/>
          </a:p>
        </p:txBody>
      </p:sp>
    </p:spTree>
  </p:cSld>
  <p:clrMapOvr>
    <a:masterClrMapping/>
  </p:clrMapOvr>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85728"/>
            <a:ext cx="8229600" cy="1143000"/>
          </a:xfrm>
          <a:solidFill>
            <a:srgbClr val="00FFCC"/>
          </a:solidFill>
        </p:spPr>
        <p:txBody>
          <a:bodyPr>
            <a:normAutofit/>
          </a:bodyPr>
          <a:lstStyle/>
          <a:p>
            <a:r>
              <a:rPr lang="es-ES" b="1" i="1" dirty="0" smtClean="0"/>
              <a:t>ECONOMIA DE MOÑITOS</a:t>
            </a:r>
            <a:endParaRPr lang="es-ES_tradnl" i="1" dirty="0"/>
          </a:p>
        </p:txBody>
      </p:sp>
      <p:sp>
        <p:nvSpPr>
          <p:cNvPr id="3" name="2 Marcador de contenido"/>
          <p:cNvSpPr>
            <a:spLocks noGrp="1"/>
          </p:cNvSpPr>
          <p:nvPr>
            <p:ph idx="1"/>
          </p:nvPr>
        </p:nvSpPr>
        <p:spPr/>
        <p:txBody>
          <a:bodyPr>
            <a:normAutofit fontScale="55000" lnSpcReduction="20000"/>
          </a:bodyPr>
          <a:lstStyle/>
          <a:p>
            <a:r>
              <a:rPr lang="es-ES" b="1" i="1" dirty="0" smtClean="0"/>
              <a:t>Inicialmente la economía de Moñitos fue la maderable que resultaba de la tala de montañas, por una compañía de madera que se instaló en la región. A la llegada de más familias, la madera fué desapareciendo; implementándose extensas áreas de cultivo de cocoteros, las cuales perduran hasta la llegada de una enfermedad llamada “porroca” , la cual fue diezmando este cultivo, dando lugar a las plantaciones de el plátano creando una zona platanera, la cual también fue azotada por una plaga (hongo) llamada SIGATOCA NEGRA. A pesar de estos percances los cultivos más comerciales siguen siendo estos dos, otros productos que contribuyen a la economía son: El ñame, La yuca, el arroz, entre otros, esto hace que la agricultura, sea una de las principales bases de la economía de nuestro municipio.</a:t>
            </a:r>
            <a:br>
              <a:rPr lang="es-ES" b="1" i="1" dirty="0" smtClean="0"/>
            </a:br>
            <a:r>
              <a:rPr lang="es-ES" b="1" i="1" dirty="0" smtClean="0"/>
              <a:t>La ganadería entraría en un segundo plano ya que la mayoría de lasa extensiones de tierra se ven ocupadas por la agricultura.</a:t>
            </a:r>
            <a:br>
              <a:rPr lang="es-ES" b="1" i="1" dirty="0" smtClean="0"/>
            </a:br>
            <a:r>
              <a:rPr lang="es-ES" b="1" i="1" dirty="0" smtClean="0"/>
              <a:t>La pesca ocupa otro renglón importante en la economía de la región, siendo explotada de forma artesanal, este método de explotación, no es suficiente para su comercialización.</a:t>
            </a:r>
            <a:r>
              <a:rPr lang="es-ES" dirty="0" smtClean="0"/>
              <a:t/>
            </a:r>
            <a:br>
              <a:rPr lang="es-ES" dirty="0" smtClean="0"/>
            </a:br>
            <a:r>
              <a:rPr lang="es-ES" dirty="0" smtClean="0"/>
              <a:t/>
            </a:r>
            <a:br>
              <a:rPr lang="es-ES" dirty="0" smtClean="0"/>
            </a:br>
            <a:endParaRPr lang="es-ES_tradnl"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MOÑITOS</a:t>
            </a:r>
            <a:endParaRPr lang="es-AR" dirty="0"/>
          </a:p>
        </p:txBody>
      </p:sp>
    </p:spTree>
  </p:cSld>
  <p:clrMapOvr>
    <a:masterClrMapping/>
  </p:clrMapOvr>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solidFill>
            <a:srgbClr val="99FF33"/>
          </a:solidFill>
        </p:spPr>
        <p:txBody>
          <a:bodyPr>
            <a:normAutofit/>
          </a:bodyPr>
          <a:lstStyle/>
          <a:p>
            <a:r>
              <a:rPr lang="es-ES" b="1" i="1" dirty="0" smtClean="0"/>
              <a:t>MUNICIPIO DE PLANETA RICA</a:t>
            </a:r>
            <a:endParaRPr lang="es-ES_tradnl" b="1" i="1" dirty="0"/>
          </a:p>
        </p:txBody>
      </p:sp>
      <p:sp>
        <p:nvSpPr>
          <p:cNvPr id="5" name="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29378" name="Picture 2" descr="http://www.google.com.co/maps/vt/data=LtgX-e3f8ctI3U5dJtbt7EJ1ZfRneYme,ukpO_zx9A-ZjLyjMVSGwlT7Uu-wYpMvJ6EC3keqrX3ErNhFBhR6oCoTMhgYWVqqBv1ST1inGYFF2mtpUKpvELKBOjv3e0atA7aBgS6WxBiTvNOrwn9A-va_8RfwLQf-FGAWuUS5XsFgtykeQ67rWnCmn432E-y10piAZlWarFtxI2KAf">
            <a:hlinkClick r:id="rId2"/>
          </p:cNvPr>
          <p:cNvPicPr>
            <a:picLocks noChangeAspect="1" noChangeArrowheads="1"/>
          </p:cNvPicPr>
          <p:nvPr/>
        </p:nvPicPr>
        <p:blipFill>
          <a:blip r:embed="rId3" cstate="print"/>
          <a:srcRect/>
          <a:stretch>
            <a:fillRect/>
          </a:stretch>
        </p:blipFill>
        <p:spPr bwMode="auto">
          <a:xfrm>
            <a:off x="928663" y="1762121"/>
            <a:ext cx="3357585" cy="3810019"/>
          </a:xfrm>
          <a:prstGeom prst="rect">
            <a:avLst/>
          </a:prstGeom>
          <a:noFill/>
          <a:ln>
            <a:solidFill>
              <a:schemeClr val="tx1"/>
            </a:solidFill>
          </a:ln>
        </p:spPr>
      </p:pic>
      <p:sp>
        <p:nvSpPr>
          <p:cNvPr id="13" name="12 CuadroTexto">
            <a:hlinkClick r:id="rId4" action="ppaction://hlinksldjump"/>
          </p:cNvPr>
          <p:cNvSpPr txBox="1"/>
          <p:nvPr/>
        </p:nvSpPr>
        <p:spPr>
          <a:xfrm>
            <a:off x="6500826" y="4500570"/>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4" name="13 CuadroTexto">
            <a:hlinkClick r:id="rId5" action="ppaction://hlinksldjump"/>
          </p:cNvPr>
          <p:cNvSpPr txBox="1"/>
          <p:nvPr/>
        </p:nvSpPr>
        <p:spPr>
          <a:xfrm>
            <a:off x="6500794" y="5488560"/>
            <a:ext cx="1785918" cy="369332"/>
          </a:xfrm>
          <a:prstGeom prst="rect">
            <a:avLst/>
          </a:prstGeom>
          <a:solidFill>
            <a:srgbClr val="00B0F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ECONOMIA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5" name="2 Subtítulo"/>
          <p:cNvSpPr txBox="1">
            <a:spLocks/>
          </p:cNvSpPr>
          <p:nvPr/>
        </p:nvSpPr>
        <p:spPr>
          <a:xfrm>
            <a:off x="6000760" y="1583754"/>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6" name="15 CuadroTexto">
            <a:hlinkClick r:id="rId6" action="ppaction://hlinksldjump"/>
          </p:cNvPr>
          <p:cNvSpPr txBox="1"/>
          <p:nvPr/>
        </p:nvSpPr>
        <p:spPr>
          <a:xfrm>
            <a:off x="6500794" y="3143248"/>
            <a:ext cx="1428760" cy="369332"/>
          </a:xfrm>
          <a:prstGeom prst="rect">
            <a:avLst/>
          </a:prstGeom>
          <a:solidFill>
            <a:srgbClr val="FF000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BANDERA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16 CuadroTexto">
            <a:hlinkClick r:id="rId7" action="ppaction://hlinksldjump"/>
          </p:cNvPr>
          <p:cNvSpPr txBox="1"/>
          <p:nvPr/>
        </p:nvSpPr>
        <p:spPr>
          <a:xfrm>
            <a:off x="6500794" y="3584018"/>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17 CuadroTexto">
            <a:hlinkClick r:id="rId8" action="ppaction://hlinksldjump"/>
          </p:cNvPr>
          <p:cNvSpPr txBox="1"/>
          <p:nvPr/>
        </p:nvSpPr>
        <p:spPr>
          <a:xfrm>
            <a:off x="6500794" y="2726762"/>
            <a:ext cx="1000132" cy="369332"/>
          </a:xfrm>
          <a:prstGeom prst="rect">
            <a:avLst/>
          </a:prstGeom>
          <a:solidFill>
            <a:srgbClr val="99003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ESCUDO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18 CuadroTexto">
            <a:hlinkClick r:id="rId9" action="ppaction://hlinksldjump"/>
          </p:cNvPr>
          <p:cNvSpPr txBox="1"/>
          <p:nvPr/>
        </p:nvSpPr>
        <p:spPr>
          <a:xfrm>
            <a:off x="6500794" y="4071942"/>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 name="19 CuadroTexto"/>
          <p:cNvSpPr txBox="1"/>
          <p:nvPr/>
        </p:nvSpPr>
        <p:spPr>
          <a:xfrm>
            <a:off x="6500794" y="2298134"/>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hlinkClick r:id="rId10" action="ppaction://hlinksldjump"/>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1" name="20 CuadroTexto">
            <a:hlinkClick r:id="rId11" action="ppaction://hlinksldjump"/>
          </p:cNvPr>
          <p:cNvSpPr txBox="1"/>
          <p:nvPr/>
        </p:nvSpPr>
        <p:spPr>
          <a:xfrm>
            <a:off x="6500794" y="5000636"/>
            <a:ext cx="1285884"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ECOLOGIA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2" name="21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3" name="2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4" name="23 Multidocumento">
            <a:hlinkClick r:id="rId1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5" name="2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6" name="2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FF33"/>
          </a:solidFill>
        </p:spPr>
        <p:txBody>
          <a:bodyPr>
            <a:normAutofit/>
          </a:bodyPr>
          <a:lstStyle/>
          <a:p>
            <a:r>
              <a:rPr lang="es-ES" b="1" i="1" dirty="0" smtClean="0"/>
              <a:t>IDENTIFICACION DE PLANETA RICA</a:t>
            </a:r>
            <a:endParaRPr lang="es-ES_tradnl" b="1" i="1" dirty="0"/>
          </a:p>
        </p:txBody>
      </p:sp>
      <p:sp>
        <p:nvSpPr>
          <p:cNvPr id="3" name="2 Marcador de contenido"/>
          <p:cNvSpPr>
            <a:spLocks noGrp="1"/>
          </p:cNvSpPr>
          <p:nvPr>
            <p:ph idx="1"/>
          </p:nvPr>
        </p:nvSpPr>
        <p:spPr/>
        <p:txBody>
          <a:bodyPr/>
          <a:lstStyle/>
          <a:p>
            <a:r>
              <a:rPr lang="es-ES" b="1" i="1" dirty="0" smtClean="0"/>
              <a:t>Nombre del municipio: Municipio de Planeta Rica</a:t>
            </a:r>
            <a:endParaRPr lang="es-ES_tradnl" b="1" i="1" dirty="0" smtClean="0"/>
          </a:p>
          <a:p>
            <a:r>
              <a:rPr lang="es-ES" b="1" i="1" dirty="0" smtClean="0"/>
              <a:t>NIT: 800096765-1</a:t>
            </a:r>
            <a:endParaRPr lang="es-ES_tradnl" b="1" i="1" dirty="0" smtClean="0"/>
          </a:p>
          <a:p>
            <a:r>
              <a:rPr lang="es-ES" b="1" i="1" dirty="0" smtClean="0"/>
              <a:t>Código Dane: 23555</a:t>
            </a:r>
            <a:endParaRPr lang="es-ES_tradnl" b="1" i="1" dirty="0" smtClean="0"/>
          </a:p>
          <a:p>
            <a:r>
              <a:rPr lang="es-ES" b="1" i="1" dirty="0" smtClean="0"/>
              <a:t>Gentilicio: Planetaricense</a:t>
            </a:r>
            <a:endParaRPr lang="es-ES_tradnl" b="1" i="1" dirty="0" smtClean="0"/>
          </a:p>
          <a:p>
            <a:endParaRPr lang="es-ES_tradnl" dirty="0"/>
          </a:p>
        </p:txBody>
      </p:sp>
      <p:sp>
        <p:nvSpPr>
          <p:cNvPr id="4" name="3 Rectángulo"/>
          <p:cNvSpPr/>
          <p:nvPr/>
        </p:nvSpPr>
        <p:spPr>
          <a:xfrm>
            <a:off x="0" y="6021288"/>
            <a:ext cx="9144000" cy="83673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85"/>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PLANETA RICA</a:t>
            </a:r>
            <a:endParaRPr lang="es-AR" dirty="0"/>
          </a:p>
        </p:txBody>
      </p:sp>
    </p:spTree>
  </p:cSld>
  <p:clrMapOvr>
    <a:masterClrMapping/>
  </p:clrMapOvr>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62"/>
            <a:ext cx="8229600" cy="1011198"/>
          </a:xfrm>
          <a:solidFill>
            <a:srgbClr val="99FF33"/>
          </a:solidFill>
        </p:spPr>
        <p:txBody>
          <a:bodyPr>
            <a:normAutofit/>
          </a:bodyPr>
          <a:lstStyle/>
          <a:p>
            <a:r>
              <a:rPr lang="es-ES" b="1" i="1" dirty="0" smtClean="0"/>
              <a:t>ESCUDO DE PLANETA RICA</a:t>
            </a:r>
            <a:endParaRPr lang="es-ES_tradnl" b="1" i="1" dirty="0"/>
          </a:p>
        </p:txBody>
      </p:sp>
      <p:pic>
        <p:nvPicPr>
          <p:cNvPr id="12" name="3 Marcador de contenido" descr="Escudo de Municipio de Planeta Rica">
            <a:hlinkClick r:id="rId2" tgtFrame="_blank" tooltip="&quot;Ver escudo del tamaño original&quot;"/>
          </p:cNvPr>
          <p:cNvPicPr>
            <a:picLocks noGrp="1"/>
          </p:cNvPicPr>
          <p:nvPr>
            <p:ph idx="1"/>
          </p:nvPr>
        </p:nvPicPr>
        <p:blipFill>
          <a:blip r:embed="rId3" cstate="print"/>
          <a:srcRect/>
          <a:stretch>
            <a:fillRect/>
          </a:stretch>
        </p:blipFill>
        <p:spPr bwMode="auto">
          <a:xfrm>
            <a:off x="2714612" y="1643050"/>
            <a:ext cx="3071834" cy="3643339"/>
          </a:xfrm>
          <a:prstGeom prst="rect">
            <a:avLst/>
          </a:prstGeom>
          <a:noFill/>
          <a:ln w="9525">
            <a:solidFill>
              <a:schemeClr val="tx1"/>
            </a:solidFill>
            <a:miter lim="800000"/>
            <a:headEnd/>
            <a:tailEnd/>
          </a:ln>
        </p:spPr>
      </p:pic>
      <p:sp>
        <p:nvSpPr>
          <p:cNvPr id="5" name="4 Rectángulo"/>
          <p:cNvSpPr/>
          <p:nvPr/>
        </p:nvSpPr>
        <p:spPr>
          <a:xfrm>
            <a:off x="0" y="6021288"/>
            <a:ext cx="9144000" cy="83673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inta hacia arriba"/>
          <p:cNvSpPr/>
          <p:nvPr/>
        </p:nvSpPr>
        <p:spPr>
          <a:xfrm>
            <a:off x="357158" y="6278385"/>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Estrella de 5 puntas">
            <a:hlinkClick r:id="rId5"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9" name="18 CuadroTexto"/>
          <p:cNvSpPr txBox="1"/>
          <p:nvPr/>
        </p:nvSpPr>
        <p:spPr>
          <a:xfrm>
            <a:off x="1500166" y="6507774"/>
            <a:ext cx="1928826" cy="369332"/>
          </a:xfrm>
          <a:prstGeom prst="rect">
            <a:avLst/>
          </a:prstGeom>
          <a:noFill/>
        </p:spPr>
        <p:txBody>
          <a:bodyPr wrap="square" rtlCol="0">
            <a:spAutoFit/>
          </a:bodyPr>
          <a:lstStyle/>
          <a:p>
            <a:pPr algn="ctr"/>
            <a:r>
              <a:rPr lang="es-AR" dirty="0" smtClean="0"/>
              <a:t>PLANETA RICA</a:t>
            </a:r>
            <a:endParaRPr lang="es-AR" dirty="0"/>
          </a:p>
        </p:txBody>
      </p:sp>
    </p:spTree>
  </p:cSld>
  <p:clrMapOvr>
    <a:masterClrMapping/>
  </p:clrMapOvr>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62"/>
            <a:ext cx="8229600" cy="939760"/>
          </a:xfrm>
          <a:solidFill>
            <a:srgbClr val="99FF33"/>
          </a:solidFill>
        </p:spPr>
        <p:txBody>
          <a:bodyPr>
            <a:normAutofit/>
          </a:bodyPr>
          <a:lstStyle/>
          <a:p>
            <a:r>
              <a:rPr lang="es-ES" b="1" i="1" dirty="0" smtClean="0"/>
              <a:t>BANDERA DE PLANETA RICA</a:t>
            </a:r>
            <a:endParaRPr lang="es-ES_tradnl" b="1" i="1" dirty="0"/>
          </a:p>
        </p:txBody>
      </p:sp>
      <p:sp>
        <p:nvSpPr>
          <p:cNvPr id="5" name="4 Rectángulo"/>
          <p:cNvSpPr/>
          <p:nvPr/>
        </p:nvSpPr>
        <p:spPr>
          <a:xfrm>
            <a:off x="0" y="6021288"/>
            <a:ext cx="9144000" cy="83673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inta hacia arriba"/>
          <p:cNvSpPr/>
          <p:nvPr/>
        </p:nvSpPr>
        <p:spPr>
          <a:xfrm>
            <a:off x="357158" y="6278385"/>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pic>
        <p:nvPicPr>
          <p:cNvPr id="12" name="11 Imagen" descr="Bandera de Municipio de Planeta Rica">
            <a:hlinkClick r:id="rId2" tgtFrame="_blank" tooltip="&quot;Ver bandera de mayor tamaño&quot;"/>
          </p:cNvPr>
          <p:cNvPicPr/>
          <p:nvPr/>
        </p:nvPicPr>
        <p:blipFill>
          <a:blip r:embed="rId3" cstate="print"/>
          <a:srcRect/>
          <a:stretch>
            <a:fillRect/>
          </a:stretch>
        </p:blipFill>
        <p:spPr bwMode="auto">
          <a:xfrm>
            <a:off x="2643174" y="2000240"/>
            <a:ext cx="3786214" cy="2995626"/>
          </a:xfrm>
          <a:prstGeom prst="rect">
            <a:avLst/>
          </a:prstGeom>
          <a:noFill/>
          <a:ln w="9525">
            <a:solidFill>
              <a:schemeClr val="tx1"/>
            </a:solidFill>
            <a:miter lim="800000"/>
            <a:headEnd/>
            <a:tailEnd/>
          </a:ln>
        </p:spPr>
      </p:pic>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Estrella de 5 puntas">
            <a:hlinkClick r:id="rId5"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9" name="18 CuadroTexto"/>
          <p:cNvSpPr txBox="1"/>
          <p:nvPr/>
        </p:nvSpPr>
        <p:spPr>
          <a:xfrm>
            <a:off x="1500166" y="6507774"/>
            <a:ext cx="1928826" cy="369332"/>
          </a:xfrm>
          <a:prstGeom prst="rect">
            <a:avLst/>
          </a:prstGeom>
          <a:noFill/>
        </p:spPr>
        <p:txBody>
          <a:bodyPr wrap="square" rtlCol="0">
            <a:spAutoFit/>
          </a:bodyPr>
          <a:lstStyle/>
          <a:p>
            <a:pPr algn="ctr"/>
            <a:r>
              <a:rPr lang="es-AR" dirty="0" smtClean="0"/>
              <a:t>PLANETA RICA</a:t>
            </a:r>
            <a:endParaRPr lang="es-AR"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4366" y="142852"/>
            <a:ext cx="8229600" cy="1071570"/>
          </a:xfrm>
          <a:solidFill>
            <a:schemeClr val="accent4"/>
          </a:solidFill>
          <a:ln>
            <a:solidFill>
              <a:srgbClr val="FF0000"/>
            </a:solidFill>
          </a:ln>
        </p:spPr>
        <p:txBody>
          <a:bodyPr>
            <a:noAutofit/>
          </a:bodyPr>
          <a:lstStyle/>
          <a:p>
            <a:r>
              <a:rPr lang="es-ES_tradnl" sz="5400" dirty="0" smtClean="0"/>
              <a:t>ECONOMIA DE CORDOBA</a:t>
            </a:r>
            <a:endParaRPr lang="es-ES_tradnl" sz="5400" dirty="0"/>
          </a:p>
        </p:txBody>
      </p:sp>
      <p:sp>
        <p:nvSpPr>
          <p:cNvPr id="3" name="2 Marcador de contenido"/>
          <p:cNvSpPr>
            <a:spLocks noGrp="1"/>
          </p:cNvSpPr>
          <p:nvPr>
            <p:ph idx="1"/>
          </p:nvPr>
        </p:nvSpPr>
        <p:spPr>
          <a:xfrm>
            <a:off x="457200" y="1428736"/>
            <a:ext cx="8229600" cy="4114816"/>
          </a:xfrm>
        </p:spPr>
        <p:txBody>
          <a:bodyPr>
            <a:normAutofit fontScale="92500" lnSpcReduction="20000"/>
          </a:bodyPr>
          <a:lstStyle/>
          <a:p>
            <a:r>
              <a:rPr lang="es-ES" sz="2400" b="1" i="1" dirty="0" smtClean="0"/>
              <a:t>La ganadería es el primer renglón económico del departamento; grandes extensiones de tierra han desplazado la agricultura tradicional para dar paso a haciendas ganaderas. La agricultura esta representada por cultivos de arroz, maíz, ñame, yuca, ajonjolí, plátano, caña de azúcar, algodón, sorgo, cacao y coco. El sector industrial minero se concentra en la producción de ferroníquel en Cerro Matoso (municipio de Montelíbano) y la explotación de Carbón Mineral en el Municipio de Puerto Libertador. Además la</a:t>
            </a:r>
          </a:p>
          <a:p>
            <a:r>
              <a:rPr lang="es-ES" sz="2400" b="1" i="1" dirty="0" smtClean="0"/>
              <a:t>explotación de la madera se ha convertido en el segundo producto de exportación de Córdoba.</a:t>
            </a:r>
            <a:endParaRPr lang="es-ES_tradnl" sz="2400" b="1" i="1" dirty="0" smtClean="0"/>
          </a:p>
          <a:p>
            <a:r>
              <a:rPr lang="es-ES" sz="2400" b="1" i="1" dirty="0" smtClean="0"/>
              <a:t>Los servicios y el comercio se localizan principalmente en la capital.</a:t>
            </a:r>
            <a:endParaRPr lang="es-ES_tradnl" sz="2400" b="1" i="1" dirty="0" smtClean="0"/>
          </a:p>
          <a:p>
            <a:pPr>
              <a:buNone/>
            </a:pPr>
            <a:r>
              <a:rPr lang="es-ES" sz="2400" b="1" i="1" dirty="0" smtClean="0"/>
              <a:t> </a:t>
            </a:r>
            <a:endParaRPr lang="es-ES_tradnl" sz="2400" b="1" i="1" dirty="0"/>
          </a:p>
        </p:txBody>
      </p:sp>
      <p:sp>
        <p:nvSpPr>
          <p:cNvPr id="4" name="3 Rectángulo"/>
          <p:cNvSpPr/>
          <p:nvPr/>
        </p:nvSpPr>
        <p:spPr>
          <a:xfrm>
            <a:off x="0" y="5857892"/>
            <a:ext cx="9144000" cy="100010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285720" y="5972195"/>
            <a:ext cx="857256" cy="45720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8 CuadroTexto"/>
          <p:cNvSpPr txBox="1"/>
          <p:nvPr/>
        </p:nvSpPr>
        <p:spPr>
          <a:xfrm>
            <a:off x="3857620" y="6488692"/>
            <a:ext cx="2000264" cy="369332"/>
          </a:xfrm>
          <a:prstGeom prst="rect">
            <a:avLst/>
          </a:prstGeom>
          <a:noFill/>
        </p:spPr>
        <p:txBody>
          <a:bodyPr wrap="square" rtlCol="0">
            <a:spAutoFit/>
          </a:bodyPr>
          <a:lstStyle/>
          <a:p>
            <a:r>
              <a:rPr lang="es-ES" dirty="0" smtClean="0"/>
              <a:t>PAGINA PRINCIPAL</a:t>
            </a:r>
            <a:endParaRPr lang="es-CO" dirty="0"/>
          </a:p>
        </p:txBody>
      </p:sp>
      <p:sp>
        <p:nvSpPr>
          <p:cNvPr id="11" name="10 Multidocumento">
            <a:hlinkClick r:id="" action="ppaction://hlinkshowjump?jump=firstslide"/>
          </p:cNvPr>
          <p:cNvSpPr/>
          <p:nvPr/>
        </p:nvSpPr>
        <p:spPr>
          <a:xfrm>
            <a:off x="4429124" y="5857892"/>
            <a:ext cx="642942" cy="57150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inta hacia arriba">
            <a:hlinkClick r:id="" action="ppaction://hlinkshowjump?jump=lastslide"/>
          </p:cNvPr>
          <p:cNvSpPr/>
          <p:nvPr/>
        </p:nvSpPr>
        <p:spPr>
          <a:xfrm>
            <a:off x="285720" y="5857892"/>
            <a:ext cx="857256" cy="57150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Botón de acción: Inicio">
            <a:hlinkClick r:id="" action="ppaction://hlinkshowjump?jump=endshow" highlightClick="1"/>
          </p:cNvPr>
          <p:cNvSpPr/>
          <p:nvPr/>
        </p:nvSpPr>
        <p:spPr>
          <a:xfrm>
            <a:off x="8028384" y="5953270"/>
            <a:ext cx="642942"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4355976" y="5877272"/>
            <a:ext cx="720080" cy="64807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62"/>
            <a:ext cx="8229600" cy="1011198"/>
          </a:xfrm>
          <a:solidFill>
            <a:srgbClr val="99FF33"/>
          </a:solidFill>
        </p:spPr>
        <p:txBody>
          <a:bodyPr>
            <a:normAutofit/>
          </a:bodyPr>
          <a:lstStyle/>
          <a:p>
            <a:r>
              <a:rPr lang="es-ES" b="1" i="1" dirty="0" smtClean="0"/>
              <a:t>HIMNO DE PLANETA RICA</a:t>
            </a:r>
            <a:endParaRPr lang="es-ES_tradnl" b="1" i="1" dirty="0"/>
          </a:p>
        </p:txBody>
      </p:sp>
      <p:sp>
        <p:nvSpPr>
          <p:cNvPr id="5" name="4 Rectángulo"/>
          <p:cNvSpPr/>
          <p:nvPr/>
        </p:nvSpPr>
        <p:spPr>
          <a:xfrm>
            <a:off x="0" y="6021288"/>
            <a:ext cx="9144000" cy="83673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inta hacia arriba"/>
          <p:cNvSpPr/>
          <p:nvPr/>
        </p:nvSpPr>
        <p:spPr>
          <a:xfrm>
            <a:off x="357158" y="6278385"/>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12" name="11 Rectángulo"/>
          <p:cNvSpPr/>
          <p:nvPr/>
        </p:nvSpPr>
        <p:spPr>
          <a:xfrm>
            <a:off x="1214446" y="1500174"/>
            <a:ext cx="821059" cy="369332"/>
          </a:xfrm>
          <a:prstGeom prst="rect">
            <a:avLst/>
          </a:prstGeom>
        </p:spPr>
        <p:txBody>
          <a:bodyPr wrap="none">
            <a:spAutoFit/>
          </a:bodyPr>
          <a:lstStyle/>
          <a:p>
            <a:r>
              <a:rPr lang="es-ES" b="1" dirty="0" smtClean="0"/>
              <a:t>Himno</a:t>
            </a:r>
            <a:endParaRPr lang="es-AR" b="1" dirty="0"/>
          </a:p>
        </p:txBody>
      </p:sp>
      <p:sp>
        <p:nvSpPr>
          <p:cNvPr id="13" name="12 Rectángulo"/>
          <p:cNvSpPr/>
          <p:nvPr/>
        </p:nvSpPr>
        <p:spPr>
          <a:xfrm>
            <a:off x="500066" y="1859340"/>
            <a:ext cx="6000792" cy="1569660"/>
          </a:xfrm>
          <a:prstGeom prst="rect">
            <a:avLst/>
          </a:prstGeom>
        </p:spPr>
        <p:txBody>
          <a:bodyPr wrap="square">
            <a:spAutoFit/>
          </a:bodyPr>
          <a:lstStyle/>
          <a:p>
            <a:r>
              <a:rPr lang="es-ES" sz="1600" dirty="0" smtClean="0"/>
              <a:t>Coro</a:t>
            </a:r>
            <a:br>
              <a:rPr lang="es-ES" sz="1600" dirty="0" smtClean="0"/>
            </a:br>
            <a:r>
              <a:rPr lang="es-ES" sz="1600" dirty="0" smtClean="0"/>
              <a:t>Con gran regocijo cantemos en coro</a:t>
            </a:r>
            <a:br>
              <a:rPr lang="es-ES" sz="1600" dirty="0" smtClean="0"/>
            </a:br>
            <a:r>
              <a:rPr lang="es-ES" sz="1600" dirty="0" smtClean="0"/>
              <a:t>a Planeta Rica la tierra sin par,</a:t>
            </a:r>
            <a:br>
              <a:rPr lang="es-ES" sz="1600" dirty="0" smtClean="0"/>
            </a:br>
            <a:r>
              <a:rPr lang="es-ES" sz="1600" dirty="0" smtClean="0"/>
              <a:t>donde sus hijos, naturales y adoptivos</a:t>
            </a:r>
            <a:br>
              <a:rPr lang="es-ES" sz="1600" dirty="0" smtClean="0"/>
            </a:br>
            <a:r>
              <a:rPr lang="es-ES" sz="1600" dirty="0" smtClean="0"/>
              <a:t>vivimos unidos, por el mismo ideal.</a:t>
            </a:r>
            <a:br>
              <a:rPr lang="es-ES" sz="1600" dirty="0" smtClean="0"/>
            </a:br>
            <a:endParaRPr lang="es-AR" sz="1600" dirty="0"/>
          </a:p>
        </p:txBody>
      </p:sp>
      <p:sp>
        <p:nvSpPr>
          <p:cNvPr id="14" name="13 Rectángulo"/>
          <p:cNvSpPr/>
          <p:nvPr/>
        </p:nvSpPr>
        <p:spPr>
          <a:xfrm>
            <a:off x="428628" y="3170495"/>
            <a:ext cx="4572000" cy="2308324"/>
          </a:xfrm>
          <a:prstGeom prst="rect">
            <a:avLst/>
          </a:prstGeom>
        </p:spPr>
        <p:txBody>
          <a:bodyPr wrap="square">
            <a:spAutoFit/>
          </a:bodyPr>
          <a:lstStyle/>
          <a:p>
            <a:r>
              <a:rPr lang="es-ES" sz="1600" dirty="0" smtClean="0"/>
              <a:t>I</a:t>
            </a:r>
            <a:br>
              <a:rPr lang="es-ES" sz="1600" dirty="0" smtClean="0"/>
            </a:br>
            <a:r>
              <a:rPr lang="es-ES" sz="1600" dirty="0" smtClean="0"/>
              <a:t>Fulgurante estrella que irradia al San Jorge</a:t>
            </a:r>
            <a:br>
              <a:rPr lang="es-ES" sz="1600" dirty="0" smtClean="0"/>
            </a:br>
            <a:r>
              <a:rPr lang="es-ES" sz="1600" dirty="0" smtClean="0"/>
              <a:t>la luz del progreso y de la hermandad,</a:t>
            </a:r>
            <a:br>
              <a:rPr lang="es-ES" sz="1600" dirty="0" smtClean="0"/>
            </a:br>
            <a:r>
              <a:rPr lang="es-ES" sz="1600" dirty="0" smtClean="0"/>
              <a:t>hoy quiere tu pueblo gritar jubiloso:</a:t>
            </a:r>
            <a:br>
              <a:rPr lang="es-ES" sz="1600" dirty="0" smtClean="0"/>
            </a:br>
            <a:r>
              <a:rPr lang="es-ES" sz="1600" dirty="0" smtClean="0"/>
              <a:t>¡Qué viva por siempre la Bella y Cordial!</a:t>
            </a:r>
            <a:br>
              <a:rPr lang="es-ES" sz="1600" dirty="0" smtClean="0"/>
            </a:br>
            <a:r>
              <a:rPr lang="es-ES" sz="1600" dirty="0" smtClean="0"/>
              <a:t>En rica montaña de quinos y cauchos,</a:t>
            </a:r>
            <a:br>
              <a:rPr lang="es-ES" sz="1600" dirty="0" smtClean="0"/>
            </a:br>
            <a:r>
              <a:rPr lang="es-ES" sz="1600" dirty="0" smtClean="0"/>
              <a:t>sobre verde alfombra tejida en raicilla</a:t>
            </a:r>
            <a:br>
              <a:rPr lang="es-ES" sz="1600" dirty="0" smtClean="0"/>
            </a:br>
            <a:r>
              <a:rPr lang="es-ES" sz="1600" dirty="0" smtClean="0"/>
              <a:t>con orgullo indígena a ti te fundaron</a:t>
            </a:r>
            <a:br>
              <a:rPr lang="es-ES" sz="1600" dirty="0" smtClean="0"/>
            </a:br>
            <a:r>
              <a:rPr lang="es-ES" sz="1600" dirty="0" smtClean="0"/>
              <a:t>humildes labriegos de hacha y machete</a:t>
            </a:r>
            <a:endParaRPr lang="es-AR" sz="1600" dirty="0"/>
          </a:p>
        </p:txBody>
      </p:sp>
      <p:sp>
        <p:nvSpPr>
          <p:cNvPr id="15" name="14 Rectángulo"/>
          <p:cNvSpPr/>
          <p:nvPr/>
        </p:nvSpPr>
        <p:spPr>
          <a:xfrm>
            <a:off x="3786214" y="1897741"/>
            <a:ext cx="4572000" cy="2554545"/>
          </a:xfrm>
          <a:prstGeom prst="rect">
            <a:avLst/>
          </a:prstGeom>
        </p:spPr>
        <p:txBody>
          <a:bodyPr>
            <a:spAutoFit/>
          </a:bodyPr>
          <a:lstStyle/>
          <a:p>
            <a:r>
              <a:rPr lang="es-ES" sz="1600" dirty="0" smtClean="0"/>
              <a:t>II</a:t>
            </a:r>
            <a:br>
              <a:rPr lang="es-ES" sz="1600" dirty="0" smtClean="0"/>
            </a:br>
            <a:r>
              <a:rPr lang="es-ES" sz="1600" dirty="0" smtClean="0"/>
              <a:t>Poblada por gentes de toda la patria</a:t>
            </a:r>
            <a:br>
              <a:rPr lang="es-ES" sz="1600" dirty="0" smtClean="0"/>
            </a:br>
            <a:r>
              <a:rPr lang="es-ES" sz="1600" dirty="0" smtClean="0"/>
              <a:t>que ansiosas bebieron tu agua pitalera,</a:t>
            </a:r>
            <a:br>
              <a:rPr lang="es-ES" sz="1600" dirty="0" smtClean="0"/>
            </a:br>
            <a:r>
              <a:rPr lang="es-ES" sz="1600" dirty="0" smtClean="0"/>
              <a:t>con tu propio esfuerzo saliste adelante</a:t>
            </a:r>
            <a:br>
              <a:rPr lang="es-ES" sz="1600" dirty="0" smtClean="0"/>
            </a:br>
            <a:r>
              <a:rPr lang="es-ES" sz="1600" dirty="0" smtClean="0"/>
              <a:t>¡Airosa te perfilas Ciudad del Futuro!</a:t>
            </a:r>
            <a:br>
              <a:rPr lang="es-ES" sz="1600" dirty="0" smtClean="0"/>
            </a:br>
            <a:r>
              <a:rPr lang="es-ES" sz="1600" dirty="0" smtClean="0"/>
              <a:t>Que el trabajo honrado de cultos moradores,</a:t>
            </a:r>
            <a:br>
              <a:rPr lang="es-ES" sz="1600" dirty="0" smtClean="0"/>
            </a:br>
            <a:r>
              <a:rPr lang="es-ES" sz="1600" dirty="0" smtClean="0"/>
              <a:t>que la agricultura y la ganadería</a:t>
            </a:r>
            <a:br>
              <a:rPr lang="es-ES" sz="1600" dirty="0" smtClean="0"/>
            </a:br>
            <a:r>
              <a:rPr lang="es-ES" sz="1600" dirty="0" smtClean="0"/>
              <a:t>y que la alegría de tus mujeres bellas</a:t>
            </a:r>
            <a:br>
              <a:rPr lang="es-ES" sz="1600" dirty="0" smtClean="0"/>
            </a:br>
            <a:r>
              <a:rPr lang="es-ES" sz="1600" dirty="0" smtClean="0"/>
              <a:t>sean eterno emblema, de tu prosperidad.</a:t>
            </a:r>
            <a:br>
              <a:rPr lang="es-ES" sz="1600" dirty="0" smtClean="0"/>
            </a:br>
            <a:endParaRPr lang="es-AR" sz="1600" dirty="0"/>
          </a:p>
        </p:txBody>
      </p:sp>
      <p:sp>
        <p:nvSpPr>
          <p:cNvPr id="16" name="15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7" name="16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8" name="17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0" name="19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31" name="30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32" name="31 CuadroTexto"/>
          <p:cNvSpPr txBox="1"/>
          <p:nvPr/>
        </p:nvSpPr>
        <p:spPr>
          <a:xfrm>
            <a:off x="1500166" y="6507774"/>
            <a:ext cx="1928826" cy="369332"/>
          </a:xfrm>
          <a:prstGeom prst="rect">
            <a:avLst/>
          </a:prstGeom>
          <a:noFill/>
        </p:spPr>
        <p:txBody>
          <a:bodyPr wrap="square" rtlCol="0">
            <a:spAutoFit/>
          </a:bodyPr>
          <a:lstStyle/>
          <a:p>
            <a:pPr algn="ctr"/>
            <a:r>
              <a:rPr lang="es-AR" dirty="0" smtClean="0"/>
              <a:t>PLANETA RICA</a:t>
            </a:r>
            <a:endParaRPr lang="es-AR" dirty="0"/>
          </a:p>
        </p:txBody>
      </p:sp>
    </p:spTree>
  </p:cSld>
  <p:clrMapOvr>
    <a:masterClrMapping/>
  </p:clrMapOvr>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FF33"/>
          </a:solidFill>
        </p:spPr>
        <p:txBody>
          <a:bodyPr/>
          <a:lstStyle/>
          <a:p>
            <a:pPr>
              <a:buClr>
                <a:srgbClr val="FF0000"/>
              </a:buClr>
              <a:buFont typeface="Wingdings" pitchFamily="2" charset="2"/>
              <a:buChar char="v"/>
            </a:pPr>
            <a:r>
              <a:rPr lang="es-ES_tradnl" dirty="0" smtClean="0"/>
              <a:t>HISTORIA DE PLANETARICA</a:t>
            </a:r>
            <a:endParaRPr lang="es-ES_tradnl" dirty="0"/>
          </a:p>
        </p:txBody>
      </p:sp>
      <p:sp>
        <p:nvSpPr>
          <p:cNvPr id="3" name="2 Marcador de contenido"/>
          <p:cNvSpPr>
            <a:spLocks noGrp="1"/>
          </p:cNvSpPr>
          <p:nvPr>
            <p:ph idx="1"/>
          </p:nvPr>
        </p:nvSpPr>
        <p:spPr>
          <a:xfrm>
            <a:off x="457200" y="1600200"/>
            <a:ext cx="8229600" cy="3971940"/>
          </a:xfrm>
        </p:spPr>
        <p:txBody>
          <a:bodyPr>
            <a:normAutofit/>
          </a:bodyPr>
          <a:lstStyle/>
          <a:p>
            <a:pPr>
              <a:buClr>
                <a:srgbClr val="FF0000"/>
              </a:buClr>
              <a:buFont typeface="Courier New" pitchFamily="49" charset="0"/>
              <a:buChar char="o"/>
            </a:pPr>
            <a:r>
              <a:rPr lang="es-ES" sz="2400" dirty="0" smtClean="0"/>
              <a:t>Planeta Rica fue fundada en 1885 por grupos de colonos, atraídos por la extracción de la quina, el caucho y la ipecacuana, conocida también como raicilla, en ese entonces de gran auge comercial. A este grupo de gentes se les conoció con el apelativo de raicilleros, y en cuyo honor se celebran actos culturales. Fue elevada a municipio por Decreto No. 81 del 12 de enero de 1954, después de la creación del departamento de Córdoba culturales. Fue elevada a municipio por Decreto No. 81 del 12 de enero de 1954, después de la creación del departamento de Córdoba</a:t>
            </a:r>
            <a:endParaRPr lang="es-ES_tradnl" sz="2400" dirty="0"/>
          </a:p>
        </p:txBody>
      </p:sp>
      <p:sp>
        <p:nvSpPr>
          <p:cNvPr id="4" name="2 Marcador de contenido"/>
          <p:cNvSpPr txBox="1">
            <a:spLocks/>
          </p:cNvSpPr>
          <p:nvPr/>
        </p:nvSpPr>
        <p:spPr>
          <a:xfrm>
            <a:off x="428596" y="1500175"/>
            <a:ext cx="8229600" cy="4000528"/>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_tradnl"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5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8" name="7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10" name="9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9" name="18 CuadroTexto"/>
          <p:cNvSpPr txBox="1"/>
          <p:nvPr/>
        </p:nvSpPr>
        <p:spPr>
          <a:xfrm>
            <a:off x="1500166" y="6507774"/>
            <a:ext cx="1928826" cy="369332"/>
          </a:xfrm>
          <a:prstGeom prst="rect">
            <a:avLst/>
          </a:prstGeom>
          <a:noFill/>
        </p:spPr>
        <p:txBody>
          <a:bodyPr wrap="square" rtlCol="0">
            <a:spAutoFit/>
          </a:bodyPr>
          <a:lstStyle/>
          <a:p>
            <a:pPr algn="ctr"/>
            <a:r>
              <a:rPr lang="es-AR" dirty="0" smtClean="0"/>
              <a:t>PLANETA RICA</a:t>
            </a:r>
            <a:endParaRPr lang="es-AR" dirty="0"/>
          </a:p>
        </p:txBody>
      </p:sp>
    </p:spTree>
  </p:cSld>
  <p:clrMapOvr>
    <a:masterClrMapping/>
  </p:clrMapOvr>
  <p:transition/>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FF33"/>
          </a:solidFill>
        </p:spPr>
        <p:txBody>
          <a:bodyPr>
            <a:noAutofit/>
          </a:bodyPr>
          <a:lstStyle/>
          <a:p>
            <a:pPr>
              <a:buClr>
                <a:srgbClr val="FF0000"/>
              </a:buClr>
              <a:buFont typeface="Wingdings" pitchFamily="2" charset="2"/>
              <a:buChar char="v"/>
            </a:pPr>
            <a:r>
              <a:rPr lang="es-ES" sz="3600" b="1" i="1" dirty="0" smtClean="0"/>
              <a:t>GEOGRAFIA DE PLANETA RICA</a:t>
            </a:r>
            <a:endParaRPr lang="es-ES_tradnl" sz="3600" b="1" i="1" dirty="0"/>
          </a:p>
        </p:txBody>
      </p:sp>
      <p:sp>
        <p:nvSpPr>
          <p:cNvPr id="3" name="2 Marcador de contenido"/>
          <p:cNvSpPr>
            <a:spLocks noGrp="1"/>
          </p:cNvSpPr>
          <p:nvPr>
            <p:ph idx="1"/>
          </p:nvPr>
        </p:nvSpPr>
        <p:spPr/>
        <p:txBody>
          <a:bodyPr>
            <a:normAutofit fontScale="62500" lnSpcReduction="20000"/>
          </a:bodyPr>
          <a:lstStyle/>
          <a:p>
            <a:pPr>
              <a:buClr>
                <a:srgbClr val="FF0000"/>
              </a:buClr>
              <a:buFont typeface="Wingdings" pitchFamily="2" charset="2"/>
              <a:buChar char="v"/>
            </a:pPr>
            <a:r>
              <a:rPr lang="es-ES" b="1" dirty="0" smtClean="0"/>
              <a:t>Descripción Física:</a:t>
            </a:r>
            <a:r>
              <a:rPr lang="es-ES" dirty="0" smtClean="0"/>
              <a:t/>
            </a:r>
            <a:br>
              <a:rPr lang="es-ES" dirty="0" smtClean="0"/>
            </a:br>
            <a:r>
              <a:rPr lang="es-ES" dirty="0" smtClean="0"/>
              <a:t>Desde el punto de vista fisiográfico, el municipio hace parte de la cuenca del río San Jorge, en cuya subregión existen además los municipios de Pueblo Nuevo, Ayapel, Montelíbano, Puerto Libertador y la Apartada. </a:t>
            </a:r>
            <a:br>
              <a:rPr lang="es-ES" dirty="0" smtClean="0"/>
            </a:br>
            <a:r>
              <a:rPr lang="es-ES" dirty="0" smtClean="0"/>
              <a:t/>
            </a:r>
            <a:br>
              <a:rPr lang="es-ES" dirty="0" smtClean="0"/>
            </a:br>
            <a:r>
              <a:rPr lang="es-ES" dirty="0" smtClean="0"/>
              <a:t>Se encuentra localizado al Sur oriente del departamento de Córdoba, Está ubicado a 8° 17´15” Latitud Norte y 75° 73´55” Longitud Oeste.</a:t>
            </a:r>
            <a:endParaRPr lang="es-AR" dirty="0" smtClean="0"/>
          </a:p>
          <a:p>
            <a:pPr>
              <a:buClr>
                <a:srgbClr val="FF0000"/>
              </a:buClr>
              <a:buFont typeface="Wingdings" pitchFamily="2" charset="2"/>
              <a:buChar char="v"/>
            </a:pPr>
            <a:r>
              <a:rPr lang="es-ES" b="1" dirty="0" smtClean="0"/>
              <a:t>Límites del municipio:</a:t>
            </a:r>
            <a:r>
              <a:rPr lang="es-ES" dirty="0" smtClean="0"/>
              <a:t/>
            </a:r>
            <a:br>
              <a:rPr lang="es-ES" dirty="0" smtClean="0"/>
            </a:br>
            <a:r>
              <a:rPr lang="es-ES" dirty="0" smtClean="0"/>
              <a:t>Limitando al norte con los municipios de Montería, San Carlos y Pueblo Nuevo</a:t>
            </a:r>
            <a:br>
              <a:rPr lang="es-ES" dirty="0" smtClean="0"/>
            </a:br>
            <a:r>
              <a:rPr lang="es-ES" dirty="0" smtClean="0"/>
              <a:t>al sur con Montelíbano</a:t>
            </a:r>
            <a:br>
              <a:rPr lang="es-ES" dirty="0" smtClean="0"/>
            </a:br>
            <a:r>
              <a:rPr lang="es-ES" dirty="0" smtClean="0"/>
              <a:t>al oeste con los municipios de Montería y Tierra Alta </a:t>
            </a:r>
            <a:br>
              <a:rPr lang="es-ES" dirty="0" smtClean="0"/>
            </a:br>
            <a:r>
              <a:rPr lang="es-ES" dirty="0" smtClean="0"/>
              <a:t>y al este con Buenavista y Pueblo Nuevo. </a:t>
            </a:r>
            <a:endParaRPr lang="es-AR" dirty="0" smtClean="0"/>
          </a:p>
          <a:p>
            <a:pPr>
              <a:buClr>
                <a:srgbClr val="FF0000"/>
              </a:buClr>
              <a:buFont typeface="Wingdings" pitchFamily="2" charset="2"/>
              <a:buChar char="v"/>
            </a:pPr>
            <a:r>
              <a:rPr lang="es-ES" b="1" dirty="0" smtClean="0"/>
              <a:t>Extensión total:</a:t>
            </a:r>
            <a:r>
              <a:rPr lang="es-ES" dirty="0" smtClean="0"/>
              <a:t> 1.148,4 Km2 </a:t>
            </a:r>
            <a:r>
              <a:rPr lang="es-ES" dirty="0" err="1" smtClean="0"/>
              <a:t>Km2</a:t>
            </a:r>
            <a:endParaRPr lang="es-AR" dirty="0" smtClean="0"/>
          </a:p>
          <a:p>
            <a:pPr>
              <a:buClr>
                <a:srgbClr val="FF0000"/>
              </a:buClr>
              <a:buFont typeface="Wingdings" pitchFamily="2" charset="2"/>
              <a:buChar char="v"/>
            </a:pPr>
            <a:r>
              <a:rPr lang="es-ES" b="1" dirty="0" smtClean="0"/>
              <a:t>Extensión área urbana:</a:t>
            </a:r>
            <a:r>
              <a:rPr lang="es-ES" dirty="0" smtClean="0"/>
              <a:t> El perímetro urbano del municipio de Planeta Rica, alcanza un área de 301 hectáreas y 5.300 m². Km2</a:t>
            </a:r>
            <a:endParaRPr lang="es-AR" dirty="0" smtClean="0"/>
          </a:p>
          <a:p>
            <a:endParaRPr lang="es-ES_tradnl"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PLANETA RICA</a:t>
            </a:r>
            <a:endParaRPr lang="es-AR" dirty="0"/>
          </a:p>
        </p:txBody>
      </p:sp>
    </p:spTree>
  </p:cSld>
  <p:clrMapOvr>
    <a:masterClrMapping/>
  </p:clrMapOvr>
  <p:transition/>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FF33"/>
          </a:solidFill>
        </p:spPr>
        <p:txBody>
          <a:bodyPr>
            <a:normAutofit/>
          </a:bodyPr>
          <a:lstStyle/>
          <a:p>
            <a:pPr>
              <a:buClr>
                <a:srgbClr val="FF0000"/>
              </a:buClr>
              <a:buFont typeface="Wingdings" pitchFamily="2" charset="2"/>
              <a:buChar char="v"/>
            </a:pPr>
            <a:r>
              <a:rPr lang="es-ES" b="1" i="1" dirty="0" smtClean="0"/>
              <a:t>ECOLOGIA DE PLANETA RICA</a:t>
            </a:r>
            <a:endParaRPr lang="es-ES_tradnl" b="1" i="1" dirty="0"/>
          </a:p>
        </p:txBody>
      </p:sp>
      <p:sp>
        <p:nvSpPr>
          <p:cNvPr id="3" name="2 Marcador de contenido"/>
          <p:cNvSpPr>
            <a:spLocks noGrp="1"/>
          </p:cNvSpPr>
          <p:nvPr>
            <p:ph idx="1"/>
          </p:nvPr>
        </p:nvSpPr>
        <p:spPr/>
        <p:txBody>
          <a:bodyPr>
            <a:normAutofit fontScale="70000" lnSpcReduction="20000"/>
          </a:bodyPr>
          <a:lstStyle/>
          <a:p>
            <a:pPr>
              <a:buClr>
                <a:srgbClr val="FF0000"/>
              </a:buClr>
              <a:buFont typeface="Wingdings" pitchFamily="2" charset="2"/>
              <a:buChar char="v"/>
            </a:pPr>
            <a:r>
              <a:rPr lang="es-ES" dirty="0" smtClean="0"/>
              <a:t>El ecosistema del municipio de Planeta Rica se estructura a partir de las cuencas de los ríos Sinú y San Jorge. El Sistema hídrico está constituido por pequeños arroyos, quebradas y caños junto con una importante reserva de aguas subterráneas.</a:t>
            </a:r>
            <a:br>
              <a:rPr lang="es-ES" dirty="0" smtClean="0"/>
            </a:br>
            <a:r>
              <a:rPr lang="es-ES" dirty="0" smtClean="0"/>
              <a:t/>
            </a:r>
            <a:br>
              <a:rPr lang="es-ES" dirty="0" smtClean="0"/>
            </a:br>
            <a:r>
              <a:rPr lang="es-ES" dirty="0" smtClean="0"/>
              <a:t>En relación al río Sinú, Planeta Rica pertenece a su cuenca media en donde se destacan los arroyos de las Flores, El Tigre, Los Cacaos, La Viveza, El Golero, El </a:t>
            </a:r>
            <a:r>
              <a:rPr lang="es-ES" dirty="0" err="1" smtClean="0"/>
              <a:t>Arroyon</a:t>
            </a:r>
            <a:r>
              <a:rPr lang="es-ES" dirty="0" smtClean="0"/>
              <a:t>, El </a:t>
            </a:r>
            <a:r>
              <a:rPr lang="es-ES" dirty="0" err="1" smtClean="0"/>
              <a:t>Arenosito</a:t>
            </a:r>
            <a:r>
              <a:rPr lang="es-ES" dirty="0" smtClean="0"/>
              <a:t> y las quebradas de los Popales, Q. Seca, El Mulo, </a:t>
            </a:r>
            <a:r>
              <a:rPr lang="es-ES" dirty="0" err="1" smtClean="0"/>
              <a:t>Severinera</a:t>
            </a:r>
            <a:r>
              <a:rPr lang="es-ES" dirty="0" smtClean="0"/>
              <a:t>, </a:t>
            </a:r>
            <a:r>
              <a:rPr lang="es-ES" dirty="0" err="1" smtClean="0"/>
              <a:t>Canine</a:t>
            </a:r>
            <a:r>
              <a:rPr lang="es-ES" dirty="0" smtClean="0"/>
              <a:t>, Oscurana, El </a:t>
            </a:r>
            <a:r>
              <a:rPr lang="es-ES" dirty="0" err="1" smtClean="0"/>
              <a:t>Toto</a:t>
            </a:r>
            <a:r>
              <a:rPr lang="es-ES" dirty="0" smtClean="0"/>
              <a:t>, El Sabroso, La Rusia, El Limón y el caño Costa Rica, siendo todos estos tributarios de la Ciénaga de Betanci.</a:t>
            </a:r>
            <a:br>
              <a:rPr lang="es-ES" dirty="0" smtClean="0"/>
            </a:br>
            <a:r>
              <a:rPr lang="es-ES" dirty="0" smtClean="0"/>
              <a:t/>
            </a:r>
            <a:br>
              <a:rPr lang="es-ES" dirty="0" smtClean="0"/>
            </a:br>
            <a:r>
              <a:rPr lang="es-ES" dirty="0" smtClean="0"/>
              <a:t>Por su parte respecto al río San Jorge, reviste mayor importancia para el municipio ya que la parte baja y alta de su cuenca constituyen 843Km2 de los 1148 Km2 de su área total.</a:t>
            </a:r>
            <a:endParaRPr lang="es-AR" dirty="0" smtClean="0"/>
          </a:p>
          <a:p>
            <a:pPr>
              <a:buFont typeface="Wingdings" pitchFamily="2" charset="2"/>
              <a:buChar char="v"/>
            </a:pPr>
            <a:endParaRPr lang="es-ES_tradnl" dirty="0"/>
          </a:p>
        </p:txBody>
      </p:sp>
      <p:sp>
        <p:nvSpPr>
          <p:cNvPr id="4" name="3 Rectángulo"/>
          <p:cNvSpPr/>
          <p:nvPr/>
        </p:nvSpPr>
        <p:spPr>
          <a:xfrm>
            <a:off x="0" y="5949280"/>
            <a:ext cx="9144000" cy="90872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PLANETA RICA</a:t>
            </a:r>
            <a:endParaRPr lang="es-AR" dirty="0"/>
          </a:p>
        </p:txBody>
      </p:sp>
    </p:spTree>
  </p:cSld>
  <p:clrMapOvr>
    <a:masterClrMapping/>
  </p:clrMapOvr>
  <p:transition/>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FF33"/>
          </a:solidFill>
        </p:spPr>
        <p:txBody>
          <a:bodyPr>
            <a:normAutofit/>
          </a:bodyPr>
          <a:lstStyle/>
          <a:p>
            <a:pPr>
              <a:buClr>
                <a:srgbClr val="FF0000"/>
              </a:buClr>
              <a:buFont typeface="Wingdings" pitchFamily="2" charset="2"/>
              <a:buChar char="v"/>
            </a:pPr>
            <a:r>
              <a:rPr lang="es-ES" b="1" i="1" dirty="0" smtClean="0"/>
              <a:t>ECONOMIA DE PLANETARICA</a:t>
            </a:r>
            <a:endParaRPr lang="es-ES_tradnl" i="1" dirty="0"/>
          </a:p>
        </p:txBody>
      </p:sp>
      <p:sp>
        <p:nvSpPr>
          <p:cNvPr id="3" name="2 Marcador de contenido"/>
          <p:cNvSpPr>
            <a:spLocks noGrp="1"/>
          </p:cNvSpPr>
          <p:nvPr>
            <p:ph idx="1"/>
          </p:nvPr>
        </p:nvSpPr>
        <p:spPr>
          <a:xfrm>
            <a:off x="0" y="1600201"/>
            <a:ext cx="9144000" cy="4114815"/>
          </a:xfrm>
        </p:spPr>
        <p:txBody>
          <a:bodyPr>
            <a:noAutofit/>
          </a:bodyPr>
          <a:lstStyle/>
          <a:p>
            <a:r>
              <a:rPr lang="es-ES" sz="1600" dirty="0" smtClean="0"/>
              <a:t>En el Municipio encontramos como actividades principales la ganadería, la agricultura, la minería y el comercio, siendo la ganadería la que presenta mayor participación dentro de la base económica municipal.</a:t>
            </a:r>
            <a:br>
              <a:rPr lang="es-ES" sz="1600" dirty="0" smtClean="0"/>
            </a:br>
            <a:r>
              <a:rPr lang="es-ES" sz="1600" dirty="0" smtClean="0"/>
              <a:t/>
            </a:r>
            <a:br>
              <a:rPr lang="es-ES" sz="1600" dirty="0" smtClean="0"/>
            </a:br>
            <a:r>
              <a:rPr lang="es-ES" sz="1600" dirty="0" smtClean="0"/>
              <a:t>AGRICULTURA</a:t>
            </a:r>
            <a:br>
              <a:rPr lang="es-ES" sz="1600" dirty="0" smtClean="0"/>
            </a:br>
            <a:r>
              <a:rPr lang="es-ES" sz="1600" dirty="0" smtClean="0"/>
              <a:t/>
            </a:r>
            <a:br>
              <a:rPr lang="es-ES" sz="1600" dirty="0" smtClean="0"/>
            </a:br>
            <a:r>
              <a:rPr lang="es-ES" sz="1600" dirty="0" smtClean="0"/>
              <a:t>El municipio de Planeta Rica presenta una situación sui-géneris con respecto al subsector agrícola. Solamente hay sembradas 3582 hectáreas que corresponden al 3% del área total del municipio. En Planeta Rica existen mas de 1500 campesinos sin tierra.</a:t>
            </a:r>
            <a:br>
              <a:rPr lang="es-ES" sz="1600" dirty="0" smtClean="0"/>
            </a:br>
            <a:r>
              <a:rPr lang="es-ES" sz="1600" dirty="0" smtClean="0"/>
              <a:t/>
            </a:r>
            <a:br>
              <a:rPr lang="es-ES" sz="1600" dirty="0" smtClean="0"/>
            </a:br>
            <a:r>
              <a:rPr lang="es-ES" sz="1600" dirty="0" smtClean="0"/>
              <a:t>La mayoría de los cultivos son de </a:t>
            </a:r>
            <a:r>
              <a:rPr lang="es-ES" sz="1600" dirty="0" err="1" smtClean="0"/>
              <a:t>pancoger</a:t>
            </a:r>
            <a:r>
              <a:rPr lang="es-ES" sz="1600" dirty="0" smtClean="0"/>
              <a:t> y por lo tanto se dedican al autoconsumo. Hay muy pocos excedentes para vender fuera del municipio; y usualmente se da el caso de que los habitantes del municipio compran alimentos procedentes de otros municipios.</a:t>
            </a:r>
            <a:br>
              <a:rPr lang="es-ES" sz="1600" dirty="0" smtClean="0"/>
            </a:br>
            <a:r>
              <a:rPr lang="es-ES" sz="1600" dirty="0" smtClean="0"/>
              <a:t/>
            </a:r>
            <a:br>
              <a:rPr lang="es-ES" sz="1600" dirty="0" smtClean="0"/>
            </a:br>
            <a:r>
              <a:rPr lang="es-ES" sz="1600" dirty="0" smtClean="0"/>
              <a:t>La tecnología utilizada es de tipo artesanal y en consecuencia la productividad es baja; razón por la cual, la mayoría de los campesinos prefieren no sembrar; amen, de que existe un connotado latifundio. </a:t>
            </a:r>
            <a:r>
              <a:rPr lang="es-ES" sz="1800" dirty="0" smtClean="0"/>
              <a:t/>
            </a:r>
            <a:br>
              <a:rPr lang="es-ES" sz="1800" dirty="0" smtClean="0"/>
            </a:br>
            <a:r>
              <a:rPr lang="es-ES" sz="1800" dirty="0" smtClean="0"/>
              <a:t/>
            </a:r>
            <a:br>
              <a:rPr lang="es-ES" sz="1800" dirty="0" smtClean="0"/>
            </a:br>
            <a:r>
              <a:rPr lang="es-ES" sz="1800" dirty="0" smtClean="0"/>
              <a:t/>
            </a:r>
            <a:br>
              <a:rPr lang="es-ES" sz="1800" dirty="0" smtClean="0"/>
            </a:br>
            <a:endParaRPr lang="es-ES_tradnl" sz="1800"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PLANETA RICA</a:t>
            </a:r>
            <a:endParaRPr lang="es-AR" dirty="0"/>
          </a:p>
        </p:txBody>
      </p:sp>
    </p:spTree>
  </p:cSld>
  <p:clrMapOvr>
    <a:masterClrMapping/>
  </p:clrMapOvr>
  <p:transition/>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1011222"/>
          </a:xfrm>
          <a:solidFill>
            <a:srgbClr val="00FFFF"/>
          </a:solidFill>
        </p:spPr>
        <p:txBody>
          <a:bodyPr>
            <a:normAutofit/>
          </a:bodyPr>
          <a:lstStyle/>
          <a:p>
            <a:pPr>
              <a:buClr>
                <a:srgbClr val="FF0000"/>
              </a:buClr>
              <a:buFont typeface="Wingdings" pitchFamily="2" charset="2"/>
              <a:buChar char="v"/>
            </a:pPr>
            <a:r>
              <a:rPr lang="es-ES" b="1" i="1" dirty="0" smtClean="0"/>
              <a:t>MUNICIPO DE PUEBLO NUEVO</a:t>
            </a:r>
            <a:endParaRPr lang="es-ES_tradnl" b="1" i="1" dirty="0"/>
          </a:p>
        </p:txBody>
      </p:sp>
      <p:sp>
        <p:nvSpPr>
          <p:cNvPr id="5" name="4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30402" name="Picture 2" descr="http://www.google.com.co/maps/vt/data=LtgX-e3f8ctI3U5dJtbt7EJ1ZfRneYme,rDFVOfM05wZhkpV5qSZxJWPJNJg9udIKNBPinALnYBKx9LzbMBWzVHm5nqiSa-nOychFOd8XcFW2ZsIgjG_VU-5swla5gnzqlZMQhi4kVawb5kvWfjub2STKv8vY6Gm0_vqEdg5dLLVOlVydvoY8jx4oQrL1hhHYreYjmsiTAcUuvsT8">
            <a:hlinkClick r:id="rId2"/>
          </p:cNvPr>
          <p:cNvPicPr>
            <a:picLocks noChangeAspect="1" noChangeArrowheads="1"/>
          </p:cNvPicPr>
          <p:nvPr/>
        </p:nvPicPr>
        <p:blipFill>
          <a:blip r:embed="rId3" cstate="print"/>
          <a:srcRect/>
          <a:stretch>
            <a:fillRect/>
          </a:stretch>
        </p:blipFill>
        <p:spPr bwMode="auto">
          <a:xfrm>
            <a:off x="928680" y="1881189"/>
            <a:ext cx="3714758" cy="3619513"/>
          </a:xfrm>
          <a:prstGeom prst="rect">
            <a:avLst/>
          </a:prstGeom>
          <a:noFill/>
          <a:ln>
            <a:solidFill>
              <a:schemeClr val="tx1"/>
            </a:solidFill>
          </a:ln>
        </p:spPr>
      </p:pic>
      <p:sp>
        <p:nvSpPr>
          <p:cNvPr id="13" name="12 CuadroTexto">
            <a:hlinkClick r:id="rId4" action="ppaction://hlinksldjump"/>
          </p:cNvPr>
          <p:cNvSpPr txBox="1"/>
          <p:nvPr/>
        </p:nvSpPr>
        <p:spPr>
          <a:xfrm>
            <a:off x="6500826" y="3714752"/>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4" name="13 CuadroTexto">
            <a:hlinkClick r:id="rId5" action="ppaction://hlinksldjump"/>
          </p:cNvPr>
          <p:cNvSpPr txBox="1"/>
          <p:nvPr/>
        </p:nvSpPr>
        <p:spPr>
          <a:xfrm>
            <a:off x="6500794" y="4214818"/>
            <a:ext cx="1785918" cy="369332"/>
          </a:xfrm>
          <a:prstGeom prst="rect">
            <a:avLst/>
          </a:prstGeom>
          <a:solidFill>
            <a:srgbClr val="00B0F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ECONOMIA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5" name="2 Subtítulo"/>
          <p:cNvSpPr txBox="1">
            <a:spLocks/>
          </p:cNvSpPr>
          <p:nvPr/>
        </p:nvSpPr>
        <p:spPr>
          <a:xfrm>
            <a:off x="6000760" y="1583754"/>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7" name="16 CuadroTexto">
            <a:hlinkClick r:id="rId6" action="ppaction://hlinksldjump"/>
          </p:cNvPr>
          <p:cNvSpPr txBox="1"/>
          <p:nvPr/>
        </p:nvSpPr>
        <p:spPr>
          <a:xfrm>
            <a:off x="6500794" y="2798200"/>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18 CuadroTexto">
            <a:hlinkClick r:id="rId7" action="ppaction://hlinksldjump"/>
          </p:cNvPr>
          <p:cNvSpPr txBox="1"/>
          <p:nvPr/>
        </p:nvSpPr>
        <p:spPr>
          <a:xfrm>
            <a:off x="6500794" y="3286124"/>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 name="19 CuadroTexto">
            <a:hlinkClick r:id="rId8" action="ppaction://hlinksldjump"/>
          </p:cNvPr>
          <p:cNvSpPr txBox="1"/>
          <p:nvPr/>
        </p:nvSpPr>
        <p:spPr>
          <a:xfrm>
            <a:off x="6500794" y="2298134"/>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6" name="15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8" name="17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1" name="20 Multidocumento">
            <a:hlinkClick r:id="rId9"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2" name="21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FFFF"/>
          </a:solidFill>
        </p:spPr>
        <p:txBody>
          <a:bodyPr>
            <a:normAutofit fontScale="90000"/>
          </a:bodyPr>
          <a:lstStyle/>
          <a:p>
            <a:pPr>
              <a:buClr>
                <a:srgbClr val="FF0000"/>
              </a:buClr>
              <a:buFont typeface="Wingdings" pitchFamily="2" charset="2"/>
              <a:buChar char="v"/>
            </a:pPr>
            <a:r>
              <a:rPr lang="es-ES" b="1" i="1" dirty="0" smtClean="0"/>
              <a:t>IDENTIFICACION DE PUEBLO NUEVO</a:t>
            </a:r>
            <a:endParaRPr lang="es-ES_tradnl" b="1" i="1" dirty="0"/>
          </a:p>
        </p:txBody>
      </p:sp>
      <p:sp>
        <p:nvSpPr>
          <p:cNvPr id="3" name="2 Marcador de contenido"/>
          <p:cNvSpPr>
            <a:spLocks noGrp="1"/>
          </p:cNvSpPr>
          <p:nvPr>
            <p:ph idx="1"/>
          </p:nvPr>
        </p:nvSpPr>
        <p:spPr/>
        <p:txBody>
          <a:bodyPr/>
          <a:lstStyle/>
          <a:p>
            <a:r>
              <a:rPr lang="es-ES" sz="2800" b="1" i="1" dirty="0" smtClean="0"/>
              <a:t>Identificación del municipio  </a:t>
            </a:r>
            <a:endParaRPr lang="es-AR" sz="2800" b="1" i="1" dirty="0" smtClean="0"/>
          </a:p>
          <a:p>
            <a:r>
              <a:rPr lang="es-ES" sz="2800" b="1" i="1" dirty="0" smtClean="0"/>
              <a:t>Nombre del municipio:</a:t>
            </a:r>
            <a:r>
              <a:rPr lang="es-ES" sz="2800" i="1" dirty="0" smtClean="0"/>
              <a:t> Pueblo Nuevo</a:t>
            </a:r>
            <a:endParaRPr lang="es-AR" sz="2800" i="1" dirty="0" smtClean="0"/>
          </a:p>
          <a:p>
            <a:r>
              <a:rPr lang="es-ES" sz="2800" b="1" i="1" dirty="0" smtClean="0"/>
              <a:t>NIT:</a:t>
            </a:r>
            <a:r>
              <a:rPr lang="es-ES" sz="2800" i="1" dirty="0" smtClean="0"/>
              <a:t> 800.096.766-7</a:t>
            </a:r>
            <a:endParaRPr lang="es-AR" sz="2800" i="1" dirty="0" smtClean="0"/>
          </a:p>
          <a:p>
            <a:r>
              <a:rPr lang="es-ES" sz="2800" b="1" i="1" dirty="0" smtClean="0"/>
              <a:t>Código Dane:</a:t>
            </a:r>
            <a:r>
              <a:rPr lang="es-ES" sz="2800" i="1" dirty="0" smtClean="0"/>
              <a:t> 23570</a:t>
            </a:r>
            <a:endParaRPr lang="es-AR" sz="2800" i="1" dirty="0" smtClean="0"/>
          </a:p>
          <a:p>
            <a:r>
              <a:rPr lang="es-ES" sz="2800" b="1" i="1" dirty="0" smtClean="0"/>
              <a:t>Gentilicio:</a:t>
            </a:r>
            <a:r>
              <a:rPr lang="es-ES" sz="2800" i="1" dirty="0" smtClean="0"/>
              <a:t> Pueblonueveros y pueblonueveras</a:t>
            </a:r>
            <a:endParaRPr lang="es-AR" sz="2800" i="1" dirty="0" smtClean="0"/>
          </a:p>
          <a:p>
            <a:r>
              <a:rPr lang="es-ES" sz="2800" b="1" i="1" dirty="0" smtClean="0"/>
              <a:t>Otros nombres que ha recibido el municipio</a:t>
            </a:r>
            <a:r>
              <a:rPr lang="es-ES" sz="2800" b="1" dirty="0" smtClean="0"/>
              <a:t>:</a:t>
            </a:r>
            <a:r>
              <a:rPr lang="es-ES" sz="2800" dirty="0" smtClean="0"/>
              <a:t> Valparaíso</a:t>
            </a:r>
            <a:endParaRPr lang="es-AR" sz="2800" dirty="0" smtClean="0"/>
          </a:p>
          <a:p>
            <a:pPr>
              <a:buFont typeface="Wingdings" pitchFamily="2" charset="2"/>
              <a:buChar char="v"/>
            </a:pPr>
            <a:endParaRPr lang="es-ES_tradnl" i="1" dirty="0"/>
          </a:p>
        </p:txBody>
      </p:sp>
      <p:pic>
        <p:nvPicPr>
          <p:cNvPr id="4" name="3 Imagen" descr="Historia de Pueblo Nuevo">
            <a:hlinkClick r:id="rId2" tgtFrame="_blank" tooltip="&quot;Ver imágen del tamaño original&quot;"/>
          </p:cNvPr>
          <p:cNvPicPr/>
          <p:nvPr/>
        </p:nvPicPr>
        <p:blipFill>
          <a:blip r:embed="rId3" cstate="print"/>
          <a:srcRect/>
          <a:stretch>
            <a:fillRect/>
          </a:stretch>
        </p:blipFill>
        <p:spPr bwMode="auto">
          <a:xfrm rot="2519159">
            <a:off x="6228787" y="2104561"/>
            <a:ext cx="2780082" cy="1272240"/>
          </a:xfrm>
          <a:prstGeom prst="rect">
            <a:avLst/>
          </a:prstGeom>
          <a:noFill/>
          <a:ln w="9525">
            <a:noFill/>
            <a:miter lim="800000"/>
            <a:headEnd/>
            <a:tailEnd/>
          </a:ln>
        </p:spPr>
      </p:pic>
      <p:sp>
        <p:nvSpPr>
          <p:cNvPr id="5" name="4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4" name="13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224862" y="63674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Estrella de 5 puntas">
            <a:hlinkClick r:id="rId5"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9" name="18 CuadroTexto"/>
          <p:cNvSpPr txBox="1"/>
          <p:nvPr/>
        </p:nvSpPr>
        <p:spPr>
          <a:xfrm>
            <a:off x="1500166" y="6507774"/>
            <a:ext cx="1928826" cy="369332"/>
          </a:xfrm>
          <a:prstGeom prst="rect">
            <a:avLst/>
          </a:prstGeom>
          <a:noFill/>
        </p:spPr>
        <p:txBody>
          <a:bodyPr wrap="square" rtlCol="0">
            <a:spAutoFit/>
          </a:bodyPr>
          <a:lstStyle/>
          <a:p>
            <a:pPr algn="ctr"/>
            <a:r>
              <a:rPr lang="es-AR" dirty="0" smtClean="0"/>
              <a:t>PUEBLO NUEVO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1"/>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011222"/>
          </a:xfrm>
          <a:solidFill>
            <a:srgbClr val="00FFFF"/>
          </a:solidFill>
        </p:spPr>
        <p:txBody>
          <a:bodyPr>
            <a:normAutofit/>
          </a:bodyPr>
          <a:lstStyle/>
          <a:p>
            <a:r>
              <a:rPr lang="es-ES_tradnl" i="1" dirty="0" smtClean="0"/>
              <a:t>HIMNO  DE  PUEBLO  NUEVO</a:t>
            </a:r>
            <a:endParaRPr lang="es-ES_tradnl" i="1" dirty="0"/>
          </a:p>
        </p:txBody>
      </p:sp>
      <p:sp>
        <p:nvSpPr>
          <p:cNvPr id="3" name="2 Marcador de contenido"/>
          <p:cNvSpPr>
            <a:spLocks noGrp="1"/>
          </p:cNvSpPr>
          <p:nvPr>
            <p:ph idx="1"/>
          </p:nvPr>
        </p:nvSpPr>
        <p:spPr>
          <a:xfrm>
            <a:off x="428596" y="1403367"/>
            <a:ext cx="8229600" cy="4525963"/>
          </a:xfrm>
        </p:spPr>
        <p:txBody>
          <a:bodyPr numCol="2">
            <a:normAutofit fontScale="92500" lnSpcReduction="10000"/>
          </a:bodyPr>
          <a:lstStyle/>
          <a:p>
            <a:r>
              <a:rPr lang="es-ES" sz="1800" b="1" i="1" dirty="0" smtClean="0"/>
              <a:t>Himno                                                               </a:t>
            </a:r>
            <a:r>
              <a:rPr lang="es-ES" sz="1600" b="1" i="1" dirty="0" smtClean="0"/>
              <a:t>GG </a:t>
            </a:r>
            <a:r>
              <a:rPr lang="es-ES" sz="1600" i="1" dirty="0" smtClean="0"/>
              <a:t/>
            </a:r>
            <a:br>
              <a:rPr lang="es-ES" sz="1600" i="1" dirty="0" smtClean="0"/>
            </a:br>
            <a:r>
              <a:rPr lang="es-ES" sz="1600" i="1" dirty="0" smtClean="0"/>
              <a:t>Coro</a:t>
            </a:r>
            <a:br>
              <a:rPr lang="es-ES" sz="1600" i="1" dirty="0" smtClean="0"/>
            </a:br>
            <a:r>
              <a:rPr lang="es-ES" sz="1600" i="1" dirty="0" smtClean="0"/>
              <a:t>Oh tierra bendita</a:t>
            </a:r>
            <a:br>
              <a:rPr lang="es-ES" sz="1600" i="1" dirty="0" smtClean="0"/>
            </a:br>
            <a:r>
              <a:rPr lang="es-ES" sz="1600" i="1" dirty="0" smtClean="0"/>
              <a:t>de mi Pueblo Nuevo</a:t>
            </a:r>
            <a:br>
              <a:rPr lang="es-ES" sz="1600" i="1" dirty="0" smtClean="0"/>
            </a:br>
            <a:r>
              <a:rPr lang="es-ES" sz="1600" i="1" dirty="0" smtClean="0"/>
              <a:t>que en toda tu historia</a:t>
            </a:r>
            <a:br>
              <a:rPr lang="es-ES" sz="1600" i="1" dirty="0" smtClean="0"/>
            </a:br>
            <a:r>
              <a:rPr lang="es-ES" sz="1600" i="1" dirty="0" smtClean="0"/>
              <a:t>has visto nacer,</a:t>
            </a:r>
            <a:br>
              <a:rPr lang="es-ES" sz="1600" i="1" dirty="0" smtClean="0"/>
            </a:br>
            <a:r>
              <a:rPr lang="es-ES" sz="1600" i="1" dirty="0" smtClean="0"/>
              <a:t>a esos hijos tan nobles</a:t>
            </a:r>
            <a:br>
              <a:rPr lang="es-ES" sz="1600" i="1" dirty="0" smtClean="0"/>
            </a:br>
            <a:r>
              <a:rPr lang="es-ES" sz="1600" i="1" dirty="0" smtClean="0"/>
              <a:t>que ha dado tu suelo,</a:t>
            </a:r>
            <a:br>
              <a:rPr lang="es-ES" sz="1600" i="1" dirty="0" smtClean="0"/>
            </a:br>
            <a:r>
              <a:rPr lang="es-ES" sz="1600" i="1" dirty="0" smtClean="0"/>
              <a:t>donde quiera que han ido</a:t>
            </a:r>
            <a:br>
              <a:rPr lang="es-ES" sz="1600" i="1" dirty="0" smtClean="0"/>
            </a:br>
            <a:r>
              <a:rPr lang="es-ES" sz="1600" i="1" dirty="0" smtClean="0"/>
              <a:t>tu imagen queda bien (bis)</a:t>
            </a:r>
            <a:br>
              <a:rPr lang="es-ES" sz="1600" i="1" dirty="0" smtClean="0"/>
            </a:br>
            <a:r>
              <a:rPr lang="es-ES" sz="1600" i="1" dirty="0" smtClean="0"/>
              <a:t/>
            </a:r>
            <a:br>
              <a:rPr lang="es-ES" sz="1600" i="1" dirty="0" smtClean="0"/>
            </a:br>
            <a:r>
              <a:rPr lang="es-ES" sz="1600" i="1" dirty="0" smtClean="0"/>
              <a:t>I</a:t>
            </a:r>
            <a:br>
              <a:rPr lang="es-ES" sz="1600" i="1" dirty="0" smtClean="0"/>
            </a:br>
            <a:r>
              <a:rPr lang="es-ES" sz="1600" i="1" dirty="0" smtClean="0"/>
              <a:t>Ese lema que llevas</a:t>
            </a:r>
            <a:br>
              <a:rPr lang="es-ES" sz="1600" i="1" dirty="0" smtClean="0"/>
            </a:br>
            <a:r>
              <a:rPr lang="es-ES" sz="1600" i="1" dirty="0" smtClean="0"/>
              <a:t>muy bien lo mereces</a:t>
            </a:r>
            <a:br>
              <a:rPr lang="es-ES" sz="1600" i="1" dirty="0" smtClean="0"/>
            </a:br>
            <a:r>
              <a:rPr lang="es-ES" sz="1600" i="1" dirty="0" smtClean="0"/>
              <a:t>Remanso de Paz</a:t>
            </a:r>
            <a:br>
              <a:rPr lang="es-ES" sz="1600" i="1" dirty="0" smtClean="0"/>
            </a:br>
            <a:r>
              <a:rPr lang="es-ES" sz="1600" i="1" dirty="0" smtClean="0"/>
              <a:t>y Hospitalidad,</a:t>
            </a:r>
            <a:br>
              <a:rPr lang="es-ES" sz="1600" i="1" dirty="0" smtClean="0"/>
            </a:br>
            <a:r>
              <a:rPr lang="es-ES" sz="1600" i="1" dirty="0" smtClean="0"/>
              <a:t>herencia que dejaron</a:t>
            </a:r>
            <a:br>
              <a:rPr lang="es-ES" sz="1600" i="1" dirty="0" smtClean="0"/>
            </a:br>
            <a:r>
              <a:rPr lang="es-ES" sz="1600" i="1" dirty="0" smtClean="0"/>
              <a:t>nuestros abuelos</a:t>
            </a:r>
            <a:br>
              <a:rPr lang="es-ES" sz="1600" i="1" dirty="0" smtClean="0"/>
            </a:br>
            <a:r>
              <a:rPr lang="es-ES" sz="1600" i="1" dirty="0" smtClean="0"/>
              <a:t>por eso tu nombre</a:t>
            </a:r>
            <a:br>
              <a:rPr lang="es-ES" sz="1600" i="1" dirty="0" smtClean="0"/>
            </a:br>
            <a:r>
              <a:rPr lang="es-ES" sz="1600" i="1" dirty="0" smtClean="0"/>
              <a:t>en la patria brillará   </a:t>
            </a:r>
          </a:p>
          <a:p>
            <a:r>
              <a:rPr lang="es-ES" sz="1600" i="1" dirty="0" smtClean="0"/>
              <a:t>Coro</a:t>
            </a:r>
            <a:br>
              <a:rPr lang="es-ES" sz="1600" i="1" dirty="0" smtClean="0"/>
            </a:br>
            <a:r>
              <a:rPr lang="es-ES" sz="1600" i="1" dirty="0" smtClean="0"/>
              <a:t>Y todo aquel</a:t>
            </a:r>
            <a:br>
              <a:rPr lang="es-ES" sz="1600" i="1" dirty="0" smtClean="0"/>
            </a:br>
            <a:r>
              <a:rPr lang="es-ES" sz="1600" i="1" dirty="0" smtClean="0"/>
              <a:t>que ha de llegar</a:t>
            </a:r>
            <a:br>
              <a:rPr lang="es-ES" sz="1600" i="1" dirty="0" smtClean="0"/>
            </a:br>
            <a:r>
              <a:rPr lang="es-ES" sz="1600" i="1" dirty="0" smtClean="0"/>
              <a:t>en esa tierra bella</a:t>
            </a:r>
            <a:br>
              <a:rPr lang="es-ES" sz="1600" i="1" dirty="0" smtClean="0"/>
            </a:br>
            <a:r>
              <a:rPr lang="es-ES" sz="1600" i="1" dirty="0" smtClean="0"/>
              <a:t>por siempre vivirá    </a:t>
            </a:r>
          </a:p>
          <a:p>
            <a:r>
              <a:rPr lang="es-ES" sz="1600" i="1" dirty="0" smtClean="0"/>
              <a:t>II </a:t>
            </a:r>
            <a:br>
              <a:rPr lang="es-ES" sz="1600" i="1" dirty="0" smtClean="0"/>
            </a:br>
            <a:r>
              <a:rPr lang="es-ES" sz="1600" i="1" dirty="0" smtClean="0"/>
              <a:t>Tienes ciénagas bellas</a:t>
            </a:r>
            <a:br>
              <a:rPr lang="es-ES" sz="1600" i="1" dirty="0" smtClean="0"/>
            </a:br>
            <a:r>
              <a:rPr lang="es-ES" sz="1600" i="1" dirty="0" smtClean="0"/>
              <a:t>en tu geografía,</a:t>
            </a:r>
            <a:br>
              <a:rPr lang="es-ES" sz="1600" i="1" dirty="0" smtClean="0"/>
            </a:br>
            <a:r>
              <a:rPr lang="es-ES" sz="1600" i="1" dirty="0" smtClean="0"/>
              <a:t>Cintura, Puerto Santo y</a:t>
            </a:r>
            <a:br>
              <a:rPr lang="es-ES" sz="1600" i="1" dirty="0" smtClean="0"/>
            </a:br>
            <a:r>
              <a:rPr lang="es-ES" sz="1600" i="1" dirty="0" smtClean="0"/>
              <a:t>también la del Arcial,</a:t>
            </a:r>
            <a:br>
              <a:rPr lang="es-ES" sz="1600" i="1" dirty="0" smtClean="0"/>
            </a:br>
            <a:r>
              <a:rPr lang="es-ES" sz="1600" i="1" dirty="0" smtClean="0"/>
              <a:t>todo tu suelo es fértil</a:t>
            </a:r>
            <a:br>
              <a:rPr lang="es-ES" sz="1600" i="1" dirty="0" smtClean="0"/>
            </a:br>
            <a:r>
              <a:rPr lang="es-ES" sz="1600" i="1" dirty="0" smtClean="0"/>
              <a:t>que al campesino brinda,</a:t>
            </a:r>
            <a:br>
              <a:rPr lang="es-ES" sz="1600" i="1" dirty="0" smtClean="0"/>
            </a:br>
            <a:r>
              <a:rPr lang="es-ES" sz="1600" i="1" dirty="0" smtClean="0"/>
              <a:t>la fuente del sustento </a:t>
            </a:r>
            <a:br>
              <a:rPr lang="es-ES" sz="1600" i="1" dirty="0" smtClean="0"/>
            </a:br>
            <a:r>
              <a:rPr lang="es-ES" sz="1600" i="1" dirty="0" smtClean="0"/>
              <a:t>y es premio a su labor    </a:t>
            </a:r>
          </a:p>
          <a:p>
            <a:r>
              <a:rPr lang="es-ES" sz="1600" i="1" dirty="0" smtClean="0"/>
              <a:t>Coro</a:t>
            </a:r>
            <a:br>
              <a:rPr lang="es-ES" sz="1600" i="1" dirty="0" smtClean="0"/>
            </a:br>
            <a:r>
              <a:rPr lang="es-ES" sz="1600" i="1" dirty="0" smtClean="0"/>
              <a:t>También haces</a:t>
            </a:r>
            <a:br>
              <a:rPr lang="es-ES" sz="1600" i="1" dirty="0" smtClean="0"/>
            </a:br>
            <a:r>
              <a:rPr lang="es-ES" sz="1600" i="1" dirty="0" smtClean="0"/>
              <a:t>parte de esa</a:t>
            </a:r>
            <a:br>
              <a:rPr lang="es-ES" sz="1600" i="1" dirty="0" smtClean="0"/>
            </a:br>
            <a:r>
              <a:rPr lang="es-ES" sz="1600" i="1" dirty="0" smtClean="0"/>
              <a:t>gran joya del San Jorge</a:t>
            </a:r>
            <a:br>
              <a:rPr lang="es-ES" sz="1600" i="1" dirty="0" smtClean="0"/>
            </a:br>
            <a:r>
              <a:rPr lang="es-ES" sz="1600" i="1" dirty="0" smtClean="0"/>
              <a:t>que siempre ha de brillar (bis)</a:t>
            </a:r>
            <a:br>
              <a:rPr lang="es-ES" sz="1600" i="1" dirty="0" smtClean="0"/>
            </a:br>
            <a:r>
              <a:rPr lang="es-ES" sz="1600" i="1" dirty="0" smtClean="0"/>
              <a:t>  </a:t>
            </a:r>
          </a:p>
          <a:p>
            <a:endParaRPr lang="es-ES_tradnl" sz="1100"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PUEBLO NUEVO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14290"/>
            <a:ext cx="8229600" cy="1071570"/>
          </a:xfrm>
          <a:solidFill>
            <a:srgbClr val="00FFFF"/>
          </a:solidFill>
        </p:spPr>
        <p:txBody>
          <a:bodyPr>
            <a:noAutofit/>
          </a:bodyPr>
          <a:lstStyle/>
          <a:p>
            <a:r>
              <a:rPr lang="es-ES" b="1" i="1" dirty="0" smtClean="0"/>
              <a:t>HISTORIA PUEBLO NUEVO</a:t>
            </a:r>
            <a:endParaRPr lang="es-ES_tradnl" i="1" dirty="0"/>
          </a:p>
        </p:txBody>
      </p:sp>
      <p:sp>
        <p:nvSpPr>
          <p:cNvPr id="3" name="2 Marcador de contenido"/>
          <p:cNvSpPr>
            <a:spLocks noGrp="1"/>
          </p:cNvSpPr>
          <p:nvPr>
            <p:ph idx="1"/>
          </p:nvPr>
        </p:nvSpPr>
        <p:spPr>
          <a:xfrm>
            <a:off x="428596" y="1403367"/>
            <a:ext cx="8229600" cy="4525963"/>
          </a:xfrm>
        </p:spPr>
        <p:txBody>
          <a:bodyPr>
            <a:normAutofit/>
          </a:bodyPr>
          <a:lstStyle/>
          <a:p>
            <a:r>
              <a:rPr lang="es-ES" sz="1400" dirty="0" smtClean="0"/>
              <a:t>Antes de que existieran los primeros asentamientos en la cabecera urbana, Pueblo Nuevo era una zona de cruces de caminos reales, por donde pasaban viajeros procedentes de Sahagún con destino hacia Providencia y hacia Planeta Rica y Montería. </a:t>
            </a:r>
            <a:br>
              <a:rPr lang="es-ES" sz="1400" dirty="0" smtClean="0"/>
            </a:br>
            <a:r>
              <a:rPr lang="es-ES" sz="1400" dirty="0" smtClean="0"/>
              <a:t>Éste pertenecía al municipio de Sahagún, era tan sólo un caserío a mediados de los años cuarenta que giraba en torna a la plaza principal o como anteriormente se le llamaba plaza vieja. </a:t>
            </a:r>
            <a:br>
              <a:rPr lang="es-ES" sz="1400" dirty="0" smtClean="0"/>
            </a:br>
            <a:r>
              <a:rPr lang="es-ES" sz="1400" dirty="0" smtClean="0"/>
              <a:t/>
            </a:r>
            <a:br>
              <a:rPr lang="es-ES" sz="1400" dirty="0" smtClean="0"/>
            </a:br>
            <a:r>
              <a:rPr lang="es-ES" sz="1400" dirty="0" smtClean="0"/>
              <a:t>Aproximadamente en 1907 llegó el señor Candelario López procedente de Sampués a un terreno valdío y delimitó una basta extensión de terreno a la cual le colocó Valparaíso, y construyó su vivienda enfrente de la actual Plaza de los perros o Plaza de los Pobres. </a:t>
            </a:r>
            <a:br>
              <a:rPr lang="es-ES" sz="1400" dirty="0" smtClean="0"/>
            </a:br>
            <a:r>
              <a:rPr lang="es-ES" sz="1400" dirty="0" smtClean="0"/>
              <a:t>El señor Antonio Tatis, quien en busca de futuro con el ideal de formar un pueblo, le compró a Candelario López un terreno que fue vendido por lotes muy lentamente, pero con la condición que le dejara el nombre de Valparaíso. En 1914 comenzó a formarse un pequeño poblado, luego que un grupo de colonos decidieran aventurarse hasta ese municipio, de allí su nombre, expresión que lanzaban al referirse al reducido número de casas que encontraban en su itinerario. </a:t>
            </a:r>
            <a:br>
              <a:rPr lang="es-ES" sz="1400" dirty="0" smtClean="0"/>
            </a:br>
            <a:r>
              <a:rPr lang="es-ES" sz="1400" dirty="0" smtClean="0"/>
              <a:t/>
            </a:r>
            <a:br>
              <a:rPr lang="es-ES" sz="1400" dirty="0" smtClean="0"/>
            </a:br>
            <a:r>
              <a:rPr lang="es-ES" sz="1400" dirty="0" smtClean="0"/>
              <a:t>También arribaron cantineros, las mujeres de mala vida y los teguas o sanadores, el crecimiento se fue dando en forma lenta, en la medida en que se iba conociendo la existencia del pueblo. </a:t>
            </a:r>
            <a:br>
              <a:rPr lang="es-ES" sz="1400" dirty="0" smtClean="0"/>
            </a:br>
            <a:r>
              <a:rPr lang="es-ES" sz="1400" dirty="0" smtClean="0"/>
              <a:t/>
            </a:r>
            <a:br>
              <a:rPr lang="es-ES" sz="1400" dirty="0" smtClean="0"/>
            </a:br>
            <a:r>
              <a:rPr lang="es-ES" sz="1400" dirty="0" smtClean="0"/>
              <a:t>El 27 de enero de 1957, fue erigido municipio, después de haberlo constituido con pedazos de los municipios de Sahagún, Planeta Rica y Ayapel</a:t>
            </a:r>
            <a:endParaRPr lang="es-ES_tradnl" sz="1400"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PUEBLO NUEVO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with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FFFF"/>
          </a:solidFill>
        </p:spPr>
        <p:txBody>
          <a:bodyPr>
            <a:normAutofit/>
          </a:bodyPr>
          <a:lstStyle/>
          <a:p>
            <a:r>
              <a:rPr lang="es-ES" i="1" dirty="0" smtClean="0"/>
              <a:t>GEOGRAFÍA DE PUEBLO NUEVO</a:t>
            </a:r>
            <a:endParaRPr lang="es-AR" i="1" dirty="0"/>
          </a:p>
        </p:txBody>
      </p:sp>
      <p:sp>
        <p:nvSpPr>
          <p:cNvPr id="3" name="2 Marcador de contenido"/>
          <p:cNvSpPr>
            <a:spLocks noGrp="1"/>
          </p:cNvSpPr>
          <p:nvPr>
            <p:ph idx="1"/>
          </p:nvPr>
        </p:nvSpPr>
        <p:spPr>
          <a:xfrm>
            <a:off x="457200" y="1600201"/>
            <a:ext cx="8229600" cy="4329130"/>
          </a:xfrm>
        </p:spPr>
        <p:txBody>
          <a:bodyPr>
            <a:normAutofit fontScale="62500" lnSpcReduction="20000"/>
          </a:bodyPr>
          <a:lstStyle/>
          <a:p>
            <a:r>
              <a:rPr lang="es-ES" i="1" dirty="0" smtClean="0"/>
              <a:t>El municipio tiene una extensión: 715 Km2 </a:t>
            </a:r>
            <a:br>
              <a:rPr lang="es-ES" i="1" dirty="0" smtClean="0"/>
            </a:br>
            <a:r>
              <a:rPr lang="es-ES" i="1" dirty="0" smtClean="0"/>
              <a:t/>
            </a:r>
            <a:br>
              <a:rPr lang="es-ES" i="1" dirty="0" smtClean="0"/>
            </a:br>
            <a:r>
              <a:rPr lang="es-ES" i="1" dirty="0" smtClean="0"/>
              <a:t>Coordenadas: Latitud Norte: 08º 34'</a:t>
            </a:r>
            <a:br>
              <a:rPr lang="es-ES" i="1" dirty="0" smtClean="0"/>
            </a:br>
            <a:r>
              <a:rPr lang="es-ES" i="1" dirty="0" smtClean="0"/>
              <a:t/>
            </a:r>
            <a:br>
              <a:rPr lang="es-ES" i="1" dirty="0" smtClean="0"/>
            </a:br>
            <a:r>
              <a:rPr lang="es-ES" i="1" dirty="0" smtClean="0"/>
              <a:t>Longitud Oeste: 75º 31' </a:t>
            </a:r>
            <a:br>
              <a:rPr lang="es-ES" i="1" dirty="0" smtClean="0"/>
            </a:br>
            <a:r>
              <a:rPr lang="es-ES" i="1" dirty="0" smtClean="0"/>
              <a:t/>
            </a:r>
            <a:br>
              <a:rPr lang="es-ES" i="1" dirty="0" smtClean="0"/>
            </a:br>
            <a:r>
              <a:rPr lang="es-ES" i="1" dirty="0" smtClean="0"/>
              <a:t>Temperatura promedio: 27º C</a:t>
            </a:r>
            <a:br>
              <a:rPr lang="es-ES" i="1" dirty="0" smtClean="0"/>
            </a:br>
            <a:r>
              <a:rPr lang="es-ES" i="1" dirty="0" smtClean="0"/>
              <a:t/>
            </a:r>
            <a:br>
              <a:rPr lang="es-ES" i="1" dirty="0" smtClean="0"/>
            </a:br>
            <a:r>
              <a:rPr lang="es-ES" i="1" dirty="0" smtClean="0"/>
              <a:t>50 Metros Sobre Nivel Mar.</a:t>
            </a:r>
            <a:br>
              <a:rPr lang="es-ES" i="1" dirty="0" smtClean="0"/>
            </a:br>
            <a:r>
              <a:rPr lang="es-ES" i="1" dirty="0" smtClean="0"/>
              <a:t/>
            </a:r>
            <a:br>
              <a:rPr lang="es-ES" i="1" dirty="0" smtClean="0"/>
            </a:br>
            <a:r>
              <a:rPr lang="es-ES" i="1" dirty="0" smtClean="0"/>
              <a:t>Distancia de Montería 66 Km. </a:t>
            </a:r>
            <a:endParaRPr lang="es-AR" i="1" dirty="0" smtClean="0"/>
          </a:p>
          <a:p>
            <a:endParaRPr lang="es-ES" b="1" i="1" dirty="0" smtClean="0"/>
          </a:p>
          <a:p>
            <a:r>
              <a:rPr lang="es-ES" b="1" i="1" dirty="0" smtClean="0"/>
              <a:t>Límites del municipio:</a:t>
            </a:r>
            <a:r>
              <a:rPr lang="es-ES" i="1" dirty="0" smtClean="0"/>
              <a:t/>
            </a:r>
            <a:br>
              <a:rPr lang="es-ES" i="1" dirty="0" smtClean="0"/>
            </a:br>
            <a:r>
              <a:rPr lang="es-ES" i="1" dirty="0" smtClean="0"/>
              <a:t>Norte: Ciénaga de Oro y Sahagún; este: departamento de Sucre y Ayapel; sur: Buenavista y Planeta Rica; oeste: Planeta Rica y San Carlos</a:t>
            </a:r>
            <a:endParaRPr lang="es-AR" i="1" dirty="0"/>
          </a:p>
        </p:txBody>
      </p:sp>
      <p:sp>
        <p:nvSpPr>
          <p:cNvPr id="4" name="3 Rectángulo"/>
          <p:cNvSpPr/>
          <p:nvPr/>
        </p:nvSpPr>
        <p:spPr>
          <a:xfrm>
            <a:off x="0" y="5949280"/>
            <a:ext cx="9144000" cy="90872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PUEBLO NUEVO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
                                        <p:tgtEl>
                                          <p:spTgt spid="2"/>
                                        </p:tgtEl>
                                      </p:cBhvr>
                                    </p:animEffect>
                                    <p:anim calcmode="lin" valueType="num">
                                      <p:cBhvr>
                                        <p:cTn id="8" dur="400" fill="hold"/>
                                        <p:tgtEl>
                                          <p:spTgt spid="2"/>
                                        </p:tgtEl>
                                        <p:attrNameLst>
                                          <p:attrName>ppt_x</p:attrName>
                                        </p:attrNameLst>
                                      </p:cBhvr>
                                      <p:tavLst>
                                        <p:tav tm="0">
                                          <p:val>
                                            <p:strVal val="#ppt_x"/>
                                          </p:val>
                                        </p:tav>
                                        <p:tav tm="100000">
                                          <p:val>
                                            <p:strVal val="#ppt_x"/>
                                          </p:val>
                                        </p:tav>
                                      </p:tavLst>
                                    </p:anim>
                                    <p:anim calcmode="lin" valueType="num">
                                      <p:cBhvr>
                                        <p:cTn id="9" dur="400" fill="hold"/>
                                        <p:tgtEl>
                                          <p:spTgt spid="2"/>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Subtítulo"/>
          <p:cNvSpPr txBox="1">
            <a:spLocks/>
          </p:cNvSpPr>
          <p:nvPr/>
        </p:nvSpPr>
        <p:spPr>
          <a:xfrm>
            <a:off x="6000792" y="1357298"/>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5" name="4 CuadroTexto">
            <a:hlinkClick r:id="rId2" action="ppaction://hlinksldjump"/>
          </p:cNvPr>
          <p:cNvSpPr txBox="1"/>
          <p:nvPr/>
        </p:nvSpPr>
        <p:spPr>
          <a:xfrm>
            <a:off x="6500826" y="2916792"/>
            <a:ext cx="1428760" cy="369332"/>
          </a:xfrm>
          <a:prstGeom prst="rect">
            <a:avLst/>
          </a:prstGeom>
          <a:solidFill>
            <a:srgbClr val="FF000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BANDERA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5 CuadroTexto">
            <a:hlinkClick r:id="rId3" action="ppaction://hlinksldjump"/>
          </p:cNvPr>
          <p:cNvSpPr txBox="1"/>
          <p:nvPr/>
        </p:nvSpPr>
        <p:spPr>
          <a:xfrm>
            <a:off x="6500826" y="3357562"/>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7" name="6 CuadroTexto">
            <a:hlinkClick r:id="rId4" action="ppaction://hlinksldjump"/>
          </p:cNvPr>
          <p:cNvSpPr txBox="1"/>
          <p:nvPr/>
        </p:nvSpPr>
        <p:spPr>
          <a:xfrm>
            <a:off x="6500826" y="2500306"/>
            <a:ext cx="1000132" cy="369332"/>
          </a:xfrm>
          <a:prstGeom prst="rect">
            <a:avLst/>
          </a:prstGeom>
          <a:solidFill>
            <a:srgbClr val="99003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ESCUDO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8" name="7 CuadroTexto">
            <a:hlinkClick r:id="rId5" action="ppaction://hlinksldjump"/>
          </p:cNvPr>
          <p:cNvSpPr txBox="1"/>
          <p:nvPr/>
        </p:nvSpPr>
        <p:spPr>
          <a:xfrm>
            <a:off x="6500826" y="3845486"/>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1" name="10 CuadroTexto">
            <a:hlinkClick r:id="rId6" action="ppaction://hlinksldjump"/>
          </p:cNvPr>
          <p:cNvSpPr txBox="1"/>
          <p:nvPr/>
        </p:nvSpPr>
        <p:spPr>
          <a:xfrm>
            <a:off x="6500858" y="4286256"/>
            <a:ext cx="2000232" cy="369332"/>
          </a:xfrm>
          <a:prstGeom prst="rect">
            <a:avLst/>
          </a:prstGeom>
          <a:solidFill>
            <a:schemeClr val="accent6">
              <a:lumMod val="75000"/>
            </a:schemeClr>
          </a:solidFill>
        </p:spPr>
        <p:txBody>
          <a:bodyPr wrap="square" rtlCol="0">
            <a:spAutoFit/>
          </a:bodyPr>
          <a:lstStyle/>
          <a:p>
            <a:pPr algn="ctr"/>
            <a:r>
              <a:rPr lang="es-ES_tradnl" b="1" dirty="0" smtClean="0">
                <a:solidFill>
                  <a:schemeClr val="bg1"/>
                </a:solidFill>
              </a:rPr>
              <a:t>ECOLOGIA</a:t>
            </a:r>
            <a:endParaRPr lang="es-ES_tradnl" b="1" dirty="0">
              <a:solidFill>
                <a:schemeClr val="bg1"/>
              </a:solidFill>
            </a:endParaRPr>
          </a:p>
        </p:txBody>
      </p:sp>
      <p:sp>
        <p:nvSpPr>
          <p:cNvPr id="13" name="12 CuadroTexto">
            <a:hlinkClick r:id="rId7" action="ppaction://hlinksldjump"/>
          </p:cNvPr>
          <p:cNvSpPr txBox="1"/>
          <p:nvPr/>
        </p:nvSpPr>
        <p:spPr>
          <a:xfrm>
            <a:off x="6500826" y="2071678"/>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6" name="2 Subtítulo"/>
          <p:cNvSpPr txBox="1">
            <a:spLocks/>
          </p:cNvSpPr>
          <p:nvPr/>
        </p:nvSpPr>
        <p:spPr>
          <a:xfrm>
            <a:off x="1071538" y="357166"/>
            <a:ext cx="6929486" cy="785818"/>
          </a:xfrm>
          <a:prstGeom prst="rect">
            <a:avLst/>
          </a:prstGeom>
          <a:solidFill>
            <a:srgbClr val="CC6600"/>
          </a:solidFill>
          <a:ln>
            <a:solidFill>
              <a:schemeClr val="bg1"/>
            </a:solidFill>
          </a:ln>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s-ES_tradnl" sz="36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MUNICIPIO</a:t>
            </a:r>
            <a:r>
              <a:rPr kumimoji="0" lang="es-ES_tradnl" sz="3600" b="0" i="0" u="none" strike="noStrike" kern="1200" cap="none" spc="0" normalizeH="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 DE AYAPEL</a:t>
            </a:r>
            <a:endParaRPr kumimoji="0" lang="es-ES_tradnl"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pic>
        <p:nvPicPr>
          <p:cNvPr id="1026" name="Picture 2" descr="http://www.google.com.co/maps/vt/data=LtgX-e3f8ctI3U5dJtbt7EJ1ZfRneYme,M4xMZdSe3MMRPhdtwyFxWMusA3tupoFwCiW0-9lD72ZVgpvY7T1IqWudMK0iiNPNha3ul8-3PO3LLDuu41OkQbxwenfXGuI6anW7ScDxVhu2DeJ6xzSFWXAXrAqx_VkzptwWsLXhclp31C6OCmdaAOnBEa2lorggkhRcxcRIqOlABGzr">
            <a:hlinkClick r:id="rId8"/>
          </p:cNvPr>
          <p:cNvPicPr>
            <a:picLocks noChangeAspect="1" noChangeArrowheads="1"/>
          </p:cNvPicPr>
          <p:nvPr/>
        </p:nvPicPr>
        <p:blipFill>
          <a:blip r:embed="rId9" cstate="print"/>
          <a:srcRect/>
          <a:stretch>
            <a:fillRect/>
          </a:stretch>
        </p:blipFill>
        <p:spPr bwMode="auto">
          <a:xfrm>
            <a:off x="500034" y="1643050"/>
            <a:ext cx="4929222" cy="3714776"/>
          </a:xfrm>
          <a:prstGeom prst="rect">
            <a:avLst/>
          </a:prstGeom>
          <a:noFill/>
        </p:spPr>
      </p:pic>
      <p:sp>
        <p:nvSpPr>
          <p:cNvPr id="24" name="23 Rectángulo"/>
          <p:cNvSpPr/>
          <p:nvPr/>
        </p:nvSpPr>
        <p:spPr>
          <a:xfrm>
            <a:off x="0" y="5857892"/>
            <a:ext cx="9144000" cy="100010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5" name="24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26" name="25 Cinta hacia arriba"/>
          <p:cNvSpPr/>
          <p:nvPr/>
        </p:nvSpPr>
        <p:spPr>
          <a:xfrm>
            <a:off x="285720" y="5972195"/>
            <a:ext cx="857256" cy="45720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7" name="26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28" name="27 Botón de acción: Inicio">
            <a:hlinkClick r:id="" action="ppaction://hlinkshowjump?jump=firstslide"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0" name="19 CuadroTexto">
            <a:hlinkClick r:id="rId10" action="ppaction://hlinksldjump"/>
          </p:cNvPr>
          <p:cNvSpPr txBox="1"/>
          <p:nvPr/>
        </p:nvSpPr>
        <p:spPr>
          <a:xfrm>
            <a:off x="6500826" y="4714884"/>
            <a:ext cx="1428760" cy="369332"/>
          </a:xfrm>
          <a:prstGeom prst="rect">
            <a:avLst/>
          </a:prstGeom>
          <a:solidFill>
            <a:schemeClr val="tx2">
              <a:lumMod val="75000"/>
            </a:schemeClr>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ECONOMIA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16 Cinta hacia arriba">
            <a:hlinkClick r:id="" action="ppaction://hlinkshowjump?jump=lastslide"/>
          </p:cNvPr>
          <p:cNvSpPr/>
          <p:nvPr/>
        </p:nvSpPr>
        <p:spPr>
          <a:xfrm>
            <a:off x="285720" y="5857892"/>
            <a:ext cx="857256" cy="57150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Botón de acción: Inicio">
            <a:hlinkClick r:id="" action="ppaction://hlinkshowjump?jump=endshow" highlightClick="1"/>
          </p:cNvPr>
          <p:cNvSpPr/>
          <p:nvPr/>
        </p:nvSpPr>
        <p:spPr>
          <a:xfrm>
            <a:off x="8028384" y="5953270"/>
            <a:ext cx="642942"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Multidocumento">
            <a:hlinkClick r:id="rId11" action="ppaction://hlinksldjump"/>
          </p:cNvPr>
          <p:cNvSpPr/>
          <p:nvPr/>
        </p:nvSpPr>
        <p:spPr>
          <a:xfrm>
            <a:off x="6372200" y="5877272"/>
            <a:ext cx="720080" cy="64807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1" name="20 CuadroTexto"/>
          <p:cNvSpPr txBox="1"/>
          <p:nvPr/>
        </p:nvSpPr>
        <p:spPr>
          <a:xfrm>
            <a:off x="5643570" y="6500834"/>
            <a:ext cx="2000264" cy="369332"/>
          </a:xfrm>
          <a:prstGeom prst="rect">
            <a:avLst/>
          </a:prstGeom>
          <a:noFill/>
        </p:spPr>
        <p:txBody>
          <a:bodyPr wrap="square" rtlCol="0">
            <a:spAutoFit/>
          </a:bodyPr>
          <a:lstStyle/>
          <a:p>
            <a:r>
              <a:rPr lang="es-ES" dirty="0" smtClean="0"/>
              <a:t>PAGINA PRINCIPAL</a:t>
            </a: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 calcmode="lin" valueType="num">
                                      <p:cBhvr>
                                        <p:cTn id="9" dur="1000" fill="hold"/>
                                        <p:tgtEl>
                                          <p:spTgt spid="16"/>
                                        </p:tgtEl>
                                        <p:attrNameLst>
                                          <p:attrName>style.rotation</p:attrName>
                                        </p:attrNameLst>
                                      </p:cBhvr>
                                      <p:tavLst>
                                        <p:tav tm="0">
                                          <p:val>
                                            <p:fltVal val="90"/>
                                          </p:val>
                                        </p:tav>
                                        <p:tav tm="100000">
                                          <p:val>
                                            <p:fltVal val="0"/>
                                          </p:val>
                                        </p:tav>
                                      </p:tavLst>
                                    </p:anim>
                                    <p:animEffect transition="in" filter="fade">
                                      <p:cBhvr>
                                        <p:cTn id="10"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14290"/>
            <a:ext cx="8229600" cy="1142984"/>
          </a:xfrm>
          <a:solidFill>
            <a:srgbClr val="00FFFF"/>
          </a:solidFill>
        </p:spPr>
        <p:txBody>
          <a:bodyPr>
            <a:normAutofit/>
          </a:bodyPr>
          <a:lstStyle/>
          <a:p>
            <a:r>
              <a:rPr lang="es-ES" b="1" i="1" dirty="0" smtClean="0"/>
              <a:t>ECONOMÍA DE PUEBLO NUEVO</a:t>
            </a:r>
            <a:endParaRPr lang="es-AR" dirty="0"/>
          </a:p>
        </p:txBody>
      </p:sp>
      <p:sp>
        <p:nvSpPr>
          <p:cNvPr id="3" name="2 Marcador de contenido"/>
          <p:cNvSpPr>
            <a:spLocks noGrp="1"/>
          </p:cNvSpPr>
          <p:nvPr>
            <p:ph idx="1"/>
          </p:nvPr>
        </p:nvSpPr>
        <p:spPr/>
        <p:txBody>
          <a:bodyPr>
            <a:normAutofit fontScale="92500" lnSpcReduction="20000"/>
          </a:bodyPr>
          <a:lstStyle/>
          <a:p>
            <a:r>
              <a:rPr lang="es-ES" i="1" dirty="0" smtClean="0"/>
              <a:t>La base económica de este municipio es la agricultura, se cultiva maíz, arroz, ñame, yuca, caña de azúcar, plátano, etc. En cuanto a la ganadería se puede decir que los hatos que se han conformado en esta región son de los más importantes del departamento. Pueblo Nuevo se identificó como un pueblo de mujeres bonitas y hombres solidarios, su principal característica es la producción de diabolín, tanto así, que cada año, a finales de octubre se realiza un festival de Diabolín. </a:t>
            </a:r>
            <a:endParaRPr lang="es-AR" i="1" dirty="0" smtClean="0"/>
          </a:p>
          <a:p>
            <a:endParaRPr lang="es-AR"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PUEBLO NUEVO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solidFill>
            <a:srgbClr val="0000FF"/>
          </a:solidFill>
        </p:spPr>
        <p:txBody>
          <a:bodyPr>
            <a:normAutofit fontScale="90000"/>
          </a:bodyPr>
          <a:lstStyle/>
          <a:p>
            <a:r>
              <a:rPr lang="es-ES" b="1" i="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MUNICIPIO DE PUERTO ESCONDIDO</a:t>
            </a:r>
            <a:endParaRPr lang="es-AR" b="1" i="1" dirty="0"/>
          </a:p>
        </p:txBody>
      </p:sp>
      <p:sp>
        <p:nvSpPr>
          <p:cNvPr id="5" name="4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31426" name="Picture 2" descr="http://www.google.com.co/maps/vt/data=LtgX-e3f8ctI3U5dJtbt7EJ1ZfRneYme,-xg3GLB4W__mhPxj-2ERJu_yCfuFvrNcXjnuEBf0Gz2pWlJwMUddDRzhP6G6NGNjTeD0YJcStP900DgsH-U-Al6QeimrIBKi62RjXFvFt58ZUGOKOwWNMQuYuXeElyIThR4LXycdb_ZkOo-Ua4nU31bT03nhAuXq8i5LX4NnzuWqGvSr">
            <a:hlinkClick r:id="rId2"/>
          </p:cNvPr>
          <p:cNvPicPr>
            <a:picLocks noChangeAspect="1" noChangeArrowheads="1"/>
          </p:cNvPicPr>
          <p:nvPr/>
        </p:nvPicPr>
        <p:blipFill>
          <a:blip r:embed="rId3" cstate="print"/>
          <a:srcRect/>
          <a:stretch>
            <a:fillRect/>
          </a:stretch>
        </p:blipFill>
        <p:spPr bwMode="auto">
          <a:xfrm>
            <a:off x="785786" y="1809751"/>
            <a:ext cx="4357718" cy="3690951"/>
          </a:xfrm>
          <a:prstGeom prst="rect">
            <a:avLst/>
          </a:prstGeom>
          <a:noFill/>
          <a:ln>
            <a:solidFill>
              <a:schemeClr val="tx1"/>
            </a:solidFill>
          </a:ln>
        </p:spPr>
      </p:pic>
      <p:sp>
        <p:nvSpPr>
          <p:cNvPr id="13" name="12 CuadroTexto">
            <a:hlinkClick r:id="rId4" action="ppaction://hlinksldjump"/>
          </p:cNvPr>
          <p:cNvSpPr txBox="1"/>
          <p:nvPr/>
        </p:nvSpPr>
        <p:spPr>
          <a:xfrm>
            <a:off x="6500826" y="3631172"/>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4" name="13 CuadroTexto">
            <a:hlinkClick r:id="rId5" action="ppaction://hlinksldjump"/>
          </p:cNvPr>
          <p:cNvSpPr txBox="1"/>
          <p:nvPr/>
        </p:nvSpPr>
        <p:spPr>
          <a:xfrm>
            <a:off x="6500794" y="4619162"/>
            <a:ext cx="1785918" cy="369332"/>
          </a:xfrm>
          <a:prstGeom prst="rect">
            <a:avLst/>
          </a:prstGeom>
          <a:solidFill>
            <a:srgbClr val="00B0F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ECONOMIA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5" name="2 Subtítulo"/>
          <p:cNvSpPr txBox="1">
            <a:spLocks/>
          </p:cNvSpPr>
          <p:nvPr/>
        </p:nvSpPr>
        <p:spPr>
          <a:xfrm>
            <a:off x="6000760" y="1583754"/>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7" name="16 CuadroTexto">
            <a:hlinkClick r:id="rId6" action="ppaction://hlinksldjump"/>
          </p:cNvPr>
          <p:cNvSpPr txBox="1"/>
          <p:nvPr/>
        </p:nvSpPr>
        <p:spPr>
          <a:xfrm>
            <a:off x="6500794" y="2714620"/>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18 CuadroTexto">
            <a:hlinkClick r:id="rId7" action="ppaction://hlinksldjump"/>
          </p:cNvPr>
          <p:cNvSpPr txBox="1"/>
          <p:nvPr/>
        </p:nvSpPr>
        <p:spPr>
          <a:xfrm>
            <a:off x="6500794" y="3202544"/>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 name="19 CuadroTexto">
            <a:hlinkClick r:id="rId8" action="ppaction://hlinksldjump"/>
          </p:cNvPr>
          <p:cNvSpPr txBox="1"/>
          <p:nvPr/>
        </p:nvSpPr>
        <p:spPr>
          <a:xfrm>
            <a:off x="6500794" y="2298134"/>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1" name="20 CuadroTexto">
            <a:hlinkClick r:id="rId9" action="ppaction://hlinksldjump"/>
          </p:cNvPr>
          <p:cNvSpPr txBox="1"/>
          <p:nvPr/>
        </p:nvSpPr>
        <p:spPr>
          <a:xfrm>
            <a:off x="6500794" y="4131238"/>
            <a:ext cx="1285884"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ECOLOGIA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6" name="15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8" name="17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2" name="21 Multidocumento">
            <a:hlinkClick r:id="rId10"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3" name="22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4" name="23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with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gtEl>
                                        <p:attrNameLst>
                                          <p:attrName>fillcolor</p:attrName>
                                        </p:attrNameLst>
                                      </p:cBhvr>
                                      <p:tavLst>
                                        <p:tav tm="0">
                                          <p:val>
                                            <p:clrVal>
                                              <a:schemeClr val="accent2"/>
                                            </p:clrVal>
                                          </p:val>
                                        </p:tav>
                                        <p:tav tm="50000">
                                          <p:val>
                                            <p:clrVal>
                                              <a:schemeClr val="hlink"/>
                                            </p:clrVal>
                                          </p:val>
                                        </p:tav>
                                      </p:tavLst>
                                    </p:anim>
                                    <p:set>
                                      <p:cBhvr>
                                        <p:cTn id="9" dur="80"/>
                                        <p:tgtEl>
                                          <p:spTgt spid="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00FF"/>
          </a:solidFill>
        </p:spPr>
        <p:txBody>
          <a:bodyPr>
            <a:normAutofit fontScale="90000"/>
          </a:bodyPr>
          <a:lstStyle/>
          <a:p>
            <a:r>
              <a:rPr lang="es-ES" b="1" i="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IDENTIFICACION DE PUERTO ESCONDIDO</a:t>
            </a:r>
            <a:endParaRPr lang="es-AR" b="1" i="1" dirty="0"/>
          </a:p>
        </p:txBody>
      </p:sp>
      <p:sp>
        <p:nvSpPr>
          <p:cNvPr id="3" name="2 Marcador de contenido"/>
          <p:cNvSpPr>
            <a:spLocks noGrp="1"/>
          </p:cNvSpPr>
          <p:nvPr>
            <p:ph idx="1"/>
          </p:nvPr>
        </p:nvSpPr>
        <p:spPr/>
        <p:txBody>
          <a:bodyPr>
            <a:normAutofit/>
          </a:bodyPr>
          <a:lstStyle/>
          <a:p>
            <a:r>
              <a:rPr lang="es-ES" sz="4000" b="1" i="1" dirty="0" smtClean="0"/>
              <a:t>NIT:</a:t>
            </a:r>
            <a:r>
              <a:rPr lang="es-ES" sz="4000" i="1" dirty="0" smtClean="0"/>
              <a:t> 800096770-7</a:t>
            </a:r>
            <a:endParaRPr lang="es-AR" sz="4000" i="1" dirty="0" smtClean="0"/>
          </a:p>
          <a:p>
            <a:r>
              <a:rPr lang="es-ES" sz="4000" b="1" i="1" dirty="0" smtClean="0"/>
              <a:t>Código Dane:</a:t>
            </a:r>
            <a:r>
              <a:rPr lang="es-ES" sz="4000" i="1" dirty="0" smtClean="0"/>
              <a:t> 23574</a:t>
            </a:r>
            <a:endParaRPr lang="es-AR" sz="4000" i="1" dirty="0" smtClean="0"/>
          </a:p>
          <a:p>
            <a:r>
              <a:rPr lang="es-ES" sz="4000" b="1" i="1" dirty="0" smtClean="0"/>
              <a:t>Gentilicio:</a:t>
            </a:r>
            <a:r>
              <a:rPr lang="es-ES" sz="4000" i="1" dirty="0" smtClean="0"/>
              <a:t> Porteño-porteña</a:t>
            </a:r>
            <a:endParaRPr lang="es-AR" sz="4000" i="1" dirty="0" smtClean="0"/>
          </a:p>
          <a:p>
            <a:r>
              <a:rPr lang="es-ES" sz="4000" b="1" i="1" dirty="0" smtClean="0"/>
              <a:t>Otros nombres que ha recibido el municipio</a:t>
            </a:r>
            <a:endParaRPr lang="es-AR" sz="4000" i="1" dirty="0">
              <a:solidFill>
                <a:schemeClr val="accent1">
                  <a:lumMod val="40000"/>
                  <a:lumOff val="60000"/>
                </a:schemeClr>
              </a:solidFill>
            </a:endParaRPr>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500166" y="6507774"/>
            <a:ext cx="2135730" cy="369332"/>
          </a:xfrm>
          <a:prstGeom prst="rect">
            <a:avLst/>
          </a:prstGeom>
          <a:noFill/>
        </p:spPr>
        <p:txBody>
          <a:bodyPr wrap="square" rtlCol="0">
            <a:spAutoFit/>
          </a:bodyPr>
          <a:lstStyle/>
          <a:p>
            <a:pPr algn="ctr"/>
            <a:r>
              <a:rPr lang="es-AR" dirty="0" smtClean="0"/>
              <a:t>PUERTO ESCONDIDO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ppt_w</p:attrName>
                                        </p:attrNameLst>
                                      </p:cBhvr>
                                      <p:tavLst>
                                        <p:tav tm="0" fmla="#ppt_w*sin(2.5*pi*$)">
                                          <p:val>
                                            <p:fltVal val="0"/>
                                          </p:val>
                                        </p:tav>
                                        <p:tav tm="100000">
                                          <p:val>
                                            <p:fltVal val="1"/>
                                          </p:val>
                                        </p:tav>
                                      </p:tavLst>
                                    </p:anim>
                                    <p:anim calcmode="lin" valueType="num">
                                      <p:cBhvr>
                                        <p:cTn id="9" dur="1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42852"/>
            <a:ext cx="8229600" cy="1143000"/>
          </a:xfrm>
          <a:solidFill>
            <a:srgbClr val="0000FF"/>
          </a:solidFill>
        </p:spPr>
        <p:txBody>
          <a:bodyPr>
            <a:normAutofit/>
          </a:bodyPr>
          <a:lstStyle/>
          <a:p>
            <a:r>
              <a:rPr lang="es-AR" i="1" dirty="0" smtClean="0">
                <a:ln w="18415" cmpd="sng">
                  <a:solidFill>
                    <a:srgbClr val="FFFFFF"/>
                  </a:solidFill>
                  <a:prstDash val="solid"/>
                </a:ln>
                <a:solidFill>
                  <a:srgbClr val="FF0000"/>
                </a:solidFill>
                <a:effectLst>
                  <a:outerShdw blurRad="63500" dir="3600000" algn="tl" rotWithShape="0">
                    <a:srgbClr val="000000">
                      <a:alpha val="70000"/>
                    </a:srgbClr>
                  </a:outerShdw>
                </a:effectLst>
              </a:rPr>
              <a:t>  HIMNO DE  PUERTO  ESCONDIDO</a:t>
            </a:r>
            <a:endParaRPr lang="es-AR" i="1" dirty="0">
              <a:ln w="18415" cmpd="sng">
                <a:solidFill>
                  <a:srgbClr val="FFFFFF"/>
                </a:solidFill>
                <a:prstDash val="solid"/>
              </a:ln>
              <a:solidFill>
                <a:srgbClr val="FF0000"/>
              </a:solidFill>
              <a:effectLst>
                <a:outerShdw blurRad="63500" dir="3600000" algn="tl" rotWithShape="0">
                  <a:srgbClr val="000000">
                    <a:alpha val="70000"/>
                  </a:srgbClr>
                </a:outerShdw>
              </a:effectLst>
            </a:endParaRPr>
          </a:p>
        </p:txBody>
      </p:sp>
      <p:sp>
        <p:nvSpPr>
          <p:cNvPr id="3" name="2 Marcador de contenido"/>
          <p:cNvSpPr>
            <a:spLocks noGrp="1"/>
          </p:cNvSpPr>
          <p:nvPr>
            <p:ph idx="1"/>
          </p:nvPr>
        </p:nvSpPr>
        <p:spPr>
          <a:xfrm>
            <a:off x="142844" y="1357298"/>
            <a:ext cx="8858280" cy="4714907"/>
          </a:xfrm>
        </p:spPr>
        <p:txBody>
          <a:bodyPr numCol="3">
            <a:noAutofit/>
          </a:bodyPr>
          <a:lstStyle/>
          <a:p>
            <a:r>
              <a:rPr lang="es-ES" sz="1100" dirty="0" smtClean="0"/>
              <a:t>HIMNO  </a:t>
            </a:r>
          </a:p>
          <a:p>
            <a:r>
              <a:rPr lang="es-ES" sz="1100" dirty="0" smtClean="0"/>
              <a:t>Coro</a:t>
            </a:r>
            <a:br>
              <a:rPr lang="es-ES" sz="1100" dirty="0" smtClean="0"/>
            </a:br>
            <a:r>
              <a:rPr lang="es-ES" sz="1100" dirty="0" smtClean="0"/>
              <a:t/>
            </a:r>
            <a:br>
              <a:rPr lang="es-ES" sz="1100" dirty="0" smtClean="0"/>
            </a:br>
            <a:r>
              <a:rPr lang="es-ES" sz="1100" dirty="0" smtClean="0"/>
              <a:t>Puerto Escondido tierra de ensueño bello remanso de paz y de amor hoy tus hijos prometen llevarte a la cumbre de la educación hoy tu himno cantamos con empeño orgullosos de nuestra región.</a:t>
            </a:r>
            <a:br>
              <a:rPr lang="es-ES" sz="1100" dirty="0" smtClean="0"/>
            </a:br>
            <a:r>
              <a:rPr lang="es-ES" sz="1100" dirty="0" smtClean="0"/>
              <a:t/>
            </a:r>
            <a:br>
              <a:rPr lang="es-ES" sz="1100" dirty="0" smtClean="0"/>
            </a:br>
            <a:r>
              <a:rPr lang="es-ES" sz="1100" dirty="0" smtClean="0"/>
              <a:t>I</a:t>
            </a:r>
            <a:br>
              <a:rPr lang="es-ES" sz="1100" dirty="0" smtClean="0"/>
            </a:br>
            <a:r>
              <a:rPr lang="es-ES" sz="1100" dirty="0" smtClean="0"/>
              <a:t>De Barú llegaron explorando aquellos aguerridos pobladores alegres bullerengue cantando que es cultura y raíz fundadores.</a:t>
            </a:r>
            <a:br>
              <a:rPr lang="es-ES" sz="1100" dirty="0" smtClean="0"/>
            </a:br>
            <a:r>
              <a:rPr lang="es-ES" sz="1100" dirty="0" smtClean="0"/>
              <a:t/>
            </a:r>
            <a:br>
              <a:rPr lang="es-ES" sz="1100" dirty="0" smtClean="0"/>
            </a:br>
            <a:r>
              <a:rPr lang="es-ES" sz="1100" dirty="0" smtClean="0"/>
              <a:t>II</a:t>
            </a:r>
            <a:br>
              <a:rPr lang="es-ES" sz="1100" dirty="0" smtClean="0"/>
            </a:br>
            <a:r>
              <a:rPr lang="es-ES" sz="1100" dirty="0" smtClean="0"/>
              <a:t>Con </a:t>
            </a:r>
            <a:r>
              <a:rPr lang="es-ES" sz="1200" dirty="0" smtClean="0"/>
              <a:t>vueltiao, </a:t>
            </a:r>
            <a:r>
              <a:rPr lang="es-ES" sz="1100" dirty="0" smtClean="0"/>
              <a:t>con porros y abarcas también anclaron en esta región hombres que no llegaron en abarcas trayendo del Sinú su tradición.</a:t>
            </a:r>
            <a:br>
              <a:rPr lang="es-ES" sz="1100" dirty="0" smtClean="0"/>
            </a:br>
            <a:r>
              <a:rPr lang="es-ES" sz="1100" dirty="0" smtClean="0"/>
              <a:t/>
            </a:r>
            <a:br>
              <a:rPr lang="es-ES" sz="1100" dirty="0" smtClean="0"/>
            </a:br>
            <a:r>
              <a:rPr lang="es-ES" sz="1100" dirty="0" smtClean="0"/>
              <a:t>III</a:t>
            </a:r>
            <a:br>
              <a:rPr lang="es-ES" sz="1100" dirty="0" smtClean="0"/>
            </a:br>
            <a:r>
              <a:rPr lang="es-ES" sz="1100" dirty="0" smtClean="0"/>
              <a:t>Los potreros producen ganados aquí nacen en gran cantidad y en la orilla se escucha el rugido de las olas que vienen del mar.</a:t>
            </a:r>
            <a:br>
              <a:rPr lang="es-ES" sz="1100" dirty="0" smtClean="0"/>
            </a:br>
            <a:r>
              <a:rPr lang="es-ES" sz="1100" dirty="0" smtClean="0"/>
              <a:t/>
            </a:r>
            <a:br>
              <a:rPr lang="es-ES" sz="1100" dirty="0" smtClean="0"/>
            </a:br>
            <a:endParaRPr lang="es-ES" sz="1100" dirty="0" smtClean="0"/>
          </a:p>
          <a:p>
            <a:endParaRPr lang="es-ES" sz="1100" dirty="0" smtClean="0"/>
          </a:p>
          <a:p>
            <a:endParaRPr lang="es-ES" sz="1100" dirty="0" smtClean="0"/>
          </a:p>
          <a:p>
            <a:endParaRPr lang="es-ES" sz="1100" dirty="0" smtClean="0"/>
          </a:p>
          <a:p>
            <a:endParaRPr lang="es-ES" sz="1100" dirty="0" smtClean="0"/>
          </a:p>
          <a:p>
            <a:endParaRPr lang="es-ES" sz="1100" dirty="0" smtClean="0"/>
          </a:p>
          <a:p>
            <a:r>
              <a:rPr lang="es-ES" sz="1100" dirty="0" smtClean="0"/>
              <a:t>IV</a:t>
            </a:r>
            <a:br>
              <a:rPr lang="es-ES" sz="1100" dirty="0" smtClean="0"/>
            </a:br>
            <a:r>
              <a:rPr lang="es-ES" sz="1100" dirty="0" smtClean="0"/>
              <a:t>El turista que llega en ti encuentra un paraíso que no ha de olvidar Puerto Escondido te brinda por siempre todo un entorno de amor y paz.</a:t>
            </a:r>
            <a:br>
              <a:rPr lang="es-ES" sz="1100" dirty="0" smtClean="0"/>
            </a:br>
            <a:r>
              <a:rPr lang="es-ES" sz="1100" dirty="0" smtClean="0"/>
              <a:t>Coro</a:t>
            </a:r>
            <a:br>
              <a:rPr lang="es-ES" sz="1100" dirty="0" smtClean="0"/>
            </a:br>
            <a:r>
              <a:rPr lang="es-ES" sz="1100" dirty="0" smtClean="0"/>
              <a:t>Tortugón como un gran centinela testigo mudo tornado canción recordando la historia pasada de tus hijos con gloria y amor.</a:t>
            </a:r>
            <a:br>
              <a:rPr lang="es-ES" sz="1100" dirty="0" smtClean="0"/>
            </a:br>
            <a:r>
              <a:rPr lang="es-ES" sz="1100" dirty="0" smtClean="0"/>
              <a:t/>
            </a:r>
            <a:br>
              <a:rPr lang="es-ES" sz="1100" dirty="0" smtClean="0"/>
            </a:br>
            <a:endParaRPr lang="es-ES" sz="1100" dirty="0" smtClean="0"/>
          </a:p>
          <a:p>
            <a:endParaRPr lang="es-ES" sz="1100" dirty="0" smtClean="0"/>
          </a:p>
          <a:p>
            <a:endParaRPr lang="es-ES" sz="1100" dirty="0" smtClean="0"/>
          </a:p>
          <a:p>
            <a:endParaRPr lang="es-ES" sz="1100" dirty="0" smtClean="0"/>
          </a:p>
          <a:p>
            <a:endParaRPr lang="es-ES" sz="1100" dirty="0" smtClean="0"/>
          </a:p>
          <a:p>
            <a:endParaRPr lang="es-ES" sz="1100" dirty="0" smtClean="0"/>
          </a:p>
          <a:p>
            <a:endParaRPr lang="es-ES" sz="1100" dirty="0" smtClean="0"/>
          </a:p>
          <a:p>
            <a:endParaRPr lang="es-ES" sz="1100" dirty="0" smtClean="0"/>
          </a:p>
          <a:p>
            <a:endParaRPr lang="es-ES" sz="1100" dirty="0" smtClean="0"/>
          </a:p>
          <a:p>
            <a:endParaRPr lang="es-ES" sz="1100" dirty="0" smtClean="0"/>
          </a:p>
          <a:p>
            <a:endParaRPr lang="es-ES" sz="1100" dirty="0" smtClean="0"/>
          </a:p>
          <a:p>
            <a:pPr>
              <a:buNone/>
            </a:pPr>
            <a:endParaRPr lang="es-ES" sz="1100" dirty="0" smtClean="0"/>
          </a:p>
          <a:p>
            <a:r>
              <a:rPr lang="es-ES" sz="1100" dirty="0" smtClean="0"/>
              <a:t>VI</a:t>
            </a:r>
            <a:br>
              <a:rPr lang="es-ES" sz="1100" dirty="0" smtClean="0"/>
            </a:br>
            <a:r>
              <a:rPr lang="es-ES" sz="1100" dirty="0" smtClean="0"/>
              <a:t>Legendario Río Canalete sus aguas prodigiosas te bañan irrigando por doquier, con templeza esta tierra surcando sus entrañas.</a:t>
            </a:r>
            <a:br>
              <a:rPr lang="es-ES" sz="1100" dirty="0" smtClean="0"/>
            </a:br>
            <a:r>
              <a:rPr lang="es-ES" sz="1100" dirty="0" smtClean="0"/>
              <a:t/>
            </a:r>
            <a:br>
              <a:rPr lang="es-ES" sz="1100" dirty="0" smtClean="0"/>
            </a:br>
            <a:r>
              <a:rPr lang="es-ES" sz="1100" dirty="0" smtClean="0"/>
              <a:t>VII</a:t>
            </a:r>
            <a:br>
              <a:rPr lang="es-ES" sz="1100" dirty="0" smtClean="0"/>
            </a:br>
            <a:r>
              <a:rPr lang="es-ES" sz="1100" dirty="0" smtClean="0"/>
              <a:t>Majestuosas te bañan tus olas y los campos se ven ya verdear al horizonte una isla se asoma y en el parque Bolívar triunfal.</a:t>
            </a:r>
            <a:br>
              <a:rPr lang="es-ES" sz="1100" dirty="0" smtClean="0"/>
            </a:br>
            <a:r>
              <a:rPr lang="es-ES" sz="1100" dirty="0" smtClean="0"/>
              <a:t>VIII</a:t>
            </a:r>
            <a:br>
              <a:rPr lang="es-ES" sz="1100" dirty="0" smtClean="0"/>
            </a:br>
            <a:r>
              <a:rPr lang="es-ES" sz="1100" dirty="0" smtClean="0"/>
              <a:t>Tus mujeres, tus hombres, tu mar, tus montañas, tu cielo, tu sol forman un coro invitando a cantar un bullerengue de nuestro folclor</a:t>
            </a:r>
            <a:br>
              <a:rPr lang="es-ES" sz="1100" dirty="0" smtClean="0"/>
            </a:br>
            <a:endParaRPr lang="es-AR" sz="1100" dirty="0" smtClean="0"/>
          </a:p>
          <a:p>
            <a:endParaRPr lang="es-AR" sz="1100"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500166" y="6507774"/>
            <a:ext cx="2135730" cy="369332"/>
          </a:xfrm>
          <a:prstGeom prst="rect">
            <a:avLst/>
          </a:prstGeom>
          <a:noFill/>
        </p:spPr>
        <p:txBody>
          <a:bodyPr wrap="square" rtlCol="0">
            <a:spAutoFit/>
          </a:bodyPr>
          <a:lstStyle/>
          <a:p>
            <a:pPr algn="ctr"/>
            <a:r>
              <a:rPr lang="es-AR" dirty="0" smtClean="0"/>
              <a:t>PUERTO ESCONDIDO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05"/>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 calcmode="lin" valueType="num">
                                      <p:cBhvr>
                                        <p:cTn id="9" dur="500" fill="hold"/>
                                        <p:tgtEl>
                                          <p:spTgt spid="2"/>
                                        </p:tgtEl>
                                        <p:attrNameLst>
                                          <p:attrName>ppt_x</p:attrName>
                                        </p:attrNameLst>
                                      </p:cBhvr>
                                      <p:tavLst>
                                        <p:tav tm="0">
                                          <p:val>
                                            <p:strVal val="#ppt_x-.2"/>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954914"/>
          </a:xfrm>
          <a:solidFill>
            <a:srgbClr val="0000FF"/>
          </a:solidFill>
        </p:spPr>
        <p:txBody>
          <a:bodyPr>
            <a:normAutofit/>
          </a:bodyPr>
          <a:lstStyle/>
          <a:p>
            <a:r>
              <a:rPr lang="es-ES" i="1" dirty="0" smtClean="0">
                <a:ln w="18415" cmpd="sng">
                  <a:solidFill>
                    <a:srgbClr val="FFFFFF"/>
                  </a:solidFill>
                  <a:prstDash val="solid"/>
                </a:ln>
                <a:solidFill>
                  <a:srgbClr val="FF0000"/>
                </a:solidFill>
                <a:effectLst>
                  <a:outerShdw blurRad="63500" dir="3600000" algn="tl" rotWithShape="0">
                    <a:srgbClr val="000000">
                      <a:alpha val="70000"/>
                    </a:srgbClr>
                  </a:outerShdw>
                </a:effectLst>
              </a:rPr>
              <a:t>HISTORIA DE PUERTO ESCONDIDO</a:t>
            </a:r>
            <a:endParaRPr lang="es-AR" i="1" dirty="0">
              <a:ln w="18415" cmpd="sng">
                <a:solidFill>
                  <a:srgbClr val="FFFFFF"/>
                </a:solidFill>
                <a:prstDash val="solid"/>
              </a:ln>
              <a:solidFill>
                <a:srgbClr val="FF0000"/>
              </a:solidFill>
              <a:effectLst>
                <a:outerShdw blurRad="63500" dir="3600000" algn="tl" rotWithShape="0">
                  <a:srgbClr val="000000">
                    <a:alpha val="70000"/>
                  </a:srgbClr>
                </a:outerShdw>
              </a:effectLst>
            </a:endParaRPr>
          </a:p>
        </p:txBody>
      </p:sp>
      <p:sp>
        <p:nvSpPr>
          <p:cNvPr id="3" name="2 Marcador de contenido"/>
          <p:cNvSpPr>
            <a:spLocks noGrp="1"/>
          </p:cNvSpPr>
          <p:nvPr>
            <p:ph idx="1"/>
          </p:nvPr>
        </p:nvSpPr>
        <p:spPr>
          <a:xfrm>
            <a:off x="0" y="1142984"/>
            <a:ext cx="9144000" cy="4525963"/>
          </a:xfrm>
        </p:spPr>
        <p:txBody>
          <a:bodyPr>
            <a:noAutofit/>
          </a:bodyPr>
          <a:lstStyle/>
          <a:p>
            <a:r>
              <a:rPr lang="es-ES" sz="1400" i="1" dirty="0" smtClean="0"/>
              <a:t>Se tienen noticia que en el año de 1854 los hermanos Casimiro, Máximo, José Blas y Nicomedes Díaz, llegaron procedentes de Barú y se establecieron en el sitio que hoy se conoce con el nombre de Puerto Escondido Viejo. Otra familia de apellido Barrios, también de la isla de Barú, cerca de Cartagena, atraída por los relatos que llevaban los marineros, sobre la fertilidad de estas tierras y de la bondad de sus moradores, se vino a instalar en estos lugares.</a:t>
            </a:r>
            <a:br>
              <a:rPr lang="es-ES" sz="1400" i="1" dirty="0" smtClean="0"/>
            </a:br>
            <a:r>
              <a:rPr lang="es-ES" sz="1400" i="1" dirty="0" smtClean="0"/>
              <a:t/>
            </a:r>
            <a:br>
              <a:rPr lang="es-ES" sz="1400" i="1" dirty="0" smtClean="0"/>
            </a:br>
            <a:r>
              <a:rPr lang="es-ES" sz="1400" i="1" dirty="0" smtClean="0"/>
              <a:t>Al ir aumentando la población decidieron trasladar sus ranchos al sitio que hoy se llama barrio Simón Bolívar, por estar cerca de una laguna que abastece de agua a la comunidad, llegó a ser Puerto Escondido, el nuevo, el principal caserío de esta costa, por lo cual la Asamblea del Departamento de Bolívar lo erigió como corregimiento del Municipio de Lorica por la Ordenanza Nº 42 de abril 27 de 1923.</a:t>
            </a:r>
            <a:br>
              <a:rPr lang="es-ES" sz="1400" i="1" dirty="0" smtClean="0"/>
            </a:br>
            <a:r>
              <a:rPr lang="es-ES" sz="1400" i="1" dirty="0" smtClean="0"/>
              <a:t/>
            </a:r>
            <a:br>
              <a:rPr lang="es-ES" sz="1400" i="1" dirty="0" smtClean="0"/>
            </a:br>
            <a:r>
              <a:rPr lang="es-ES" sz="1400" i="1" dirty="0" smtClean="0"/>
              <a:t>Por la Ordenanza Nº 53 de abril 24 de 1928 la asamblea de Bolívar aclaró que el corregimiento de Puerto Escondido comprendía los caseríos o agregaciones de Yuca, Mangle, Alta Clara, Tierra Adentro, Agua Viva, Palmar, Morindó y Puerto Escondido, su cabecera.</a:t>
            </a:r>
            <a:br>
              <a:rPr lang="es-ES" sz="1400" i="1" dirty="0" smtClean="0"/>
            </a:br>
            <a:r>
              <a:rPr lang="es-ES" sz="1400" i="1" dirty="0" smtClean="0"/>
              <a:t/>
            </a:r>
            <a:br>
              <a:rPr lang="es-ES" sz="1400" i="1" dirty="0" smtClean="0"/>
            </a:br>
            <a:r>
              <a:rPr lang="es-ES" sz="1400" i="1" dirty="0" smtClean="0"/>
              <a:t>El departamento de Córdoba, por Ordenanza Nº 011 de 1961, reglamentada por el Decreto Nº 00639 del mismo año, erigió en municipio a Puerto Escondido, con los siguientes caseríos: Alta Clara, Tierra Adentro, Agua Viva, El Palmar, Morindó, Filadelfia, los Sabalitos, la Ciénaga, Caballo Blanco, la Pancha, Plan Parejo, el Central Bolívar y la Isla de Tortuguilla. Tales caseríos dependerían directamente de la cabecera.</a:t>
            </a:r>
            <a:br>
              <a:rPr lang="es-ES" sz="1400" i="1" dirty="0" smtClean="0"/>
            </a:br>
            <a:r>
              <a:rPr lang="es-ES" sz="1400" i="1" dirty="0" smtClean="0"/>
              <a:t/>
            </a:r>
            <a:br>
              <a:rPr lang="es-ES" sz="1400" i="1" dirty="0" smtClean="0"/>
            </a:br>
            <a:r>
              <a:rPr lang="es-ES" sz="1400" i="1" dirty="0" smtClean="0"/>
              <a:t>“Se trata de una cultura que hunde sus raizales en lo más hondo de la herencia africana, pero enriquecida a lo largo de 2 siglos por la migración de colonos en un mosaico de mestizaje” (Monografía de Puerto Escondido).</a:t>
            </a:r>
            <a:br>
              <a:rPr lang="es-ES" sz="1400" i="1" dirty="0" smtClean="0"/>
            </a:br>
            <a:endParaRPr lang="es-AR" sz="1400" i="1"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500166" y="6507774"/>
            <a:ext cx="2135730" cy="369332"/>
          </a:xfrm>
          <a:prstGeom prst="rect">
            <a:avLst/>
          </a:prstGeom>
          <a:noFill/>
        </p:spPr>
        <p:txBody>
          <a:bodyPr wrap="square" rtlCol="0">
            <a:spAutoFit/>
          </a:bodyPr>
          <a:lstStyle/>
          <a:p>
            <a:pPr algn="ctr"/>
            <a:r>
              <a:rPr lang="es-AR" dirty="0" smtClean="0"/>
              <a:t>PUERTO ESCONDIDO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4290"/>
            <a:ext cx="8229600" cy="1143000"/>
          </a:xfrm>
          <a:solidFill>
            <a:srgbClr val="0000FF"/>
          </a:solidFill>
        </p:spPr>
        <p:txBody>
          <a:bodyPr>
            <a:normAutofit fontScale="90000"/>
          </a:bodyPr>
          <a:lstStyle/>
          <a:p>
            <a:r>
              <a:rPr lang="es-ES" i="1" dirty="0" smtClean="0">
                <a:ln w="18415" cmpd="sng">
                  <a:solidFill>
                    <a:srgbClr val="FFFFFF"/>
                  </a:solidFill>
                  <a:prstDash val="solid"/>
                </a:ln>
                <a:solidFill>
                  <a:srgbClr val="FF0000"/>
                </a:solidFill>
                <a:effectLst>
                  <a:outerShdw blurRad="63500" dir="3600000" algn="tl" rotWithShape="0">
                    <a:srgbClr val="000000">
                      <a:alpha val="70000"/>
                    </a:srgbClr>
                  </a:outerShdw>
                </a:effectLst>
              </a:rPr>
              <a:t>GEOGRAFÍA  DE PUERTO ESCONDIDO</a:t>
            </a:r>
            <a:endParaRPr lang="es-AR" i="1" dirty="0">
              <a:ln w="18415" cmpd="sng">
                <a:solidFill>
                  <a:srgbClr val="FFFFFF"/>
                </a:solidFill>
                <a:prstDash val="solid"/>
              </a:ln>
              <a:solidFill>
                <a:srgbClr val="FF0000"/>
              </a:solidFill>
              <a:effectLst>
                <a:outerShdw blurRad="63500" dir="3600000" algn="tl" rotWithShape="0">
                  <a:srgbClr val="000000">
                    <a:alpha val="70000"/>
                  </a:srgbClr>
                </a:outerShdw>
              </a:effectLst>
            </a:endParaRPr>
          </a:p>
        </p:txBody>
      </p:sp>
      <p:sp>
        <p:nvSpPr>
          <p:cNvPr id="3" name="2 Marcador de contenido"/>
          <p:cNvSpPr>
            <a:spLocks noGrp="1"/>
          </p:cNvSpPr>
          <p:nvPr>
            <p:ph idx="1"/>
          </p:nvPr>
        </p:nvSpPr>
        <p:spPr>
          <a:xfrm>
            <a:off x="414366" y="1428736"/>
            <a:ext cx="8229600" cy="4525963"/>
          </a:xfrm>
        </p:spPr>
        <p:txBody>
          <a:bodyPr>
            <a:normAutofit fontScale="32500" lnSpcReduction="20000"/>
          </a:bodyPr>
          <a:lstStyle/>
          <a:p>
            <a:r>
              <a:rPr lang="es-ES" sz="4900" b="1" i="1" dirty="0" smtClean="0"/>
              <a:t>En primera instancia se vivió en el Municipio un poblamiento inmigrante procedente de las Islas de Barú y Cartagena ubicándose en la zona costanera y el en siglo XX se presentó una segunda población procedente de los resguardos indígenas de San Andrés de Sotavento. Posteriormente se generó una contra colonización, de personas que aprovecharon la Civilización y las influencias para apoderarse “legalmente” de las tierras conllevando a que se generara la explotación de madera, convirtiéndose la cabecera Municipal y Cristo Rey en puertos y mercados de abastecimiento e intercambio de mercancía.</a:t>
            </a:r>
            <a:br>
              <a:rPr lang="es-ES" sz="4900" b="1" i="1" dirty="0" smtClean="0"/>
            </a:br>
            <a:r>
              <a:rPr lang="es-ES" sz="4900" b="1" i="1" dirty="0" smtClean="0"/>
              <a:t/>
            </a:r>
            <a:br>
              <a:rPr lang="es-ES" sz="4900" b="1" i="1" dirty="0" smtClean="0"/>
            </a:br>
            <a:r>
              <a:rPr lang="es-ES" sz="4900" b="1" i="1" dirty="0" smtClean="0"/>
              <a:t>Mas adelante sigue un período de estabilización que permite el crecimiento de la población entre los años 1950 y 1980. En esta etapa se presenta un hecho económico que permite un realce en la población y la economía de la cabecera Municipal y Cristo Rey, es el incremento del contrabando procedente de Panamá. Por el posterior decaimiento del contrabando y el incremento de la ganadería inicia una etapa de dificultades y despoblamiento en las zonas urbana y rural del Municipio, iniciándose un flujo migratorio donde se estima aproximadamente una población de 2.424 habitantes fuera del territorio Municipal. </a:t>
            </a:r>
            <a:br>
              <a:rPr lang="es-ES" sz="4900" b="1" i="1" dirty="0" smtClean="0"/>
            </a:br>
            <a:r>
              <a:rPr lang="es-ES" sz="4900" b="1" i="1" dirty="0" smtClean="0"/>
              <a:t/>
            </a:r>
            <a:br>
              <a:rPr lang="es-ES" sz="4900" b="1" i="1" dirty="0" smtClean="0"/>
            </a:br>
            <a:r>
              <a:rPr lang="es-ES" sz="4900" b="1" i="1" dirty="0" smtClean="0"/>
              <a:t>En el Municipio de Puerto Escondido según información proyectada por los registros del DANE para el año 2005 existe una población de aproximadamente 10.985 habitantes, de los cuales el 27.41 % habitan en la zona urbana (3.012) y el 72.58% en la zona rural (7.973).</a:t>
            </a:r>
            <a:br>
              <a:rPr lang="es-ES" sz="4900" b="1" i="1" dirty="0" smtClean="0"/>
            </a:br>
            <a:r>
              <a:rPr lang="es-ES" sz="4900" b="1" i="1" dirty="0" smtClean="0"/>
              <a:t>Tabla Distribución de la Población Municipio Puerto Escondido</a:t>
            </a:r>
            <a:br>
              <a:rPr lang="es-ES" sz="4900" b="1" i="1" dirty="0" smtClean="0"/>
            </a:br>
            <a:r>
              <a:rPr lang="es-ES" sz="4900" b="1" i="1" dirty="0" smtClean="0"/>
              <a:t>ZONA Nº HABITANTES PORCENTAJE (%)</a:t>
            </a:r>
            <a:br>
              <a:rPr lang="es-ES" sz="4900" b="1" i="1" dirty="0" smtClean="0"/>
            </a:br>
            <a:r>
              <a:rPr lang="es-ES" sz="4900" b="1" i="1" dirty="0" smtClean="0"/>
              <a:t>Urbana 3.012 27.41</a:t>
            </a:r>
            <a:r>
              <a:rPr lang="es-ES" b="1" i="1" dirty="0" smtClean="0"/>
              <a:t/>
            </a:r>
            <a:br>
              <a:rPr lang="es-ES" b="1" i="1" dirty="0" smtClean="0"/>
            </a:br>
            <a:endParaRPr lang="es-AR" b="1" i="1"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500166" y="6507774"/>
            <a:ext cx="2135730" cy="369332"/>
          </a:xfrm>
          <a:prstGeom prst="rect">
            <a:avLst/>
          </a:prstGeom>
          <a:noFill/>
        </p:spPr>
        <p:txBody>
          <a:bodyPr wrap="square" rtlCol="0">
            <a:spAutoFit/>
          </a:bodyPr>
          <a:lstStyle/>
          <a:p>
            <a:pPr algn="ctr"/>
            <a:r>
              <a:rPr lang="es-AR" dirty="0" smtClean="0"/>
              <a:t>PUERTO ESCONDIDO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00FF"/>
          </a:solidFill>
        </p:spPr>
        <p:txBody>
          <a:bodyPr>
            <a:normAutofit/>
          </a:bodyPr>
          <a:lstStyle/>
          <a:p>
            <a:r>
              <a:rPr lang="es-ES" i="1" dirty="0" smtClean="0">
                <a:ln w="18415" cmpd="sng">
                  <a:solidFill>
                    <a:srgbClr val="FFFFFF"/>
                  </a:solidFill>
                  <a:prstDash val="solid"/>
                </a:ln>
                <a:solidFill>
                  <a:srgbClr val="FF0000"/>
                </a:solidFill>
                <a:effectLst>
                  <a:outerShdw blurRad="63500" dir="3600000" algn="tl" rotWithShape="0">
                    <a:srgbClr val="000000">
                      <a:alpha val="70000"/>
                    </a:srgbClr>
                  </a:outerShdw>
                </a:effectLst>
              </a:rPr>
              <a:t>ECOLOGÍA DE PUERTO ESCONDIDO</a:t>
            </a:r>
            <a:endParaRPr lang="es-AR" i="1" dirty="0">
              <a:solidFill>
                <a:srgbClr val="FF0000"/>
              </a:solidFill>
            </a:endParaRPr>
          </a:p>
        </p:txBody>
      </p:sp>
      <p:sp>
        <p:nvSpPr>
          <p:cNvPr id="3" name="2 Marcador de contenido"/>
          <p:cNvSpPr>
            <a:spLocks noGrp="1"/>
          </p:cNvSpPr>
          <p:nvPr>
            <p:ph idx="1"/>
          </p:nvPr>
        </p:nvSpPr>
        <p:spPr>
          <a:xfrm>
            <a:off x="428596" y="1500174"/>
            <a:ext cx="8229600" cy="4525963"/>
          </a:xfrm>
        </p:spPr>
        <p:txBody>
          <a:bodyPr>
            <a:normAutofit fontScale="47500" lnSpcReduction="20000"/>
          </a:bodyPr>
          <a:lstStyle/>
          <a:p>
            <a:r>
              <a:rPr lang="es-ES" b="1" i="1" dirty="0" smtClean="0"/>
              <a:t>El Municipio comienza desde el río Mangle hasta un punto intermedio entre la desembocadura del río Canalete y Puerto Rey. Por el norte, limita con San Bernardo del Viento y Lorica. Por el este colinda con el Municipio de San Pelayo, desde Mangle hasta la quebrada del Montón, siguiendo la loma del pantano hasta la cuchilla del Morrocoy, con una entrada a la quebrada de Iguana. Por el sur limita con Los Córdobas:</a:t>
            </a:r>
            <a:br>
              <a:rPr lang="es-ES" b="1" i="1" dirty="0" smtClean="0"/>
            </a:br>
            <a:r>
              <a:rPr lang="es-ES" b="1" i="1" dirty="0" smtClean="0"/>
              <a:t>La posición latitudinal y la ausencia de elevaciones orográficas significativas, colocan a la totalidad del territorio, dentro de lo que comúnmente se ha denominado tierras cálidas, con deficiente precipitación y temperaturas elevadas. Según la clasificación de zonas de vida de Leslie R. Holdridge todo el territorio corresponde a un Bosque Seco Tropical (bs - T) con temperaturas superiores a 24º C y un promedio de lluvias que oscila entre 1.000 1.500 mm anuales.</a:t>
            </a:r>
            <a:br>
              <a:rPr lang="es-ES" b="1" i="1" dirty="0" smtClean="0"/>
            </a:br>
            <a:r>
              <a:rPr lang="es-ES" b="1" i="1" dirty="0" smtClean="0"/>
              <a:t>La precipitación pluvial durante el año, marca un período de lluvias bien definido. Las lluvias cuya intensidad no sobrepasa los 150 mm se presentan durante el período de abril noviembre, siendo los meses de agosto a septiembre los de mayor precipitación, con un promedio de 190 mm mensuales. Durante los meses de abril y junio se presentan lluvias intensas pero poco continuas. período de escasa precipitación abarca los meses de diciembre a marzo, con promedio no mayor a 40 mm mensuales.</a:t>
            </a:r>
            <a:br>
              <a:rPr lang="es-ES" b="1" i="1" dirty="0" smtClean="0"/>
            </a:br>
            <a:r>
              <a:rPr lang="es-ES" b="1" i="1" dirty="0" smtClean="0"/>
              <a:t>La posición latitudinal del municipio ( 76º16' oeste) y longitudinal (9º02' norte y 3º53' sur), hace que su territorio disponga de unas 12 horas de luz diaria durante todo el año. La luminosidad se sitúa entre 2.200 y 2.400 horas/luz/año.</a:t>
            </a:r>
            <a:br>
              <a:rPr lang="es-ES" b="1" i="1" dirty="0" smtClean="0"/>
            </a:br>
            <a:r>
              <a:rPr lang="es-ES" b="1" i="1" dirty="0" smtClean="0"/>
              <a:t>Los vientos alisios son los predominantes en la zona con dirección Noreste durante el verano y con dirección sudeste durante la época de lluvias.</a:t>
            </a:r>
            <a:r>
              <a:rPr lang="es-ES" dirty="0" smtClean="0"/>
              <a:t/>
            </a:r>
            <a:br>
              <a:rPr lang="es-ES" dirty="0" smtClean="0"/>
            </a:br>
            <a:endParaRPr lang="es-AR"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500166" y="6507774"/>
            <a:ext cx="2135730" cy="369332"/>
          </a:xfrm>
          <a:prstGeom prst="rect">
            <a:avLst/>
          </a:prstGeom>
          <a:noFill/>
        </p:spPr>
        <p:txBody>
          <a:bodyPr wrap="square" rtlCol="0">
            <a:spAutoFit/>
          </a:bodyPr>
          <a:lstStyle/>
          <a:p>
            <a:pPr algn="ctr"/>
            <a:r>
              <a:rPr lang="es-AR" dirty="0" smtClean="0"/>
              <a:t>PUERTO ESCONDIDO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142852"/>
            <a:ext cx="8229600" cy="1143000"/>
          </a:xfrm>
          <a:solidFill>
            <a:srgbClr val="0000FF"/>
          </a:solidFill>
        </p:spPr>
        <p:txBody>
          <a:bodyPr>
            <a:normAutofit/>
          </a:bodyPr>
          <a:lstStyle/>
          <a:p>
            <a:r>
              <a:rPr lang="es-ES" b="1" i="1" dirty="0" smtClean="0"/>
              <a:t>ECONOMÍA DE PUERTO ESCONDIDO</a:t>
            </a:r>
            <a:endParaRPr lang="es-AR" b="1" i="1" dirty="0"/>
          </a:p>
        </p:txBody>
      </p:sp>
      <p:sp>
        <p:nvSpPr>
          <p:cNvPr id="3" name="2 Marcador de contenido"/>
          <p:cNvSpPr>
            <a:spLocks noGrp="1"/>
          </p:cNvSpPr>
          <p:nvPr>
            <p:ph idx="1"/>
          </p:nvPr>
        </p:nvSpPr>
        <p:spPr>
          <a:xfrm>
            <a:off x="414366" y="1357298"/>
            <a:ext cx="8229600" cy="4525963"/>
          </a:xfrm>
        </p:spPr>
        <p:txBody>
          <a:bodyPr/>
          <a:lstStyle/>
          <a:p>
            <a:r>
              <a:rPr lang="es-ES" b="1" i="1" dirty="0" smtClean="0"/>
              <a:t>El Municipio de Puerto escondido, en su actividad económica esta relacionado principalmente con la ganadería extensiva y la agricultura tradicional. Siendo el sector agropecuario la principal fuente generadora de ingresos y de trabajo, siguiendo en menor escala la agricultura tradicional, el comercio, la pesca y el turismo.</a:t>
            </a:r>
            <a:endParaRPr lang="es-AR" b="1" i="1"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500166" y="6507774"/>
            <a:ext cx="2135730" cy="369332"/>
          </a:xfrm>
          <a:prstGeom prst="rect">
            <a:avLst/>
          </a:prstGeom>
          <a:noFill/>
        </p:spPr>
        <p:txBody>
          <a:bodyPr wrap="square" rtlCol="0">
            <a:spAutoFit/>
          </a:bodyPr>
          <a:lstStyle/>
          <a:p>
            <a:pPr algn="ctr"/>
            <a:r>
              <a:rPr lang="es-AR" dirty="0" smtClean="0"/>
              <a:t>PUERTO ESCONDIDO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solidFill>
            <a:srgbClr val="FF6699"/>
          </a:solidFill>
        </p:spPr>
        <p:txBody>
          <a:bodyPr>
            <a:normAutofit fontScale="90000"/>
          </a:bodyPr>
          <a:lstStyle/>
          <a:p>
            <a:r>
              <a:rPr lang="es-ES" b="1" i="1" dirty="0" smtClean="0"/>
              <a:t>MUNICIPIO DE PUERTO LIBERTADOR</a:t>
            </a:r>
            <a:endParaRPr lang="es-AR" b="1" i="1" dirty="0"/>
          </a:p>
        </p:txBody>
      </p:sp>
      <p:sp>
        <p:nvSpPr>
          <p:cNvPr id="5" name="4 Rectángulo"/>
          <p:cNvSpPr/>
          <p:nvPr/>
        </p:nvSpPr>
        <p:spPr>
          <a:xfrm>
            <a:off x="0" y="6215082"/>
            <a:ext cx="9144000" cy="64291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pic>
        <p:nvPicPr>
          <p:cNvPr id="232450" name="Picture 2" descr="http://www.google.com.co/maps/vt/data=LtgX-e3f8ctI3U5dJtbt7EJ1ZfRneYme,7Oop7UrxHeDb9GxHfWO7wS1yKRHepG5plMxYl_o0YCtWzsm8jt7zKuEHmoPOHg9NYA1_NYr8AR1vn8ojj4mK_9rjZxtkzqfS1YA8WwRWtq3KL44WD4xbp2j7K8eVq3x1A1qxZsq99x5gWZTtmQzx4M56prCBD-at0H1QgY5CG9yCG5TA">
            <a:hlinkClick r:id="rId2"/>
          </p:cNvPr>
          <p:cNvPicPr>
            <a:picLocks noChangeAspect="1" noChangeArrowheads="1"/>
          </p:cNvPicPr>
          <p:nvPr/>
        </p:nvPicPr>
        <p:blipFill>
          <a:blip r:embed="rId3" cstate="print"/>
          <a:srcRect/>
          <a:stretch>
            <a:fillRect/>
          </a:stretch>
        </p:blipFill>
        <p:spPr bwMode="auto">
          <a:xfrm>
            <a:off x="728667" y="1714488"/>
            <a:ext cx="4200523" cy="3762389"/>
          </a:xfrm>
          <a:prstGeom prst="rect">
            <a:avLst/>
          </a:prstGeom>
          <a:noFill/>
          <a:ln w="38100">
            <a:solidFill>
              <a:schemeClr val="tx1"/>
            </a:solidFill>
          </a:ln>
        </p:spPr>
      </p:pic>
      <p:sp>
        <p:nvSpPr>
          <p:cNvPr id="13" name="12 CuadroTexto">
            <a:hlinkClick r:id="rId4" action="ppaction://hlinksldjump"/>
          </p:cNvPr>
          <p:cNvSpPr txBox="1"/>
          <p:nvPr/>
        </p:nvSpPr>
        <p:spPr>
          <a:xfrm>
            <a:off x="6500826" y="3702610"/>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4" name="13 CuadroTexto">
            <a:hlinkClick r:id="rId5" action="ppaction://hlinksldjump"/>
          </p:cNvPr>
          <p:cNvSpPr txBox="1"/>
          <p:nvPr/>
        </p:nvSpPr>
        <p:spPr>
          <a:xfrm>
            <a:off x="6500794" y="4690600"/>
            <a:ext cx="1785918" cy="369332"/>
          </a:xfrm>
          <a:prstGeom prst="rect">
            <a:avLst/>
          </a:prstGeom>
          <a:solidFill>
            <a:srgbClr val="00B0F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ECONOMIA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5" name="2 Subtítulo"/>
          <p:cNvSpPr txBox="1">
            <a:spLocks/>
          </p:cNvSpPr>
          <p:nvPr/>
        </p:nvSpPr>
        <p:spPr>
          <a:xfrm>
            <a:off x="6000760" y="1583754"/>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7" name="16 CuadroTexto">
            <a:hlinkClick r:id="rId6" action="ppaction://hlinksldjump"/>
          </p:cNvPr>
          <p:cNvSpPr txBox="1"/>
          <p:nvPr/>
        </p:nvSpPr>
        <p:spPr>
          <a:xfrm>
            <a:off x="6500794" y="2786058"/>
            <a:ext cx="1815622"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18 CuadroTexto">
            <a:hlinkClick r:id="rId7" action="ppaction://hlinksldjump"/>
          </p:cNvPr>
          <p:cNvSpPr txBox="1"/>
          <p:nvPr/>
        </p:nvSpPr>
        <p:spPr>
          <a:xfrm>
            <a:off x="6500794" y="3273982"/>
            <a:ext cx="1815622" cy="371042"/>
          </a:xfrm>
          <a:prstGeom prst="rect">
            <a:avLst/>
          </a:prstGeom>
          <a:solidFill>
            <a:srgbClr val="D60093"/>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 name="19 CuadroTexto">
            <a:hlinkClick r:id="rId8" action="ppaction://hlinksldjump"/>
          </p:cNvPr>
          <p:cNvSpPr txBox="1"/>
          <p:nvPr/>
        </p:nvSpPr>
        <p:spPr>
          <a:xfrm>
            <a:off x="6500794" y="2298134"/>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1" name="20 CuadroTexto">
            <a:hlinkClick r:id="rId9" action="ppaction://hlinksldjump"/>
          </p:cNvPr>
          <p:cNvSpPr txBox="1"/>
          <p:nvPr/>
        </p:nvSpPr>
        <p:spPr>
          <a:xfrm>
            <a:off x="6500794" y="4202676"/>
            <a:ext cx="1815622" cy="37845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ECOLOGIA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17 CuadroTexto"/>
          <p:cNvSpPr txBox="1"/>
          <p:nvPr/>
        </p:nvSpPr>
        <p:spPr>
          <a:xfrm>
            <a:off x="3563888" y="6488668"/>
            <a:ext cx="2000264" cy="369332"/>
          </a:xfrm>
          <a:prstGeom prst="rect">
            <a:avLst/>
          </a:prstGeom>
          <a:noFill/>
        </p:spPr>
        <p:txBody>
          <a:bodyPr wrap="square" rtlCol="0">
            <a:spAutoFit/>
          </a:bodyPr>
          <a:lstStyle/>
          <a:p>
            <a:r>
              <a:rPr lang="es-ES" dirty="0" smtClean="0"/>
              <a:t>PAGINA PRINCIPAL</a:t>
            </a:r>
            <a:endParaRPr lang="es-CO" dirty="0"/>
          </a:p>
        </p:txBody>
      </p:sp>
      <p:sp>
        <p:nvSpPr>
          <p:cNvPr id="22" name="21 Multidocumento">
            <a:hlinkClick r:id="rId10" action="ppaction://hlinksldjump"/>
          </p:cNvPr>
          <p:cNvSpPr/>
          <p:nvPr/>
        </p:nvSpPr>
        <p:spPr>
          <a:xfrm>
            <a:off x="4211960" y="6309320"/>
            <a:ext cx="288032" cy="21602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3" name="22 Botón de acción: Inicio">
            <a:hlinkClick r:id="" action="ppaction://hlinkshowjump?jump=endshow" highlightClick="1"/>
          </p:cNvPr>
          <p:cNvSpPr/>
          <p:nvPr/>
        </p:nvSpPr>
        <p:spPr>
          <a:xfrm>
            <a:off x="8244408" y="6309320"/>
            <a:ext cx="315962" cy="26295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4" name="23 Cinta hacia arriba">
            <a:hlinkClick r:id="" action="ppaction://hlinkshowjump?jump=lastslide"/>
          </p:cNvPr>
          <p:cNvSpPr/>
          <p:nvPr/>
        </p:nvSpPr>
        <p:spPr>
          <a:xfrm>
            <a:off x="467544" y="6309320"/>
            <a:ext cx="469286" cy="262952"/>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011222"/>
          </a:xfrm>
          <a:solidFill>
            <a:srgbClr val="FF6699"/>
          </a:solidFill>
        </p:spPr>
        <p:txBody>
          <a:bodyPr>
            <a:normAutofit fontScale="90000"/>
          </a:bodyPr>
          <a:lstStyle/>
          <a:p>
            <a:r>
              <a:rPr lang="es-ES" b="1" i="1" dirty="0" smtClean="0"/>
              <a:t>IDENTIFICACION DE PUERTO LIBERTADOR</a:t>
            </a:r>
            <a:endParaRPr lang="es-AR" b="1" i="1" dirty="0"/>
          </a:p>
        </p:txBody>
      </p:sp>
      <p:sp>
        <p:nvSpPr>
          <p:cNvPr id="3" name="2 Marcador de contenido"/>
          <p:cNvSpPr>
            <a:spLocks noGrp="1"/>
          </p:cNvSpPr>
          <p:nvPr>
            <p:ph idx="1"/>
          </p:nvPr>
        </p:nvSpPr>
        <p:spPr>
          <a:noFill/>
        </p:spPr>
        <p:txBody>
          <a:bodyPr/>
          <a:lstStyle/>
          <a:p>
            <a:r>
              <a:rPr lang="es-ES" b="1" i="1" dirty="0" smtClean="0"/>
              <a:t>Identificación del municipio  </a:t>
            </a:r>
            <a:endParaRPr lang="es-AR" b="1" i="1" dirty="0" smtClean="0"/>
          </a:p>
          <a:p>
            <a:r>
              <a:rPr lang="es-ES" b="1" i="1" dirty="0" smtClean="0"/>
              <a:t>Nombre del municipio: Puerto Libertador</a:t>
            </a:r>
            <a:endParaRPr lang="es-AR" b="1" i="1" dirty="0" smtClean="0"/>
          </a:p>
          <a:p>
            <a:r>
              <a:rPr lang="es-ES" b="1" i="1" dirty="0" smtClean="0"/>
              <a:t>NIT: 800096772-1</a:t>
            </a:r>
            <a:endParaRPr lang="es-AR" b="1" i="1" dirty="0" smtClean="0"/>
          </a:p>
          <a:p>
            <a:r>
              <a:rPr lang="es-ES" b="1" i="1" dirty="0" smtClean="0"/>
              <a:t>Código Dane: 23580</a:t>
            </a:r>
            <a:endParaRPr lang="es-AR" b="1" i="1" dirty="0" smtClean="0"/>
          </a:p>
          <a:p>
            <a:r>
              <a:rPr lang="es-ES" b="1" i="1" dirty="0" smtClean="0"/>
              <a:t>Gentilicio: Puerto libertadorenses</a:t>
            </a:r>
            <a:endParaRPr lang="es-AR" b="1" i="1" dirty="0" smtClean="0"/>
          </a:p>
          <a:p>
            <a:r>
              <a:rPr lang="es-ES" b="1" i="1" dirty="0" smtClean="0"/>
              <a:t>Otros nombres que ha recibido el municipio: Bija güeros</a:t>
            </a:r>
            <a:endParaRPr lang="es-AR" b="1" i="1" dirty="0" smtClean="0"/>
          </a:p>
          <a:p>
            <a:endParaRPr lang="es-AR"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12" name="11 CuadroTexto"/>
          <p:cNvSpPr txBox="1"/>
          <p:nvPr/>
        </p:nvSpPr>
        <p:spPr>
          <a:xfrm>
            <a:off x="5652120" y="6488668"/>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444208" y="6309320"/>
            <a:ext cx="432048" cy="21602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244408" y="6309320"/>
            <a:ext cx="315962" cy="26295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395536" y="6309320"/>
            <a:ext cx="613302" cy="262952"/>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771800" y="6165304"/>
            <a:ext cx="432048" cy="404664"/>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932214" y="6488668"/>
            <a:ext cx="2279746" cy="369332"/>
          </a:xfrm>
          <a:prstGeom prst="rect">
            <a:avLst/>
          </a:prstGeom>
          <a:noFill/>
        </p:spPr>
        <p:txBody>
          <a:bodyPr wrap="square" rtlCol="0">
            <a:spAutoFit/>
          </a:bodyPr>
          <a:lstStyle/>
          <a:p>
            <a:pPr algn="ctr"/>
            <a:r>
              <a:rPr lang="es-AR" dirty="0" smtClean="0"/>
              <a:t>PUERTO LIBERTADOR</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39784"/>
          </a:xfrm>
          <a:solidFill>
            <a:srgbClr val="00B050"/>
          </a:solidFill>
        </p:spPr>
        <p:txBody>
          <a:bodyPr>
            <a:noAutofit/>
          </a:bodyPr>
          <a:lstStyle/>
          <a:p>
            <a:r>
              <a:rPr lang="es-ES_tradnl" dirty="0" smtClean="0">
                <a:solidFill>
                  <a:srgbClr val="CC6600"/>
                </a:solidFill>
              </a:rPr>
              <a:t>IDENTIFIACACION  DE  AYAPEL</a:t>
            </a:r>
            <a:endParaRPr lang="es-ES_tradnl" dirty="0">
              <a:solidFill>
                <a:srgbClr val="CC6600"/>
              </a:solidFill>
            </a:endParaRPr>
          </a:p>
        </p:txBody>
      </p:sp>
      <p:sp>
        <p:nvSpPr>
          <p:cNvPr id="3" name="2 Marcador de contenido"/>
          <p:cNvSpPr>
            <a:spLocks noGrp="1"/>
          </p:cNvSpPr>
          <p:nvPr>
            <p:ph idx="1"/>
          </p:nvPr>
        </p:nvSpPr>
        <p:spPr>
          <a:xfrm>
            <a:off x="457200" y="1600201"/>
            <a:ext cx="8229600" cy="3757625"/>
          </a:xfrm>
        </p:spPr>
        <p:txBody>
          <a:bodyPr>
            <a:normAutofit/>
          </a:bodyPr>
          <a:lstStyle/>
          <a:p>
            <a:r>
              <a:rPr lang="es-ES" sz="6000" i="1" dirty="0" smtClean="0"/>
              <a:t>NIT: 800096737</a:t>
            </a:r>
            <a:endParaRPr lang="es-ES_tradnl" sz="6000" i="1" dirty="0" smtClean="0"/>
          </a:p>
          <a:p>
            <a:r>
              <a:rPr lang="es-ES" sz="6000" i="1" dirty="0" smtClean="0"/>
              <a:t>Código Dane: 23068</a:t>
            </a:r>
            <a:endParaRPr lang="es-ES_tradnl" sz="6000" i="1" dirty="0" smtClean="0"/>
          </a:p>
          <a:p>
            <a:r>
              <a:rPr lang="es-ES" sz="6000" i="1" dirty="0" smtClean="0"/>
              <a:t>Gentilicio: Ayapelanos</a:t>
            </a:r>
            <a:endParaRPr lang="es-ES_tradnl" sz="6000" i="1" dirty="0" smtClean="0"/>
          </a:p>
          <a:p>
            <a:pPr>
              <a:buNone/>
            </a:pPr>
            <a:endParaRPr lang="es-ES_tradnl" dirty="0" smtClean="0"/>
          </a:p>
          <a:p>
            <a:pPr>
              <a:buNone/>
            </a:pPr>
            <a:endParaRPr lang="es-ES_tradnl" dirty="0" smtClean="0"/>
          </a:p>
          <a:p>
            <a:pPr>
              <a:buNone/>
            </a:pPr>
            <a:endParaRPr lang="es-ES_tradnl" dirty="0" smtClean="0"/>
          </a:p>
          <a:p>
            <a:pPr>
              <a:buNone/>
            </a:pPr>
            <a:endParaRPr lang="es-ES_tradnl" dirty="0" smtClean="0"/>
          </a:p>
          <a:p>
            <a:pPr>
              <a:buNone/>
            </a:pPr>
            <a:endParaRPr lang="es-ES_tradnl" dirty="0" smtClean="0"/>
          </a:p>
          <a:p>
            <a:pPr>
              <a:buNone/>
            </a:pPr>
            <a:endParaRPr lang="es-ES_tradnl" dirty="0" smtClean="0"/>
          </a:p>
        </p:txBody>
      </p:sp>
      <p:sp>
        <p:nvSpPr>
          <p:cNvPr id="4" name="3 Rectángulo"/>
          <p:cNvSpPr/>
          <p:nvPr/>
        </p:nvSpPr>
        <p:spPr>
          <a:xfrm>
            <a:off x="0" y="5857892"/>
            <a:ext cx="9144000" cy="100010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285720" y="5972195"/>
            <a:ext cx="857256" cy="45720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8 CuadroTexto"/>
          <p:cNvSpPr txBox="1"/>
          <p:nvPr/>
        </p:nvSpPr>
        <p:spPr>
          <a:xfrm>
            <a:off x="5857884" y="6488692"/>
            <a:ext cx="2000264" cy="369332"/>
          </a:xfrm>
          <a:prstGeom prst="rect">
            <a:avLst/>
          </a:prstGeom>
          <a:noFill/>
        </p:spPr>
        <p:txBody>
          <a:bodyPr wrap="square" rtlCol="0">
            <a:spAutoFit/>
          </a:bodyPr>
          <a:lstStyle/>
          <a:p>
            <a:r>
              <a:rPr lang="es-ES" dirty="0" smtClean="0"/>
              <a:t>PAGINA PRINCIPAL</a:t>
            </a:r>
            <a:endParaRPr lang="es-CO" dirty="0"/>
          </a:p>
        </p:txBody>
      </p:sp>
      <p:sp>
        <p:nvSpPr>
          <p:cNvPr id="11" name="10 Estrella de 5 puntas">
            <a:hlinkClick r:id="" action="ppaction://hlinkshowjump?jump=previousslide"/>
          </p:cNvPr>
          <p:cNvSpPr/>
          <p:nvPr/>
        </p:nvSpPr>
        <p:spPr>
          <a:xfrm>
            <a:off x="1857356" y="5929330"/>
            <a:ext cx="785818" cy="500066"/>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2" name="11 CuadroTexto"/>
          <p:cNvSpPr txBox="1"/>
          <p:nvPr/>
        </p:nvSpPr>
        <p:spPr>
          <a:xfrm>
            <a:off x="1643042" y="6488692"/>
            <a:ext cx="1285884" cy="369332"/>
          </a:xfrm>
          <a:prstGeom prst="rect">
            <a:avLst/>
          </a:prstGeom>
          <a:noFill/>
        </p:spPr>
        <p:txBody>
          <a:bodyPr wrap="square" rtlCol="0">
            <a:spAutoFit/>
          </a:bodyPr>
          <a:lstStyle/>
          <a:p>
            <a:pPr algn="ctr"/>
            <a:r>
              <a:rPr lang="es-AR" dirty="0" smtClean="0"/>
              <a:t>AYAPEL</a:t>
            </a:r>
            <a:endParaRPr lang="es-AR" dirty="0"/>
          </a:p>
        </p:txBody>
      </p:sp>
      <p:sp>
        <p:nvSpPr>
          <p:cNvPr id="13" name="12 Multidocumento">
            <a:hlinkClick r:id="" action="ppaction://hlinkshowjump?jump=firstslide"/>
          </p:cNvPr>
          <p:cNvSpPr/>
          <p:nvPr/>
        </p:nvSpPr>
        <p:spPr>
          <a:xfrm>
            <a:off x="6429388" y="5929330"/>
            <a:ext cx="642942" cy="57150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Cinta hacia arriba">
            <a:hlinkClick r:id="" action="ppaction://hlinkshowjump?jump=lastslide"/>
          </p:cNvPr>
          <p:cNvSpPr/>
          <p:nvPr/>
        </p:nvSpPr>
        <p:spPr>
          <a:xfrm>
            <a:off x="285720" y="5857892"/>
            <a:ext cx="857256" cy="57150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28384" y="5953270"/>
            <a:ext cx="642942"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Multidocumento">
            <a:hlinkClick r:id="rId2" action="ppaction://hlinksldjump"/>
          </p:cNvPr>
          <p:cNvSpPr/>
          <p:nvPr/>
        </p:nvSpPr>
        <p:spPr>
          <a:xfrm>
            <a:off x="6372200" y="5877272"/>
            <a:ext cx="720080" cy="64807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142852"/>
            <a:ext cx="8229600" cy="928694"/>
          </a:xfrm>
          <a:solidFill>
            <a:srgbClr val="FF6699"/>
          </a:solidFill>
        </p:spPr>
        <p:txBody>
          <a:bodyPr>
            <a:normAutofit/>
          </a:bodyPr>
          <a:lstStyle/>
          <a:p>
            <a:r>
              <a:rPr lang="es-AR" b="1" i="1" dirty="0" smtClean="0"/>
              <a:t>HIMNO DE PUERTO LIBERTADOR</a:t>
            </a:r>
            <a:endParaRPr lang="es-AR" b="1" i="1" dirty="0"/>
          </a:p>
        </p:txBody>
      </p:sp>
      <p:sp>
        <p:nvSpPr>
          <p:cNvPr id="3" name="2 Marcador de contenido"/>
          <p:cNvSpPr>
            <a:spLocks noGrp="1"/>
          </p:cNvSpPr>
          <p:nvPr>
            <p:ph idx="1"/>
          </p:nvPr>
        </p:nvSpPr>
        <p:spPr>
          <a:xfrm>
            <a:off x="357158" y="1285860"/>
            <a:ext cx="8229600" cy="4525963"/>
          </a:xfrm>
        </p:spPr>
        <p:txBody>
          <a:bodyPr numCol="2">
            <a:normAutofit/>
          </a:bodyPr>
          <a:lstStyle/>
          <a:p>
            <a:r>
              <a:rPr lang="es-ES" sz="1600" b="1" i="1" dirty="0" smtClean="0"/>
              <a:t>HIMNO </a:t>
            </a:r>
            <a:br>
              <a:rPr lang="es-ES" sz="1600" b="1" i="1" dirty="0" smtClean="0"/>
            </a:br>
            <a:r>
              <a:rPr lang="es-ES" sz="1600" b="1" i="1" dirty="0" smtClean="0"/>
              <a:t>PUERTO LIBERTADOR</a:t>
            </a:r>
            <a:endParaRPr lang="es-AR" sz="1600" b="1" i="1" dirty="0" smtClean="0"/>
          </a:p>
          <a:p>
            <a:r>
              <a:rPr lang="es-ES" sz="1600" b="1" i="1" dirty="0" smtClean="0"/>
              <a:t>I</a:t>
            </a:r>
            <a:br>
              <a:rPr lang="es-ES" sz="1600" b="1" i="1" dirty="0" smtClean="0"/>
            </a:br>
            <a:r>
              <a:rPr lang="es-ES" sz="1600" b="1" i="1" dirty="0" smtClean="0"/>
              <a:t/>
            </a:r>
            <a:br>
              <a:rPr lang="es-ES" sz="1600" b="1" i="1" dirty="0" smtClean="0"/>
            </a:br>
            <a:r>
              <a:rPr lang="es-ES" sz="1600" b="1" i="1" dirty="0" smtClean="0"/>
              <a:t>Puerto Libertador, tierra bendita </a:t>
            </a:r>
            <a:br>
              <a:rPr lang="es-ES" sz="1600" b="1" i="1" dirty="0" smtClean="0"/>
            </a:br>
            <a:r>
              <a:rPr lang="es-ES" sz="1600" b="1" i="1" dirty="0" smtClean="0"/>
              <a:t>el río San Pedro, te baña impetuoso</a:t>
            </a:r>
            <a:br>
              <a:rPr lang="es-ES" sz="1600" b="1" i="1" dirty="0" smtClean="0"/>
            </a:br>
            <a:r>
              <a:rPr lang="es-ES" sz="1600" b="1" i="1" dirty="0" smtClean="0"/>
              <a:t>para darte, riqueza infinita </a:t>
            </a:r>
            <a:br>
              <a:rPr lang="es-ES" sz="1600" b="1" i="1" dirty="0" smtClean="0"/>
            </a:br>
            <a:r>
              <a:rPr lang="es-ES" sz="1600" b="1" i="1" dirty="0" smtClean="0"/>
              <a:t>y el Paramillo, te hace majestuoso.</a:t>
            </a:r>
            <a:br>
              <a:rPr lang="es-ES" sz="1600" b="1" i="1" dirty="0" smtClean="0"/>
            </a:br>
            <a:r>
              <a:rPr lang="es-ES" sz="1600" b="1" i="1" dirty="0" smtClean="0"/>
              <a:t/>
            </a:r>
            <a:br>
              <a:rPr lang="es-ES" sz="1600" b="1" i="1" dirty="0" smtClean="0"/>
            </a:br>
            <a:r>
              <a:rPr lang="es-ES" sz="1600" b="1" i="1" dirty="0" smtClean="0"/>
              <a:t>II</a:t>
            </a:r>
            <a:br>
              <a:rPr lang="es-ES" sz="1600" b="1" i="1" dirty="0" smtClean="0"/>
            </a:br>
            <a:r>
              <a:rPr lang="es-ES" sz="1600" b="1" i="1" dirty="0" smtClean="0"/>
              <a:t/>
            </a:r>
            <a:br>
              <a:rPr lang="es-ES" sz="1600" b="1" i="1" dirty="0" smtClean="0"/>
            </a:br>
            <a:r>
              <a:rPr lang="es-ES" sz="1600" b="1" i="1" dirty="0" smtClean="0"/>
              <a:t>En tus entrañas late , el rico mineral</a:t>
            </a:r>
            <a:br>
              <a:rPr lang="es-ES" sz="1600" b="1" i="1" dirty="0" smtClean="0"/>
            </a:br>
            <a:r>
              <a:rPr lang="es-ES" sz="1600" b="1" i="1" dirty="0" smtClean="0"/>
              <a:t>y el tu suelo abunda, la gran vegetación    </a:t>
            </a:r>
          </a:p>
          <a:p>
            <a:r>
              <a:rPr lang="es-ES" sz="1600" b="1" i="1" dirty="0" smtClean="0"/>
              <a:t>que aseguran, desarrollo social </a:t>
            </a:r>
            <a:br>
              <a:rPr lang="es-ES" sz="1600" b="1" i="1" dirty="0" smtClean="0"/>
            </a:br>
            <a:r>
              <a:rPr lang="es-ES" sz="1600" b="1" i="1" dirty="0" smtClean="0"/>
              <a:t>a tu pueblo y a toda tu región.</a:t>
            </a:r>
            <a:endParaRPr lang="es-AR" sz="1600" dirty="0" smtClean="0"/>
          </a:p>
          <a:p>
            <a:r>
              <a:rPr lang="es-ES" sz="1600" b="1" i="1" dirty="0" smtClean="0"/>
              <a:t>CORO</a:t>
            </a:r>
            <a:endParaRPr lang="es-AR" sz="1600" dirty="0" smtClean="0"/>
          </a:p>
          <a:p>
            <a:r>
              <a:rPr lang="es-ES" sz="1600" b="1" i="1" dirty="0" smtClean="0"/>
              <a:t>Honores, a nuestros ancestros</a:t>
            </a:r>
            <a:endParaRPr lang="es-AR" sz="1600" dirty="0" smtClean="0"/>
          </a:p>
          <a:p>
            <a:r>
              <a:rPr lang="es-ES" sz="1600" b="1" i="1" dirty="0" smtClean="0"/>
              <a:t>indígenas, amigo y trabajador </a:t>
            </a:r>
            <a:endParaRPr lang="es-AR" sz="1600" dirty="0" smtClean="0"/>
          </a:p>
          <a:p>
            <a:r>
              <a:rPr lang="es-ES" sz="1600" b="1" i="1" dirty="0" smtClean="0"/>
              <a:t>quienes fueron padres y maestros</a:t>
            </a:r>
            <a:endParaRPr lang="es-AR" sz="1600" dirty="0" smtClean="0"/>
          </a:p>
          <a:p>
            <a:r>
              <a:rPr lang="es-ES" sz="1600" b="1" i="1" dirty="0" smtClean="0"/>
              <a:t>de tus hijos, Puerto Libertador  </a:t>
            </a:r>
          </a:p>
          <a:p>
            <a:r>
              <a:rPr lang="es-ES" sz="1600" b="1" i="1" dirty="0" smtClean="0"/>
              <a:t>III</a:t>
            </a:r>
            <a:br>
              <a:rPr lang="es-ES" sz="1600" b="1" i="1" dirty="0" smtClean="0"/>
            </a:br>
            <a:r>
              <a:rPr lang="es-ES" sz="1600" b="1" i="1" dirty="0" smtClean="0"/>
              <a:t/>
            </a:r>
            <a:br>
              <a:rPr lang="es-ES" sz="1600" b="1" i="1" dirty="0" smtClean="0"/>
            </a:br>
            <a:r>
              <a:rPr lang="es-ES" sz="1600" b="1" i="1" dirty="0" smtClean="0"/>
              <a:t>Marcharemos, la ver de nuevo el sol</a:t>
            </a:r>
            <a:br>
              <a:rPr lang="es-ES" sz="1600" b="1" i="1" dirty="0" smtClean="0"/>
            </a:br>
            <a:r>
              <a:rPr lang="es-ES" sz="1600" b="1" i="1" dirty="0" smtClean="0"/>
              <a:t>forjando democracia con ahincó y fervor</a:t>
            </a:r>
            <a:br>
              <a:rPr lang="es-ES" sz="1600" b="1" i="1" dirty="0" smtClean="0"/>
            </a:br>
            <a:r>
              <a:rPr lang="es-ES" sz="1600" b="1" i="1" dirty="0" smtClean="0"/>
              <a:t>tan solida y fuerte, como el crisol</a:t>
            </a:r>
            <a:br>
              <a:rPr lang="es-ES" sz="1600" b="1" i="1" dirty="0" smtClean="0"/>
            </a:br>
            <a:r>
              <a:rPr lang="es-ES" sz="1600" b="1" i="1" dirty="0" smtClean="0"/>
              <a:t>por el futuro, de Puerto Libertador. </a:t>
            </a:r>
            <a:br>
              <a:rPr lang="es-ES" sz="1600" b="1" i="1" dirty="0" smtClean="0"/>
            </a:br>
            <a:r>
              <a:rPr lang="es-ES" sz="1600" b="1" i="1" dirty="0" smtClean="0"/>
              <a:t/>
            </a:r>
            <a:br>
              <a:rPr lang="es-ES" sz="1600" b="1" i="1" dirty="0" smtClean="0"/>
            </a:br>
            <a:r>
              <a:rPr lang="es-ES" sz="1600" b="1" i="1" dirty="0" smtClean="0"/>
              <a:t>IV</a:t>
            </a:r>
            <a:endParaRPr lang="es-AR" sz="1600" dirty="0" smtClean="0"/>
          </a:p>
          <a:p>
            <a:r>
              <a:rPr lang="es-ES" sz="1600" b="1" i="1" dirty="0" smtClean="0"/>
              <a:t/>
            </a:r>
            <a:br>
              <a:rPr lang="es-ES" sz="1600" b="1" i="1" dirty="0" smtClean="0"/>
            </a:br>
            <a:r>
              <a:rPr lang="es-ES" sz="1600" b="1" i="1" dirty="0" smtClean="0"/>
              <a:t>El presente certero, nos brinda y enseña </a:t>
            </a:r>
            <a:br>
              <a:rPr lang="es-ES" sz="1600" b="1" i="1" dirty="0" smtClean="0"/>
            </a:br>
            <a:r>
              <a:rPr lang="es-ES" sz="1600" b="1" i="1" dirty="0" smtClean="0"/>
              <a:t>el fruto sublime de un magno esfuerzo</a:t>
            </a:r>
            <a:br>
              <a:rPr lang="es-ES" sz="1600" b="1" i="1" dirty="0" smtClean="0"/>
            </a:br>
            <a:r>
              <a:rPr lang="es-ES" sz="1600" b="1" i="1" dirty="0" smtClean="0"/>
              <a:t>que broto de las nobles entrañas </a:t>
            </a:r>
            <a:br>
              <a:rPr lang="es-ES" sz="1600" b="1" i="1" dirty="0" smtClean="0"/>
            </a:br>
            <a:r>
              <a:rPr lang="es-ES" sz="1600" b="1" i="1" dirty="0" smtClean="0"/>
              <a:t>de hombre libre, humildes y honestos.</a:t>
            </a:r>
            <a:endParaRPr lang="es-AR" sz="1600" dirty="0" smtClean="0"/>
          </a:p>
          <a:p>
            <a:endParaRPr lang="es-AR" sz="1400"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356150" y="6507774"/>
            <a:ext cx="2279746" cy="369332"/>
          </a:xfrm>
          <a:prstGeom prst="rect">
            <a:avLst/>
          </a:prstGeom>
          <a:noFill/>
        </p:spPr>
        <p:txBody>
          <a:bodyPr wrap="square" rtlCol="0">
            <a:spAutoFit/>
          </a:bodyPr>
          <a:lstStyle/>
          <a:p>
            <a:pPr algn="ctr"/>
            <a:r>
              <a:rPr lang="es-AR" dirty="0" smtClean="0"/>
              <a:t>PUERTO LIBERTADOR</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142852"/>
            <a:ext cx="8229600" cy="1143000"/>
          </a:xfrm>
          <a:solidFill>
            <a:srgbClr val="FF6699"/>
          </a:solidFill>
        </p:spPr>
        <p:txBody>
          <a:bodyPr>
            <a:normAutofit/>
          </a:bodyPr>
          <a:lstStyle/>
          <a:p>
            <a:r>
              <a:rPr lang="es-ES" b="1" i="1" dirty="0" smtClean="0"/>
              <a:t>HISTORIA DE PUERTO LIBERTADOR</a:t>
            </a:r>
            <a:endParaRPr lang="es-AR" i="1" dirty="0"/>
          </a:p>
        </p:txBody>
      </p:sp>
      <p:sp>
        <p:nvSpPr>
          <p:cNvPr id="3" name="2 Marcador de contenido"/>
          <p:cNvSpPr>
            <a:spLocks noGrp="1"/>
          </p:cNvSpPr>
          <p:nvPr>
            <p:ph idx="1"/>
          </p:nvPr>
        </p:nvSpPr>
        <p:spPr>
          <a:xfrm>
            <a:off x="414366" y="1357298"/>
            <a:ext cx="8229600" cy="4525963"/>
          </a:xfrm>
        </p:spPr>
        <p:txBody>
          <a:bodyPr>
            <a:normAutofit fontScale="62500" lnSpcReduction="20000"/>
          </a:bodyPr>
          <a:lstStyle/>
          <a:p>
            <a:r>
              <a:rPr lang="es-ES" b="1" i="1" dirty="0" smtClean="0"/>
              <a:t>mayo de 1941,  por el señor  Rafael Calle Cali. Quien provenía del Anclar, dirigiendo una expedición, y quien además ya era conocedor de estas tierras; estas personas accedieron al lugar a través del Río San Pedro por medio de balsas; a los 10 días de haber El Municipio de Puerto  Libertador Córdoba fue fundado hace 66 años el día 14 de  entrado la primera expedición, entran dos expediciones más; dirigidas, una por Pedro Manuel Ayazo Tirado y la otra por Jerónimo Flores, sumando un total para ese entonces de 13 personas, quienes habían llegado con el ánimo de colonizar tierras baldías.  La primera vivienda construida fue de Rafael F. Calle.</a:t>
            </a:r>
            <a:endParaRPr lang="es-AR" b="1" i="1" dirty="0" smtClean="0"/>
          </a:p>
          <a:p>
            <a:r>
              <a:rPr lang="es-CO" b="1" i="1" dirty="0" smtClean="0"/>
              <a:t>En Noviembre de 1949, Santiago Moreno le coloca el nombre de Bijao a la localidad, debido a que esta era la planta que más se encontraba en las montañas.  A partir de aquí, Puerto Libertador fue creciendo paulatinamente con una economía basada en la agricultura, la ganadería y la minería.  Años después de haber llegado Rafael Calle Cali, le colocó el nombre de Puerto Libertador, porque “allí se había </a:t>
            </a:r>
            <a:r>
              <a:rPr lang="es-CO" b="1" i="1" u="sng" dirty="0" smtClean="0"/>
              <a:t>liberado</a:t>
            </a:r>
            <a:r>
              <a:rPr lang="es-CO" b="1" i="1" dirty="0" smtClean="0"/>
              <a:t> de todas las deudas que había dejado antes de llegar”. </a:t>
            </a:r>
            <a:endParaRPr lang="es-AR" b="1" i="1" dirty="0" smtClean="0"/>
          </a:p>
          <a:p>
            <a:endParaRPr lang="es-AR"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356150" y="6507774"/>
            <a:ext cx="2279746" cy="369332"/>
          </a:xfrm>
          <a:prstGeom prst="rect">
            <a:avLst/>
          </a:prstGeom>
          <a:noFill/>
        </p:spPr>
        <p:txBody>
          <a:bodyPr wrap="square" rtlCol="0">
            <a:spAutoFit/>
          </a:bodyPr>
          <a:lstStyle/>
          <a:p>
            <a:pPr algn="ctr"/>
            <a:r>
              <a:rPr lang="es-AR" dirty="0" smtClean="0"/>
              <a:t>PUERTO LIBERTADOR</a:t>
            </a:r>
            <a:endParaRPr lang="es-AR" dirty="0"/>
          </a:p>
        </p:txBody>
      </p:sp>
    </p:spTree>
  </p:cSld>
  <p:clrMapOvr>
    <a:masterClrMapping/>
  </p:clrMapOvr>
  <p:transition/>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85804" y="71414"/>
            <a:ext cx="8229600" cy="1143000"/>
          </a:xfrm>
          <a:solidFill>
            <a:srgbClr val="FF6699"/>
          </a:solidFill>
        </p:spPr>
        <p:txBody>
          <a:bodyPr>
            <a:normAutofit fontScale="90000"/>
          </a:bodyPr>
          <a:lstStyle/>
          <a:p>
            <a:r>
              <a:rPr lang="es-ES" b="1" i="1" dirty="0" smtClean="0"/>
              <a:t>GEOGRAFÍA DE PUERTO LIBERTADOR</a:t>
            </a:r>
            <a:endParaRPr lang="es-AR" i="1" dirty="0"/>
          </a:p>
        </p:txBody>
      </p:sp>
      <p:sp>
        <p:nvSpPr>
          <p:cNvPr id="3" name="2 Marcador de contenido"/>
          <p:cNvSpPr>
            <a:spLocks noGrp="1"/>
          </p:cNvSpPr>
          <p:nvPr>
            <p:ph idx="1"/>
          </p:nvPr>
        </p:nvSpPr>
        <p:spPr>
          <a:xfrm>
            <a:off x="428596" y="1285860"/>
            <a:ext cx="8229600" cy="4525963"/>
          </a:xfrm>
        </p:spPr>
        <p:txBody>
          <a:bodyPr>
            <a:normAutofit fontScale="70000" lnSpcReduction="20000"/>
          </a:bodyPr>
          <a:lstStyle/>
          <a:p>
            <a:r>
              <a:rPr lang="es-ES" b="1" i="1" dirty="0" smtClean="0"/>
              <a:t>Está bañado por los ríos San Jorge, San Pedro, Sucio y Uré. Quebrada Cañaveral. En sus suelos se encuentran yacimientos de carbón y ferroníquel. Se explotan minas de oro y plata. Se encuentra un resguardo indígena.</a:t>
            </a:r>
            <a:endParaRPr lang="es-AR" b="1" i="1" dirty="0" smtClean="0"/>
          </a:p>
          <a:p>
            <a:r>
              <a:rPr lang="es-ES" b="1" i="1" dirty="0" smtClean="0"/>
              <a:t>Límites del municipio:</a:t>
            </a:r>
            <a:br>
              <a:rPr lang="es-ES" b="1" i="1" dirty="0" smtClean="0"/>
            </a:br>
            <a:r>
              <a:rPr lang="es-ES" b="1" i="1" dirty="0" smtClean="0"/>
              <a:t>El Municipio está ubicado dentro de la Cuenca alta del Río San Jorge, a la que confluyen tres microcuencas importantes: La del Río San Pedro, la del Río San Juan y la del Río Uré.</a:t>
            </a:r>
            <a:br>
              <a:rPr lang="es-ES" b="1" i="1" dirty="0" smtClean="0"/>
            </a:br>
            <a:r>
              <a:rPr lang="es-ES" b="1" i="1" dirty="0" smtClean="0"/>
              <a:t>Limita:</a:t>
            </a:r>
            <a:br>
              <a:rPr lang="es-ES" b="1" i="1" dirty="0" smtClean="0"/>
            </a:br>
            <a:r>
              <a:rPr lang="es-ES" b="1" i="1" dirty="0" smtClean="0"/>
              <a:t>NORTE, con el Río San Jorge que lo separa del Municipio de Montelíbano.</a:t>
            </a:r>
            <a:br>
              <a:rPr lang="es-ES" b="1" i="1" dirty="0" smtClean="0"/>
            </a:br>
            <a:r>
              <a:rPr lang="es-ES" b="1" i="1" dirty="0" smtClean="0"/>
              <a:t>SUR, con el Departamento de Antioquia.</a:t>
            </a:r>
            <a:br>
              <a:rPr lang="es-ES" b="1" i="1" dirty="0" smtClean="0"/>
            </a:br>
            <a:r>
              <a:rPr lang="es-ES" b="1" i="1" dirty="0" smtClean="0"/>
              <a:t>ESTE, con las Quebradas Cristalina, San Antonio, y Uré, que lo separan del Municipio de Montelíbano.</a:t>
            </a:r>
            <a:br>
              <a:rPr lang="es-ES" b="1" i="1" dirty="0" smtClean="0"/>
            </a:br>
            <a:r>
              <a:rPr lang="es-ES" b="1" i="1" dirty="0" smtClean="0"/>
              <a:t>OESTE, con el Río San Jorge que lo separa del Municipio de Montelíbano.</a:t>
            </a:r>
            <a:endParaRPr lang="es-AR" b="1" i="1" dirty="0" smtClean="0"/>
          </a:p>
          <a:p>
            <a:endParaRPr lang="es-AR"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356150" y="6507774"/>
            <a:ext cx="2279746" cy="369332"/>
          </a:xfrm>
          <a:prstGeom prst="rect">
            <a:avLst/>
          </a:prstGeom>
          <a:noFill/>
        </p:spPr>
        <p:txBody>
          <a:bodyPr wrap="square" rtlCol="0">
            <a:spAutoFit/>
          </a:bodyPr>
          <a:lstStyle/>
          <a:p>
            <a:pPr algn="ctr"/>
            <a:r>
              <a:rPr lang="es-AR" dirty="0" smtClean="0"/>
              <a:t>PUERTO LIBERTADOR</a:t>
            </a:r>
            <a:endParaRPr lang="es-AR" dirty="0"/>
          </a:p>
        </p:txBody>
      </p:sp>
    </p:spTree>
  </p:cSld>
  <p:clrMapOvr>
    <a:masterClrMapping/>
  </p:clrMapOvr>
  <p:transition/>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142860"/>
            <a:ext cx="8229600" cy="1143000"/>
          </a:xfrm>
          <a:solidFill>
            <a:srgbClr val="FF6699"/>
          </a:solidFill>
        </p:spPr>
        <p:txBody>
          <a:bodyPr>
            <a:normAutofit fontScale="90000"/>
          </a:bodyPr>
          <a:lstStyle/>
          <a:p>
            <a:r>
              <a:rPr lang="es-ES" b="1" i="1" dirty="0" smtClean="0"/>
              <a:t>ECOLOGÍA DE PUERTO LIBERTADOR</a:t>
            </a:r>
            <a:endParaRPr lang="es-AR" b="1" i="1" dirty="0"/>
          </a:p>
        </p:txBody>
      </p:sp>
      <p:sp>
        <p:nvSpPr>
          <p:cNvPr id="3" name="2 Marcador de contenido"/>
          <p:cNvSpPr>
            <a:spLocks noGrp="1"/>
          </p:cNvSpPr>
          <p:nvPr>
            <p:ph idx="1"/>
          </p:nvPr>
        </p:nvSpPr>
        <p:spPr>
          <a:xfrm>
            <a:off x="285720" y="1260491"/>
            <a:ext cx="8229600" cy="4525963"/>
          </a:xfrm>
        </p:spPr>
        <p:txBody>
          <a:bodyPr/>
          <a:lstStyle/>
          <a:p>
            <a:pPr lvl="1"/>
            <a:r>
              <a:rPr lang="es-ES" sz="3600" b="1" i="1" dirty="0" smtClean="0"/>
              <a:t>los ríos Se explotan minas de oro y plata. Se encuentra un resguardo indígena. Está bañado por San Jorge, San Pedro, Sucio y Uré. Quebrada Cañaveral. En sus suelos se encuentran yacimientos de carbón y ferroníquel.</a:t>
            </a:r>
            <a:endParaRPr lang="es-AR" sz="3600" b="1" i="1" dirty="0" smtClean="0"/>
          </a:p>
          <a:p>
            <a:endParaRPr lang="es-AR"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356150" y="6507774"/>
            <a:ext cx="2279746" cy="369332"/>
          </a:xfrm>
          <a:prstGeom prst="rect">
            <a:avLst/>
          </a:prstGeom>
          <a:noFill/>
        </p:spPr>
        <p:txBody>
          <a:bodyPr wrap="square" rtlCol="0">
            <a:spAutoFit/>
          </a:bodyPr>
          <a:lstStyle/>
          <a:p>
            <a:pPr algn="ctr"/>
            <a:r>
              <a:rPr lang="es-AR" dirty="0" smtClean="0"/>
              <a:t>PUERTO LIBERTADOR</a:t>
            </a:r>
            <a:endParaRPr lang="es-AR" dirty="0"/>
          </a:p>
        </p:txBody>
      </p:sp>
    </p:spTree>
  </p:cSld>
  <p:clrMapOvr>
    <a:masterClrMapping/>
  </p:clrMapOvr>
  <p:transition/>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6699"/>
          </a:solidFill>
        </p:spPr>
        <p:txBody>
          <a:bodyPr>
            <a:normAutofit fontScale="90000"/>
          </a:bodyPr>
          <a:lstStyle/>
          <a:p>
            <a:r>
              <a:rPr lang="es-ES" b="1" i="1" dirty="0" smtClean="0"/>
              <a:t>ECONOMÍA DE PUERTO LIBERTADOR</a:t>
            </a:r>
            <a:endParaRPr lang="es-AR" i="1" dirty="0"/>
          </a:p>
        </p:txBody>
      </p:sp>
      <p:sp>
        <p:nvSpPr>
          <p:cNvPr id="3" name="2 Marcador de contenido"/>
          <p:cNvSpPr>
            <a:spLocks noGrp="1"/>
          </p:cNvSpPr>
          <p:nvPr>
            <p:ph idx="1"/>
          </p:nvPr>
        </p:nvSpPr>
        <p:spPr>
          <a:xfrm>
            <a:off x="457200" y="1600201"/>
            <a:ext cx="8229600" cy="4186254"/>
          </a:xfrm>
        </p:spPr>
        <p:txBody>
          <a:bodyPr>
            <a:normAutofit lnSpcReduction="10000"/>
          </a:bodyPr>
          <a:lstStyle/>
          <a:p>
            <a:r>
              <a:rPr lang="es-ES" sz="4000" b="1" i="1" dirty="0" smtClean="0"/>
              <a:t>Su economía inicialmente se basó en la extracción de oro, raicilla, caucho y madera. Hoy la agricultura ocupa lugar importante, seguidos por la minería, la ganadería, la caza y la pesca. Se explota el carbón por Carbones del Caribe.</a:t>
            </a:r>
            <a:endParaRPr lang="es-AR" sz="4000" b="1" i="1" dirty="0" smtClean="0"/>
          </a:p>
          <a:p>
            <a:endParaRPr lang="es-AR"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224862" y="63674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8" name="17 CuadroTexto"/>
          <p:cNvSpPr txBox="1"/>
          <p:nvPr/>
        </p:nvSpPr>
        <p:spPr>
          <a:xfrm>
            <a:off x="1356150" y="6507774"/>
            <a:ext cx="2279746" cy="369332"/>
          </a:xfrm>
          <a:prstGeom prst="rect">
            <a:avLst/>
          </a:prstGeom>
          <a:noFill/>
        </p:spPr>
        <p:txBody>
          <a:bodyPr wrap="square" rtlCol="0">
            <a:spAutoFit/>
          </a:bodyPr>
          <a:lstStyle/>
          <a:p>
            <a:pPr algn="ctr"/>
            <a:r>
              <a:rPr lang="es-AR" dirty="0" smtClean="0"/>
              <a:t>PUERTO LIBERTADOR</a:t>
            </a:r>
            <a:endParaRPr lang="es-AR" dirty="0"/>
          </a:p>
        </p:txBody>
      </p:sp>
    </p:spTree>
  </p:cSld>
  <p:clrMapOvr>
    <a:masterClrMapping/>
  </p:clrMapOvr>
  <p:transition/>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solidFill>
            <a:srgbClr val="FFCCFF"/>
          </a:solidFill>
        </p:spPr>
        <p:txBody>
          <a:bodyPr>
            <a:normAutofit/>
          </a:bodyPr>
          <a:lstStyle/>
          <a:p>
            <a:r>
              <a:rPr lang="es-ES" b="1" i="1" dirty="0" smtClean="0"/>
              <a:t>MUNICIPIO DE PURISIMA</a:t>
            </a:r>
            <a:endParaRPr lang="es-AR" dirty="0"/>
          </a:p>
        </p:txBody>
      </p:sp>
      <p:sp>
        <p:nvSpPr>
          <p:cNvPr id="5" name="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33474" name="Picture 2" descr="http://www.google.com.co/maps/vt/data=LtgX-e3f8ctI3U5dJtbt7EJ1ZfRneYme,tVz5qlY36za60stfuxqmV1AEL-6zovI7u3E9S2OXnq7mbcldXphPtBJKkZbXU6o6pRzJUVANoZJinYsEkcGJQ8r567Po-GgMsT2nckwmtlOMCce59y1Lhw7_ezz5uvyVin7uHGhFa9Mil4N0AeV8Qcg8flUqL5jJLBuSlyu-uE76WYhm">
            <a:hlinkClick r:id="rId2"/>
          </p:cNvPr>
          <p:cNvPicPr>
            <a:picLocks noChangeAspect="1" noChangeArrowheads="1"/>
          </p:cNvPicPr>
          <p:nvPr/>
        </p:nvPicPr>
        <p:blipFill>
          <a:blip r:embed="rId3" cstate="print"/>
          <a:srcRect/>
          <a:stretch>
            <a:fillRect/>
          </a:stretch>
        </p:blipFill>
        <p:spPr bwMode="auto">
          <a:xfrm>
            <a:off x="371477" y="1928802"/>
            <a:ext cx="3843333" cy="3429024"/>
          </a:xfrm>
          <a:prstGeom prst="rect">
            <a:avLst/>
          </a:prstGeom>
          <a:noFill/>
          <a:ln>
            <a:solidFill>
              <a:schemeClr val="accent1"/>
            </a:solidFill>
          </a:ln>
        </p:spPr>
      </p:pic>
      <p:sp>
        <p:nvSpPr>
          <p:cNvPr id="11" name="10 CuadroTexto">
            <a:hlinkClick r:id="rId4" action="ppaction://hlinksldjump"/>
          </p:cNvPr>
          <p:cNvSpPr txBox="1"/>
          <p:nvPr/>
        </p:nvSpPr>
        <p:spPr>
          <a:xfrm>
            <a:off x="6500826" y="3357562"/>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2" name="11 CuadroTexto">
            <a:hlinkClick r:id="rId5" action="ppaction://hlinksldjump"/>
          </p:cNvPr>
          <p:cNvSpPr txBox="1"/>
          <p:nvPr/>
        </p:nvSpPr>
        <p:spPr>
          <a:xfrm>
            <a:off x="6500794" y="3857628"/>
            <a:ext cx="1785918" cy="369332"/>
          </a:xfrm>
          <a:prstGeom prst="rect">
            <a:avLst/>
          </a:prstGeom>
          <a:solidFill>
            <a:srgbClr val="00B0F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ECONOMIA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3" name="2 Subtítulo"/>
          <p:cNvSpPr txBox="1">
            <a:spLocks/>
          </p:cNvSpPr>
          <p:nvPr/>
        </p:nvSpPr>
        <p:spPr>
          <a:xfrm>
            <a:off x="6000760" y="1583754"/>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7" name="16 CuadroTexto">
            <a:hlinkClick r:id="rId6" action="ppaction://hlinksldjump"/>
          </p:cNvPr>
          <p:cNvSpPr txBox="1"/>
          <p:nvPr/>
        </p:nvSpPr>
        <p:spPr>
          <a:xfrm>
            <a:off x="6500794" y="2857496"/>
            <a:ext cx="1428760" cy="369332"/>
          </a:xfrm>
          <a:prstGeom prst="rect">
            <a:avLst/>
          </a:prstGeom>
          <a:solidFill>
            <a:srgbClr val="FF0000"/>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17 CuadroTexto">
            <a:hlinkClick r:id="rId7" action="ppaction://hlinksldjump"/>
          </p:cNvPr>
          <p:cNvSpPr txBox="1"/>
          <p:nvPr/>
        </p:nvSpPr>
        <p:spPr>
          <a:xfrm>
            <a:off x="6500794" y="2298134"/>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4" name="13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14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6" name="15 Multidocumento">
            <a:hlinkClick r:id="rId8"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0" name="19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CCFF"/>
          </a:solidFill>
        </p:spPr>
        <p:txBody>
          <a:bodyPr>
            <a:normAutofit/>
          </a:bodyPr>
          <a:lstStyle/>
          <a:p>
            <a:r>
              <a:rPr lang="es-ES" b="1" i="1" dirty="0" smtClean="0"/>
              <a:t>IDENTIFICACION DE PURISIMA</a:t>
            </a:r>
            <a:endParaRPr lang="es-AR" dirty="0"/>
          </a:p>
        </p:txBody>
      </p:sp>
      <p:sp>
        <p:nvSpPr>
          <p:cNvPr id="3" name="2 Marcador de contenido"/>
          <p:cNvSpPr>
            <a:spLocks noGrp="1"/>
          </p:cNvSpPr>
          <p:nvPr>
            <p:ph idx="1"/>
          </p:nvPr>
        </p:nvSpPr>
        <p:spPr/>
        <p:txBody>
          <a:bodyPr/>
          <a:lstStyle/>
          <a:p>
            <a:r>
              <a:rPr lang="es-ES" b="1" i="1" dirty="0" smtClean="0"/>
              <a:t>Identificación del municipio  </a:t>
            </a:r>
            <a:endParaRPr lang="es-AR" b="1" i="1" dirty="0" smtClean="0"/>
          </a:p>
          <a:p>
            <a:r>
              <a:rPr lang="es-ES" b="1" i="1" dirty="0" smtClean="0"/>
              <a:t>Nombre del municipio: Purisima</a:t>
            </a:r>
            <a:endParaRPr lang="es-AR" b="1" i="1" dirty="0" smtClean="0"/>
          </a:p>
          <a:p>
            <a:r>
              <a:rPr lang="es-ES" b="1" i="1" dirty="0" smtClean="0"/>
              <a:t>NIT: Por asignar</a:t>
            </a:r>
            <a:endParaRPr lang="es-AR" b="1" i="1" dirty="0" smtClean="0"/>
          </a:p>
          <a:p>
            <a:r>
              <a:rPr lang="es-ES" b="1" i="1" dirty="0" smtClean="0"/>
              <a:t>Código Dane: 23586</a:t>
            </a:r>
            <a:endParaRPr lang="es-AR" b="1" i="1" dirty="0" smtClean="0"/>
          </a:p>
          <a:p>
            <a:r>
              <a:rPr lang="es-ES" b="1" i="1" dirty="0" smtClean="0"/>
              <a:t>Gentilicio: </a:t>
            </a:r>
            <a:endParaRPr lang="es-AR" b="1" i="1" dirty="0" smtClean="0"/>
          </a:p>
          <a:p>
            <a:r>
              <a:rPr lang="es-ES" b="1" i="1" dirty="0" smtClean="0"/>
              <a:t>Otros nombres que ha recibido el municipio: Nicolás de la Paz</a:t>
            </a:r>
            <a:endParaRPr lang="es-AR" b="1" i="1" dirty="0" smtClean="0"/>
          </a:p>
          <a:p>
            <a:endParaRPr lang="es-AR"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356150" y="6507774"/>
            <a:ext cx="2279746" cy="369332"/>
          </a:xfrm>
          <a:prstGeom prst="rect">
            <a:avLst/>
          </a:prstGeom>
          <a:noFill/>
        </p:spPr>
        <p:txBody>
          <a:bodyPr wrap="square" rtlCol="0">
            <a:spAutoFit/>
          </a:bodyPr>
          <a:lstStyle/>
          <a:p>
            <a:pPr algn="ctr"/>
            <a:r>
              <a:rPr lang="es-AR" dirty="0" smtClean="0"/>
              <a:t>PURISIMA</a:t>
            </a:r>
            <a:endParaRPr lang="es-AR" dirty="0"/>
          </a:p>
        </p:txBody>
      </p:sp>
    </p:spTree>
  </p:cSld>
  <p:clrMapOvr>
    <a:masterClrMapping/>
  </p:clrMapOvr>
  <p:transition/>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CCFF"/>
          </a:solidFill>
        </p:spPr>
        <p:txBody>
          <a:bodyPr>
            <a:normAutofit/>
          </a:bodyPr>
          <a:lstStyle/>
          <a:p>
            <a:r>
              <a:rPr lang="es-ES" b="1" i="1" dirty="0" smtClean="0"/>
              <a:t>HISTORIA PURISIMA</a:t>
            </a:r>
            <a:endParaRPr lang="es-AR" b="1" i="1" dirty="0"/>
          </a:p>
        </p:txBody>
      </p:sp>
      <p:sp>
        <p:nvSpPr>
          <p:cNvPr id="3" name="2 Marcador de contenido"/>
          <p:cNvSpPr>
            <a:spLocks noGrp="1"/>
          </p:cNvSpPr>
          <p:nvPr>
            <p:ph idx="1"/>
          </p:nvPr>
        </p:nvSpPr>
        <p:spPr>
          <a:xfrm>
            <a:off x="457200" y="1600201"/>
            <a:ext cx="8229600" cy="4043377"/>
          </a:xfrm>
        </p:spPr>
        <p:txBody>
          <a:bodyPr>
            <a:normAutofit fontScale="92500"/>
          </a:bodyPr>
          <a:lstStyle/>
          <a:p>
            <a:r>
              <a:rPr lang="es-ES" b="1" i="1" dirty="0" smtClean="0"/>
              <a:t>Fecha de fundación: 05 de octubre de 1777</a:t>
            </a:r>
            <a:endParaRPr lang="es-AR" b="1" i="1" dirty="0" smtClean="0"/>
          </a:p>
          <a:p>
            <a:r>
              <a:rPr lang="es-ES" b="1" i="1" dirty="0" smtClean="0"/>
              <a:t>Nombre del/los fundador (es): Alonso de Heredia </a:t>
            </a:r>
            <a:endParaRPr lang="es-AR" b="1" i="1" dirty="0" smtClean="0"/>
          </a:p>
          <a:p>
            <a:r>
              <a:rPr lang="es-ES" b="1" i="1" dirty="0" smtClean="0"/>
              <a:t>Reseña histórica:</a:t>
            </a:r>
            <a:br>
              <a:rPr lang="es-ES" b="1" i="1" dirty="0" smtClean="0"/>
            </a:br>
            <a:r>
              <a:rPr lang="es-ES" b="1" i="1" dirty="0" smtClean="0"/>
              <a:t>La población fue fundada por Alonso de Heredia y se le llamó Nicolás de la Paz; en el siglo XVIII Antonio de la Torre y Miranda la reorganizó. Fue elevada a la categoría de municipio en 1934.</a:t>
            </a:r>
            <a:endParaRPr lang="es-AR" b="1" i="1" dirty="0" smtClean="0"/>
          </a:p>
          <a:p>
            <a:endParaRPr lang="es-AR"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356150" y="6507774"/>
            <a:ext cx="2279746" cy="369332"/>
          </a:xfrm>
          <a:prstGeom prst="rect">
            <a:avLst/>
          </a:prstGeom>
          <a:noFill/>
        </p:spPr>
        <p:txBody>
          <a:bodyPr wrap="square" rtlCol="0">
            <a:spAutoFit/>
          </a:bodyPr>
          <a:lstStyle/>
          <a:p>
            <a:pPr algn="ctr"/>
            <a:r>
              <a:rPr lang="es-AR" dirty="0" smtClean="0"/>
              <a:t>PURISIMA</a:t>
            </a:r>
            <a:endParaRPr lang="es-AR" dirty="0"/>
          </a:p>
        </p:txBody>
      </p:sp>
    </p:spTree>
  </p:cSld>
  <p:clrMapOvr>
    <a:masterClrMapping/>
  </p:clrMapOvr>
  <p:transition/>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082660"/>
          </a:xfrm>
          <a:solidFill>
            <a:srgbClr val="FFCCFF"/>
          </a:solidFill>
        </p:spPr>
        <p:txBody>
          <a:bodyPr>
            <a:normAutofit/>
          </a:bodyPr>
          <a:lstStyle/>
          <a:p>
            <a:r>
              <a:rPr lang="es-ES" b="1" i="1" dirty="0" smtClean="0"/>
              <a:t>GEOGRAFÍA PURISIMA</a:t>
            </a:r>
            <a:endParaRPr lang="es-AR" i="1" dirty="0"/>
          </a:p>
        </p:txBody>
      </p:sp>
      <p:sp>
        <p:nvSpPr>
          <p:cNvPr id="3" name="2 Marcador de contenido"/>
          <p:cNvSpPr>
            <a:spLocks noGrp="1"/>
          </p:cNvSpPr>
          <p:nvPr>
            <p:ph idx="1"/>
          </p:nvPr>
        </p:nvSpPr>
        <p:spPr>
          <a:xfrm>
            <a:off x="457200" y="1600201"/>
            <a:ext cx="8229600" cy="4043377"/>
          </a:xfrm>
        </p:spPr>
        <p:txBody>
          <a:bodyPr>
            <a:normAutofit fontScale="55000" lnSpcReduction="20000"/>
          </a:bodyPr>
          <a:lstStyle/>
          <a:p>
            <a:r>
              <a:rPr lang="es-ES" b="1" i="1" dirty="0" smtClean="0"/>
              <a:t>Con una extensión de 140 km2, el municipio de Purísima concepción, en el departamento de Córdoba, quedó con el primero de los nombres. El territorio es ondulado, con pisos térmicos medio y cálido. Los arroyos Bijao, Hondo, Las Gamboas y la Ciénaga Grande forman la red hidrográfica que atiende las necesidades de los campos y de sus habitantes. </a:t>
            </a:r>
            <a:br>
              <a:rPr lang="es-ES" b="1" i="1" dirty="0" smtClean="0"/>
            </a:br>
            <a:r>
              <a:rPr lang="es-ES" b="1" i="1" dirty="0" smtClean="0"/>
              <a:t/>
            </a:r>
            <a:br>
              <a:rPr lang="es-ES" b="1" i="1" dirty="0" smtClean="0"/>
            </a:br>
            <a:r>
              <a:rPr lang="es-ES" b="1" i="1" dirty="0" smtClean="0"/>
              <a:t>Purísima tiene los servicios municipales que necesita y una movilización comercial apreciable. La ganadería es importante y la agricultura ofrece cultivos apreciables de algodón, máiz y caña de azúcar. </a:t>
            </a:r>
            <a:endParaRPr lang="es-AR" b="1" i="1" dirty="0" smtClean="0"/>
          </a:p>
          <a:p>
            <a:r>
              <a:rPr lang="es-ES" b="1" i="1" dirty="0" smtClean="0"/>
              <a:t>Límites del municipio:</a:t>
            </a:r>
            <a:endParaRPr lang="es-AR" b="1" i="1" dirty="0" smtClean="0"/>
          </a:p>
          <a:p>
            <a:r>
              <a:rPr lang="es-ES" b="1" i="1" dirty="0" smtClean="0"/>
              <a:t>Extensión total: 122 Km2 </a:t>
            </a:r>
            <a:r>
              <a:rPr lang="es-ES" b="1" i="1" dirty="0" err="1" smtClean="0"/>
              <a:t>km2</a:t>
            </a:r>
            <a:endParaRPr lang="es-AR" b="1" i="1" dirty="0" smtClean="0"/>
          </a:p>
          <a:p>
            <a:r>
              <a:rPr lang="es-ES" b="1" i="1" dirty="0" smtClean="0"/>
              <a:t>Extensión área urbana: </a:t>
            </a:r>
            <a:endParaRPr lang="es-AR" b="1" i="1" dirty="0" smtClean="0"/>
          </a:p>
          <a:p>
            <a:r>
              <a:rPr lang="es-ES" b="1" i="1" dirty="0" smtClean="0"/>
              <a:t>Extensión área rural: </a:t>
            </a:r>
            <a:endParaRPr lang="es-AR" b="1" i="1" dirty="0" smtClean="0"/>
          </a:p>
          <a:p>
            <a:r>
              <a:rPr lang="es-ES" b="1" i="1" dirty="0" smtClean="0"/>
              <a:t>Altitud de la cabecera municipal (metros sobre el nivel del mar): </a:t>
            </a:r>
            <a:endParaRPr lang="es-AR" b="1" i="1" dirty="0" smtClean="0"/>
          </a:p>
          <a:p>
            <a:r>
              <a:rPr lang="es-ES" b="1" i="1" dirty="0" smtClean="0"/>
              <a:t>Temperatura media: 28º C</a:t>
            </a:r>
            <a:endParaRPr lang="es-AR" b="1" i="1" dirty="0" smtClean="0"/>
          </a:p>
          <a:p>
            <a:r>
              <a:rPr lang="es-ES" b="1" i="1" dirty="0" smtClean="0"/>
              <a:t>Distancia de referencia: </a:t>
            </a:r>
            <a:endParaRPr lang="es-AR" b="1" i="1" dirty="0" smtClean="0"/>
          </a:p>
          <a:p>
            <a:endParaRPr lang="es-AR"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356150" y="6507774"/>
            <a:ext cx="2279746" cy="369332"/>
          </a:xfrm>
          <a:prstGeom prst="rect">
            <a:avLst/>
          </a:prstGeom>
          <a:noFill/>
        </p:spPr>
        <p:txBody>
          <a:bodyPr wrap="square" rtlCol="0">
            <a:spAutoFit/>
          </a:bodyPr>
          <a:lstStyle/>
          <a:p>
            <a:pPr algn="ctr"/>
            <a:r>
              <a:rPr lang="es-AR" dirty="0" smtClean="0"/>
              <a:t>PURISIMA</a:t>
            </a:r>
            <a:endParaRPr lang="es-AR" dirty="0"/>
          </a:p>
        </p:txBody>
      </p:sp>
    </p:spTree>
  </p:cSld>
  <p:clrMapOvr>
    <a:masterClrMapping/>
  </p:clrMapOvr>
  <p:transition/>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CCFF"/>
          </a:solidFill>
        </p:spPr>
        <p:txBody>
          <a:bodyPr>
            <a:normAutofit/>
          </a:bodyPr>
          <a:lstStyle/>
          <a:p>
            <a:r>
              <a:rPr lang="es-ES" b="1" i="1" dirty="0" smtClean="0"/>
              <a:t>ECONOMÍA PURISIMA</a:t>
            </a:r>
            <a:endParaRPr lang="es-AR" i="1" dirty="0"/>
          </a:p>
        </p:txBody>
      </p:sp>
      <p:sp>
        <p:nvSpPr>
          <p:cNvPr id="3" name="2 Marcador de contenido"/>
          <p:cNvSpPr>
            <a:spLocks noGrp="1"/>
          </p:cNvSpPr>
          <p:nvPr>
            <p:ph idx="1"/>
          </p:nvPr>
        </p:nvSpPr>
        <p:spPr>
          <a:xfrm>
            <a:off x="457200" y="1600201"/>
            <a:ext cx="8229600" cy="2257427"/>
          </a:xfrm>
        </p:spPr>
        <p:txBody>
          <a:bodyPr/>
          <a:lstStyle/>
          <a:p>
            <a:r>
              <a:rPr lang="es-ES" sz="4400" b="1" i="1" dirty="0" smtClean="0"/>
              <a:t>AGRICULTURA Y GANADERÍA, PESCA</a:t>
            </a:r>
            <a:endParaRPr lang="es-AR" sz="4400" b="1" i="1" dirty="0" smtClean="0"/>
          </a:p>
          <a:p>
            <a:endParaRPr lang="es-AR"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356150" y="6507774"/>
            <a:ext cx="2279746" cy="369332"/>
          </a:xfrm>
          <a:prstGeom prst="rect">
            <a:avLst/>
          </a:prstGeom>
          <a:noFill/>
        </p:spPr>
        <p:txBody>
          <a:bodyPr wrap="square" rtlCol="0">
            <a:spAutoFit/>
          </a:bodyPr>
          <a:lstStyle/>
          <a:p>
            <a:pPr algn="ctr"/>
            <a:r>
              <a:rPr lang="es-AR" dirty="0" smtClean="0"/>
              <a:t>PURISIMA</a:t>
            </a:r>
            <a:endParaRPr lang="es-AR"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214291"/>
            <a:ext cx="7772400" cy="857255"/>
          </a:xfrm>
          <a:solidFill>
            <a:srgbClr val="00B050"/>
          </a:solidFill>
        </p:spPr>
        <p:txBody>
          <a:bodyPr/>
          <a:lstStyle/>
          <a:p>
            <a:r>
              <a:rPr lang="es-ES_tradnl" dirty="0" smtClean="0"/>
              <a:t>ESCUDO DE AYAPEL</a:t>
            </a:r>
            <a:endParaRPr lang="es-ES_tradnl" dirty="0"/>
          </a:p>
        </p:txBody>
      </p:sp>
      <p:sp>
        <p:nvSpPr>
          <p:cNvPr id="11" name="10 Rectángulo"/>
          <p:cNvSpPr/>
          <p:nvPr/>
        </p:nvSpPr>
        <p:spPr>
          <a:xfrm>
            <a:off x="0" y="5857892"/>
            <a:ext cx="9144000" cy="100010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13" name="12 Cinta hacia arriba"/>
          <p:cNvSpPr/>
          <p:nvPr/>
        </p:nvSpPr>
        <p:spPr>
          <a:xfrm>
            <a:off x="285720" y="5972195"/>
            <a:ext cx="857256" cy="45720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15" name="14 Botón de acción: Inicio">
            <a:hlinkClick r:id="" action="ppaction://hlinkshowjump?jump=firstslide"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20" name="19 Imagen" descr="Escudo de AYAPEL">
            <a:hlinkClick r:id="rId2" tgtFrame="_blank" tooltip="&quot;Ver escudo del tamaño original&quot;"/>
          </p:cNvPr>
          <p:cNvPicPr/>
          <p:nvPr/>
        </p:nvPicPr>
        <p:blipFill>
          <a:blip r:embed="rId3" cstate="print"/>
          <a:srcRect/>
          <a:stretch>
            <a:fillRect/>
          </a:stretch>
        </p:blipFill>
        <p:spPr bwMode="auto">
          <a:xfrm>
            <a:off x="2643174" y="1714488"/>
            <a:ext cx="4214842" cy="2928958"/>
          </a:xfrm>
          <a:prstGeom prst="rect">
            <a:avLst/>
          </a:prstGeom>
          <a:noFill/>
          <a:ln w="9525">
            <a:noFill/>
            <a:miter lim="800000"/>
            <a:headEnd/>
            <a:tailEnd/>
          </a:ln>
        </p:spPr>
      </p:pic>
      <p:sp>
        <p:nvSpPr>
          <p:cNvPr id="18" name="17 CuadroTexto"/>
          <p:cNvSpPr txBox="1"/>
          <p:nvPr/>
        </p:nvSpPr>
        <p:spPr>
          <a:xfrm>
            <a:off x="5857884" y="6488692"/>
            <a:ext cx="2000264" cy="369332"/>
          </a:xfrm>
          <a:prstGeom prst="rect">
            <a:avLst/>
          </a:prstGeom>
          <a:noFill/>
        </p:spPr>
        <p:txBody>
          <a:bodyPr wrap="square" rtlCol="0">
            <a:spAutoFit/>
          </a:bodyPr>
          <a:lstStyle/>
          <a:p>
            <a:r>
              <a:rPr lang="es-ES" dirty="0" smtClean="0"/>
              <a:t>PAGINA PRINCIPAL</a:t>
            </a:r>
            <a:endParaRPr lang="es-CO" dirty="0"/>
          </a:p>
        </p:txBody>
      </p:sp>
      <p:sp>
        <p:nvSpPr>
          <p:cNvPr id="22" name="21 CuadroTexto"/>
          <p:cNvSpPr txBox="1"/>
          <p:nvPr/>
        </p:nvSpPr>
        <p:spPr>
          <a:xfrm>
            <a:off x="1643042" y="6488692"/>
            <a:ext cx="1285884" cy="369332"/>
          </a:xfrm>
          <a:prstGeom prst="rect">
            <a:avLst/>
          </a:prstGeom>
          <a:noFill/>
        </p:spPr>
        <p:txBody>
          <a:bodyPr wrap="square" rtlCol="0">
            <a:spAutoFit/>
          </a:bodyPr>
          <a:lstStyle/>
          <a:p>
            <a:pPr algn="ctr"/>
            <a:r>
              <a:rPr lang="es-AR" dirty="0" smtClean="0"/>
              <a:t>AYAPEL</a:t>
            </a:r>
            <a:endParaRPr lang="es-AR" dirty="0"/>
          </a:p>
        </p:txBody>
      </p:sp>
      <p:sp>
        <p:nvSpPr>
          <p:cNvPr id="23" name="22 Multidocumento">
            <a:hlinkClick r:id="" action="ppaction://hlinkshowjump?jump=firstslide"/>
          </p:cNvPr>
          <p:cNvSpPr/>
          <p:nvPr/>
        </p:nvSpPr>
        <p:spPr>
          <a:xfrm>
            <a:off x="6429388" y="5929330"/>
            <a:ext cx="642942" cy="57150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4" name="23 Estrella de 5 puntas">
            <a:hlinkClick r:id="rId4" action="ppaction://hlinksldjump"/>
          </p:cNvPr>
          <p:cNvSpPr/>
          <p:nvPr/>
        </p:nvSpPr>
        <p:spPr>
          <a:xfrm>
            <a:off x="1857356" y="5929330"/>
            <a:ext cx="785818" cy="500066"/>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25" name="24 Cinta hacia arriba">
            <a:hlinkClick r:id="" action="ppaction://hlinkshowjump?jump=lastslide"/>
          </p:cNvPr>
          <p:cNvSpPr/>
          <p:nvPr/>
        </p:nvSpPr>
        <p:spPr>
          <a:xfrm>
            <a:off x="285720" y="5857892"/>
            <a:ext cx="857256" cy="57150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28384" y="5953270"/>
            <a:ext cx="642942"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Multidocumento">
            <a:hlinkClick r:id="rId5" action="ppaction://hlinksldjump"/>
          </p:cNvPr>
          <p:cNvSpPr/>
          <p:nvPr/>
        </p:nvSpPr>
        <p:spPr>
          <a:xfrm>
            <a:off x="6372200" y="5877272"/>
            <a:ext cx="720080" cy="64807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with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1154098"/>
          </a:xfrm>
          <a:solidFill>
            <a:srgbClr val="990033"/>
          </a:solidFill>
        </p:spPr>
        <p:txBody>
          <a:bodyPr>
            <a:normAutofit/>
          </a:bodyPr>
          <a:lstStyle/>
          <a:p>
            <a:r>
              <a:rPr lang="es-ES"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MUNICIPIO DE SAHAGUN</a:t>
            </a:r>
            <a:endParaRPr lang="es-A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34498" name="Picture 2" descr="http://www.google.com.co/maps/vt/data=LtgX-e3f8ctI3U5dJtbt7EJ1ZfRneYme,m8yymJyuxkSwAdVEImafLABH3i5-DyyZR3A4RZY2UcDeKKQIyJ68t9rbUXb87LIhKeVHFjDMU53cPAuxFVbdzP7a7eptD9D9BTPC-WUlO3lgSH7ZKuxwX9YsatGGEO1K6wQPU8k4z0nedSYz0_awQ-OVrw3lesrPO_rMUFL42OvHUYOi">
            <a:hlinkClick r:id="rId2"/>
          </p:cNvPr>
          <p:cNvPicPr>
            <a:picLocks noChangeAspect="1" noChangeArrowheads="1"/>
          </p:cNvPicPr>
          <p:nvPr/>
        </p:nvPicPr>
        <p:blipFill>
          <a:blip r:embed="rId3" cstate="print"/>
          <a:srcRect/>
          <a:stretch>
            <a:fillRect/>
          </a:stretch>
        </p:blipFill>
        <p:spPr bwMode="auto">
          <a:xfrm>
            <a:off x="1000100" y="1714488"/>
            <a:ext cx="4200523" cy="3786214"/>
          </a:xfrm>
          <a:prstGeom prst="rect">
            <a:avLst/>
          </a:prstGeom>
          <a:noFill/>
          <a:ln>
            <a:solidFill>
              <a:schemeClr val="tx1"/>
            </a:solidFill>
          </a:ln>
        </p:spPr>
      </p:pic>
      <p:sp>
        <p:nvSpPr>
          <p:cNvPr id="11" name="10 CuadroTexto">
            <a:hlinkClick r:id="rId4" action="ppaction://hlinksldjump"/>
          </p:cNvPr>
          <p:cNvSpPr txBox="1"/>
          <p:nvPr/>
        </p:nvSpPr>
        <p:spPr>
          <a:xfrm>
            <a:off x="6500826" y="3631172"/>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2" name="11 CuadroTexto">
            <a:hlinkClick r:id="rId5" action="ppaction://hlinksldjump"/>
          </p:cNvPr>
          <p:cNvSpPr txBox="1"/>
          <p:nvPr/>
        </p:nvSpPr>
        <p:spPr>
          <a:xfrm>
            <a:off x="6500794" y="4071942"/>
            <a:ext cx="1785918" cy="369332"/>
          </a:xfrm>
          <a:prstGeom prst="rect">
            <a:avLst/>
          </a:prstGeom>
          <a:solidFill>
            <a:srgbClr val="00B0F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ECONOMIA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3" name="2 Subtítulo"/>
          <p:cNvSpPr txBox="1">
            <a:spLocks/>
          </p:cNvSpPr>
          <p:nvPr/>
        </p:nvSpPr>
        <p:spPr>
          <a:xfrm>
            <a:off x="6000760" y="1583754"/>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5" name="14 CuadroTexto">
            <a:hlinkClick r:id="rId6" action="ppaction://hlinksldjump"/>
          </p:cNvPr>
          <p:cNvSpPr txBox="1"/>
          <p:nvPr/>
        </p:nvSpPr>
        <p:spPr>
          <a:xfrm>
            <a:off x="6500794" y="2714620"/>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16 CuadroTexto">
            <a:hlinkClick r:id="rId7" action="ppaction://hlinksldjump"/>
          </p:cNvPr>
          <p:cNvSpPr txBox="1"/>
          <p:nvPr/>
        </p:nvSpPr>
        <p:spPr>
          <a:xfrm>
            <a:off x="6500794" y="3202544"/>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17 CuadroTexto"/>
          <p:cNvSpPr txBox="1"/>
          <p:nvPr/>
        </p:nvSpPr>
        <p:spPr>
          <a:xfrm>
            <a:off x="6500794" y="2298134"/>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hlinkClick r:id="rId8" action="ppaction://hlinksldjump"/>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6" name="15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18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0" name="19 Multidocumento">
            <a:hlinkClick r:id="rId9"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1" name="20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2" name="21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0033"/>
          </a:solidFill>
        </p:spPr>
        <p:txBody>
          <a:bodyPr>
            <a:normAutofit/>
          </a:bodyPr>
          <a:lstStyle/>
          <a:p>
            <a:r>
              <a:rPr lang="es-ES"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IDENTIFICACION DE SAHAGUN</a:t>
            </a:r>
            <a:endParaRPr lang="es-A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2 Marcador de contenido"/>
          <p:cNvSpPr>
            <a:spLocks noGrp="1"/>
          </p:cNvSpPr>
          <p:nvPr>
            <p:ph idx="1"/>
          </p:nvPr>
        </p:nvSpPr>
        <p:spPr>
          <a:xfrm>
            <a:off x="457200" y="1600201"/>
            <a:ext cx="8229600" cy="3829064"/>
          </a:xfrm>
        </p:spPr>
        <p:txBody>
          <a:bodyPr/>
          <a:lstStyle/>
          <a:p>
            <a:r>
              <a:rPr lang="es-ES" b="1" i="1" dirty="0" smtClean="0"/>
              <a:t>Identificación del municipio  </a:t>
            </a:r>
            <a:endParaRPr lang="es-AR" b="1" i="1" dirty="0" smtClean="0"/>
          </a:p>
          <a:p>
            <a:r>
              <a:rPr lang="es-ES" b="1" i="1" dirty="0" smtClean="0"/>
              <a:t>Nombre del municipio: SAN JUAN DE SAHAGÚN</a:t>
            </a:r>
            <a:endParaRPr lang="es-AR" b="1" i="1" dirty="0" smtClean="0"/>
          </a:p>
          <a:p>
            <a:r>
              <a:rPr lang="es-ES" b="1" i="1" dirty="0" smtClean="0"/>
              <a:t>NIT: 800096777-8</a:t>
            </a:r>
            <a:endParaRPr lang="es-AR" b="1" i="1" dirty="0" smtClean="0"/>
          </a:p>
          <a:p>
            <a:r>
              <a:rPr lang="es-ES" b="1" i="1" dirty="0" smtClean="0"/>
              <a:t>Código Dane: 23660</a:t>
            </a:r>
            <a:endParaRPr lang="es-AR" b="1" i="1" dirty="0" smtClean="0"/>
          </a:p>
          <a:p>
            <a:r>
              <a:rPr lang="es-ES" b="1" i="1" dirty="0" smtClean="0"/>
              <a:t>Gentilicio: SAHAGUNENSES</a:t>
            </a:r>
            <a:endParaRPr lang="es-AR" b="1" i="1" dirty="0" smtClean="0"/>
          </a:p>
          <a:p>
            <a:endParaRPr lang="es-AR"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356150" y="6507774"/>
            <a:ext cx="2279746" cy="369332"/>
          </a:xfrm>
          <a:prstGeom prst="rect">
            <a:avLst/>
          </a:prstGeom>
          <a:noFill/>
        </p:spPr>
        <p:txBody>
          <a:bodyPr wrap="square" rtlCol="0">
            <a:spAutoFit/>
          </a:bodyPr>
          <a:lstStyle/>
          <a:p>
            <a:pPr algn="ctr"/>
            <a:r>
              <a:rPr lang="es-AR" dirty="0" smtClean="0"/>
              <a:t>SAHAGUN</a:t>
            </a:r>
            <a:endParaRPr lang="es-AR" dirty="0"/>
          </a:p>
        </p:txBody>
      </p:sp>
    </p:spTree>
  </p:cSld>
  <p:clrMapOvr>
    <a:masterClrMapping/>
  </p:clrMapOvr>
  <p:transition/>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39784"/>
          </a:xfrm>
          <a:solidFill>
            <a:srgbClr val="990033"/>
          </a:solidFill>
        </p:spPr>
        <p:txBody>
          <a:bodyPr>
            <a:normAutofit/>
          </a:bodyPr>
          <a:lstStyle/>
          <a:p>
            <a:r>
              <a:rPr lang="es-A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HIMNO  DE  SAHAGUN</a:t>
            </a:r>
            <a:endParaRPr lang="es-AR" dirty="0"/>
          </a:p>
        </p:txBody>
      </p:sp>
      <p:sp>
        <p:nvSpPr>
          <p:cNvPr id="3" name="2 Marcador de contenido"/>
          <p:cNvSpPr>
            <a:spLocks noGrp="1"/>
          </p:cNvSpPr>
          <p:nvPr>
            <p:ph idx="1"/>
          </p:nvPr>
        </p:nvSpPr>
        <p:spPr>
          <a:xfrm>
            <a:off x="457200" y="1600201"/>
            <a:ext cx="8229600" cy="3829064"/>
          </a:xfrm>
        </p:spPr>
        <p:txBody>
          <a:bodyPr numCol="2">
            <a:normAutofit fontScale="70000" lnSpcReduction="20000"/>
          </a:bodyPr>
          <a:lstStyle/>
          <a:p>
            <a:r>
              <a:rPr lang="es-ES" b="1" dirty="0" smtClean="0"/>
              <a:t>Himno</a:t>
            </a:r>
            <a:endParaRPr lang="es-AR" b="1" dirty="0" smtClean="0"/>
          </a:p>
          <a:p>
            <a:r>
              <a:rPr lang="es-ES" b="1" dirty="0" smtClean="0"/>
              <a:t>I</a:t>
            </a:r>
            <a:r>
              <a:rPr lang="es-ES" dirty="0" smtClean="0"/>
              <a:t> </a:t>
            </a:r>
            <a:br>
              <a:rPr lang="es-ES" dirty="0" smtClean="0"/>
            </a:br>
            <a:r>
              <a:rPr lang="es-ES" b="1" i="1" dirty="0" smtClean="0"/>
              <a:t>A la sombra nací de tus plantas </a:t>
            </a:r>
            <a:br>
              <a:rPr lang="es-ES" b="1" i="1" dirty="0" smtClean="0"/>
            </a:br>
            <a:r>
              <a:rPr lang="es-ES" b="1" i="1" dirty="0" smtClean="0"/>
              <a:t>tus sabanas corrí siendo niño </a:t>
            </a:r>
            <a:br>
              <a:rPr lang="es-ES" b="1" i="1" dirty="0" smtClean="0"/>
            </a:br>
            <a:r>
              <a:rPr lang="es-ES" b="1" i="1" dirty="0" smtClean="0"/>
              <a:t>y por eso en mi eterno cariño </a:t>
            </a:r>
            <a:br>
              <a:rPr lang="es-ES" b="1" i="1" dirty="0" smtClean="0"/>
            </a:br>
            <a:r>
              <a:rPr lang="es-ES" b="1" i="1" dirty="0" smtClean="0"/>
              <a:t>adorarte por siempre juré. </a:t>
            </a:r>
            <a:br>
              <a:rPr lang="es-ES" b="1" i="1" dirty="0" smtClean="0"/>
            </a:br>
            <a:r>
              <a:rPr lang="es-ES" b="1" i="1" dirty="0" smtClean="0"/>
              <a:t/>
            </a:r>
            <a:br>
              <a:rPr lang="es-ES" b="1" i="1" dirty="0" smtClean="0"/>
            </a:br>
            <a:r>
              <a:rPr lang="es-ES" b="1" i="1" dirty="0" smtClean="0"/>
              <a:t>II </a:t>
            </a:r>
            <a:br>
              <a:rPr lang="es-ES" b="1" i="1" dirty="0" smtClean="0"/>
            </a:br>
            <a:r>
              <a:rPr lang="es-ES" b="1" i="1" dirty="0" smtClean="0"/>
              <a:t>Nunca el odio en mi tierra ha anidado </a:t>
            </a:r>
            <a:br>
              <a:rPr lang="es-ES" b="1" i="1" dirty="0" smtClean="0"/>
            </a:br>
            <a:r>
              <a:rPr lang="es-ES" b="1" i="1" dirty="0" smtClean="0"/>
              <a:t>y el ambiente de paz será eterno </a:t>
            </a:r>
            <a:br>
              <a:rPr lang="es-ES" b="1" i="1" dirty="0" smtClean="0"/>
            </a:br>
            <a:r>
              <a:rPr lang="es-ES" b="1" i="1" dirty="0" smtClean="0"/>
              <a:t>y orgulloso diré que me has dado </a:t>
            </a:r>
            <a:br>
              <a:rPr lang="es-ES" b="1" i="1" dirty="0" smtClean="0"/>
            </a:br>
            <a:r>
              <a:rPr lang="es-ES" b="1" i="1" dirty="0" smtClean="0"/>
              <a:t>digno hogar y regazo materno</a:t>
            </a:r>
            <a:br>
              <a:rPr lang="es-ES" b="1" i="1" dirty="0" smtClean="0"/>
            </a:br>
            <a:r>
              <a:rPr lang="es-ES" b="1" i="1" dirty="0" smtClean="0"/>
              <a:t/>
            </a:r>
            <a:br>
              <a:rPr lang="es-ES" b="1" i="1" dirty="0" smtClean="0"/>
            </a:br>
            <a:r>
              <a:rPr lang="es-ES" b="1" i="1" dirty="0" smtClean="0"/>
              <a:t>III </a:t>
            </a:r>
            <a:br>
              <a:rPr lang="es-ES" b="1" i="1" dirty="0" smtClean="0"/>
            </a:br>
            <a:r>
              <a:rPr lang="es-ES" b="1" i="1" dirty="0" smtClean="0"/>
              <a:t>Ya que amable mi cuna meciste </a:t>
            </a:r>
            <a:br>
              <a:rPr lang="es-ES" b="1" i="1" dirty="0" smtClean="0"/>
            </a:br>
            <a:r>
              <a:rPr lang="es-ES" b="1" i="1" dirty="0" smtClean="0"/>
              <a:t>bajo el límpido azul de tu cielo </a:t>
            </a:r>
            <a:br>
              <a:rPr lang="es-ES" b="1" i="1" dirty="0" smtClean="0"/>
            </a:br>
            <a:r>
              <a:rPr lang="es-ES" b="1" i="1" dirty="0" smtClean="0"/>
              <a:t>Sahagun dame por fin como tumba</a:t>
            </a:r>
            <a:br>
              <a:rPr lang="es-ES" b="1" i="1" dirty="0" smtClean="0"/>
            </a:br>
            <a:r>
              <a:rPr lang="es-ES" b="1" i="1" dirty="0" smtClean="0"/>
              <a:t>un jirón escondido en tu suelo. </a:t>
            </a:r>
            <a:endParaRPr lang="es-AR" b="1" i="1" dirty="0" smtClean="0"/>
          </a:p>
          <a:p>
            <a:endParaRPr lang="es-AR" b="1" dirty="0" smtClean="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356150" y="6507774"/>
            <a:ext cx="2279746" cy="369332"/>
          </a:xfrm>
          <a:prstGeom prst="rect">
            <a:avLst/>
          </a:prstGeom>
          <a:noFill/>
        </p:spPr>
        <p:txBody>
          <a:bodyPr wrap="square" rtlCol="0">
            <a:spAutoFit/>
          </a:bodyPr>
          <a:lstStyle/>
          <a:p>
            <a:pPr algn="ctr"/>
            <a:r>
              <a:rPr lang="es-AR" dirty="0" smtClean="0"/>
              <a:t>SAHAGUN</a:t>
            </a:r>
            <a:endParaRPr lang="es-AR" dirty="0"/>
          </a:p>
        </p:txBody>
      </p:sp>
    </p:spTree>
  </p:cSld>
  <p:clrMapOvr>
    <a:masterClrMapping/>
  </p:clrMapOvr>
  <p:transition/>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1414"/>
            <a:ext cx="8229600" cy="868346"/>
          </a:xfrm>
          <a:solidFill>
            <a:srgbClr val="990033"/>
          </a:solidFill>
        </p:spPr>
        <p:txBody>
          <a:bodyPr>
            <a:normAutofit/>
          </a:bodyPr>
          <a:lstStyle/>
          <a:p>
            <a:r>
              <a:rPr lang="es-ES"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HISTORIA DE SAHAGUN</a:t>
            </a:r>
            <a:endParaRPr lang="es-AR" b="1" i="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2 Marcador de contenido"/>
          <p:cNvSpPr>
            <a:spLocks noGrp="1"/>
          </p:cNvSpPr>
          <p:nvPr>
            <p:ph idx="1"/>
          </p:nvPr>
        </p:nvSpPr>
        <p:spPr>
          <a:xfrm>
            <a:off x="0" y="1171572"/>
            <a:ext cx="9144000" cy="4614882"/>
          </a:xfrm>
        </p:spPr>
        <p:txBody>
          <a:bodyPr>
            <a:noAutofit/>
          </a:bodyPr>
          <a:lstStyle/>
          <a:p>
            <a:r>
              <a:rPr lang="es-ES" sz="1600" b="1" i="1" dirty="0" smtClean="0"/>
              <a:t>Fecha de fundación: 12 de junio de 1776</a:t>
            </a:r>
            <a:endParaRPr lang="es-AR" sz="1600" b="1" i="1" dirty="0" smtClean="0"/>
          </a:p>
          <a:p>
            <a:r>
              <a:rPr lang="es-ES" sz="1600" b="1" i="1" dirty="0" smtClean="0"/>
              <a:t>Nombre del/los fundador (es): DON ANTONIO DE LA TORRE Y MIRANDA</a:t>
            </a:r>
            <a:endParaRPr lang="es-AR" sz="1600" b="1" i="1" dirty="0" smtClean="0"/>
          </a:p>
          <a:p>
            <a:r>
              <a:rPr lang="es-ES" sz="1600" b="1" i="1" dirty="0" smtClean="0"/>
              <a:t>Reseña histórica:</a:t>
            </a:r>
            <a:endParaRPr lang="es-AR" sz="1600" b="1" i="1" dirty="0" smtClean="0"/>
          </a:p>
          <a:p>
            <a:r>
              <a:rPr lang="es-ES" sz="1600" b="1" i="1" dirty="0" smtClean="0"/>
              <a:t>Por: Luis Alberto Bolaño Pérez</a:t>
            </a:r>
            <a:br>
              <a:rPr lang="es-ES" sz="1600" b="1" i="1" dirty="0" smtClean="0"/>
            </a:br>
            <a:r>
              <a:rPr lang="es-ES" sz="1600" b="1" i="1" dirty="0" smtClean="0"/>
              <a:t>Coordinador de la Gaceta Municipal </a:t>
            </a:r>
            <a:endParaRPr lang="es-AR" sz="1600" b="1" i="1" dirty="0" smtClean="0"/>
          </a:p>
          <a:p>
            <a:r>
              <a:rPr lang="es-ES" sz="1600" b="1" i="1" dirty="0" smtClean="0"/>
              <a:t>San Juan de Sahagún, o sencillamente SAHAGUN, fue fundada el 7 de diciembre de 1775 por el Teniente Don Antonio De La Torre y Miranda, quien visitaba esta parte de la extensa Provincia de Cartagena de Indias por autorización expresa de su Gobernador, el Comandante Don Juan Torrezal Díaz Pimienta, quien lo encomendó para recorrerla, arreglar caminos y caseríos y fundar pueblos. Pero oficialmente se estableció como fecha de fundación el 12 de junio de 1776 día en que estuvo culminado el templo parroquial y se ofició la primera misa a cargo del reverendo Juan de Ledesma. </a:t>
            </a:r>
            <a:br>
              <a:rPr lang="es-ES" sz="1600" b="1" i="1" dirty="0" smtClean="0"/>
            </a:br>
            <a:r>
              <a:rPr lang="es-ES" sz="1600" b="1" i="1" dirty="0" smtClean="0"/>
              <a:t>Aproximadamente a siete leguas al sur de la población de Chinú se encontraba el caserío de Paloquemao, perteneciente a la Parroquia de San Rafael de Chinú y habitada por nativos y gentes blancas de origen español que el 12 de Junio de 1773 se había convertido en la viceparroquia de San Juan de Sahagún. Don Antonio de la Torre a su llegada en 1775 se tropezó con un caserío mal trazado, un tanto en decadencia y con dificultades por parte de moradores para conseguir el agua de consumo. Lo preparó, delineó la Plaza, demarcó el sitio donde quedaría la Iglesia y trazó solares con calles intermedias que entregó el día 7 de Diciembre de 1775. </a:t>
            </a:r>
            <a:br>
              <a:rPr lang="es-ES" sz="1600" b="1" i="1" dirty="0" smtClean="0"/>
            </a:br>
            <a:endParaRPr lang="es-AR" sz="1600" b="1" i="1"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356150" y="6507774"/>
            <a:ext cx="2279746" cy="369332"/>
          </a:xfrm>
          <a:prstGeom prst="rect">
            <a:avLst/>
          </a:prstGeom>
          <a:noFill/>
        </p:spPr>
        <p:txBody>
          <a:bodyPr wrap="square" rtlCol="0">
            <a:spAutoFit/>
          </a:bodyPr>
          <a:lstStyle/>
          <a:p>
            <a:pPr algn="ctr"/>
            <a:r>
              <a:rPr lang="es-AR" dirty="0" smtClean="0"/>
              <a:t>SAHAGUN</a:t>
            </a:r>
            <a:endParaRPr lang="es-AR" dirty="0"/>
          </a:p>
        </p:txBody>
      </p:sp>
    </p:spTree>
  </p:cSld>
  <p:clrMapOvr>
    <a:masterClrMapping/>
  </p:clrMapOvr>
  <p:transition/>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68346"/>
          </a:xfrm>
          <a:solidFill>
            <a:srgbClr val="990033"/>
          </a:solidFill>
        </p:spPr>
        <p:txBody>
          <a:bodyPr>
            <a:normAutofit/>
          </a:bodyPr>
          <a:lstStyle/>
          <a:p>
            <a:r>
              <a:rPr lang="es-ES"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GEOGRAFÍA DE SAHAGUN</a:t>
            </a:r>
            <a:endParaRPr lang="es-AR" b="1" i="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2 Marcador de contenido"/>
          <p:cNvSpPr>
            <a:spLocks noGrp="1"/>
          </p:cNvSpPr>
          <p:nvPr>
            <p:ph idx="1"/>
          </p:nvPr>
        </p:nvSpPr>
        <p:spPr>
          <a:xfrm>
            <a:off x="428596" y="1500175"/>
            <a:ext cx="8229600" cy="4214842"/>
          </a:xfrm>
        </p:spPr>
        <p:txBody>
          <a:bodyPr/>
          <a:lstStyle/>
          <a:p>
            <a:r>
              <a:rPr lang="es-ES" b="1" i="1" dirty="0" smtClean="0"/>
              <a:t>El Municipio de Sahagún está ubicado en la parte nororiental del departamento de Córdoba, y su cabecera municipal se encuentra localizada a los 08º 56´ 58” de latitud norte y 75º 26´ 52” de longitud oeste. Se encuentra a 71 Km de la capital del departamento; a una altura de 75 m.s.n.m. y una temperatura media de 26.9ºC. </a:t>
            </a:r>
            <a:endParaRPr lang="es-AR" b="1" i="1" dirty="0" smtClean="0"/>
          </a:p>
          <a:p>
            <a:endParaRPr lang="es-AR"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356150" y="6507774"/>
            <a:ext cx="2279746" cy="369332"/>
          </a:xfrm>
          <a:prstGeom prst="rect">
            <a:avLst/>
          </a:prstGeom>
          <a:noFill/>
        </p:spPr>
        <p:txBody>
          <a:bodyPr wrap="square" rtlCol="0">
            <a:spAutoFit/>
          </a:bodyPr>
          <a:lstStyle/>
          <a:p>
            <a:pPr algn="ctr"/>
            <a:r>
              <a:rPr lang="es-AR" dirty="0" smtClean="0"/>
              <a:t>SAHAGUN</a:t>
            </a:r>
            <a:endParaRPr lang="es-AR" dirty="0"/>
          </a:p>
        </p:txBody>
      </p:sp>
    </p:spTree>
  </p:cSld>
  <p:clrMapOvr>
    <a:masterClrMapping/>
  </p:clrMapOvr>
  <p:transition/>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14290"/>
            <a:ext cx="8229600" cy="1143000"/>
          </a:xfrm>
          <a:solidFill>
            <a:srgbClr val="990033"/>
          </a:solidFill>
        </p:spPr>
        <p:txBody>
          <a:bodyPr>
            <a:normAutofit/>
          </a:bodyPr>
          <a:lstStyle/>
          <a:p>
            <a:r>
              <a:rPr lang="es-ES"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ECONOMÍA DE SAHAGUN</a:t>
            </a:r>
            <a:endParaRPr lang="es-AR" b="1" i="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2 Marcador de contenido"/>
          <p:cNvSpPr>
            <a:spLocks noGrp="1"/>
          </p:cNvSpPr>
          <p:nvPr>
            <p:ph idx="1"/>
          </p:nvPr>
        </p:nvSpPr>
        <p:spPr>
          <a:xfrm>
            <a:off x="457200" y="1600201"/>
            <a:ext cx="8229600" cy="4257691"/>
          </a:xfrm>
        </p:spPr>
        <p:txBody>
          <a:bodyPr>
            <a:normAutofit fontScale="92500" lnSpcReduction="20000"/>
          </a:bodyPr>
          <a:lstStyle/>
          <a:p>
            <a:r>
              <a:rPr lang="es-ES" b="1" i="1" dirty="0" smtClean="0"/>
              <a:t>Su ganadería, que se estima en más de 138.000 cabezas, se extiende hasta las vertientes del San Jorge. Sus tierras de sabana arenosa, al centro del Municipio, son aptas para tabaco, algodón, ñame y yuca como también para el cultivo de caña de azúcar. El arroz y su molienda son importantes rubros en la economía sahagunense. Es importante resaltar la explotación de minas de oro y también su estación del gasoducto de Ballenas que cubre la franja costera del Caribe.</a:t>
            </a:r>
            <a:endParaRPr lang="es-AR" b="1" i="1" dirty="0" smtClean="0"/>
          </a:p>
          <a:p>
            <a:endParaRPr lang="es-AR"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356150" y="6507774"/>
            <a:ext cx="2279746" cy="369332"/>
          </a:xfrm>
          <a:prstGeom prst="rect">
            <a:avLst/>
          </a:prstGeom>
          <a:noFill/>
        </p:spPr>
        <p:txBody>
          <a:bodyPr wrap="square" rtlCol="0">
            <a:spAutoFit/>
          </a:bodyPr>
          <a:lstStyle/>
          <a:p>
            <a:pPr algn="ctr"/>
            <a:r>
              <a:rPr lang="es-AR" dirty="0" smtClean="0"/>
              <a:t>SAHAGUN</a:t>
            </a:r>
            <a:endParaRPr lang="es-AR" dirty="0"/>
          </a:p>
        </p:txBody>
      </p:sp>
    </p:spTree>
  </p:cSld>
  <p:clrMapOvr>
    <a:masterClrMapping/>
  </p:clrMapOvr>
  <p:transition/>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571472" y="285728"/>
            <a:ext cx="8229600" cy="1143008"/>
          </a:xfrm>
          <a:solidFill>
            <a:srgbClr val="D60093"/>
          </a:solidFill>
        </p:spPr>
        <p:txBody>
          <a:bodyPr>
            <a:normAutofit fontScale="90000"/>
          </a:bodyPr>
          <a:lstStyle/>
          <a:p>
            <a:r>
              <a:rPr lang="es-AR" dirty="0" smtClean="0"/>
              <a:t/>
            </a:r>
            <a:br>
              <a:rPr lang="es-AR" dirty="0" smtClean="0"/>
            </a:br>
            <a:r>
              <a:rPr lang="es-AR" b="1" i="1" dirty="0" smtClean="0"/>
              <a:t>MUNICIPIO DE  SAN  ANDRES  DE SOTAVENTO</a:t>
            </a:r>
            <a:r>
              <a:rPr lang="es-ES" b="1" i="1" dirty="0" smtClean="0"/>
              <a:t> </a:t>
            </a:r>
            <a:r>
              <a:rPr lang="es-AR" dirty="0" smtClean="0"/>
              <a:t/>
            </a:r>
            <a:br>
              <a:rPr lang="es-AR" dirty="0" smtClean="0"/>
            </a:br>
            <a:endParaRPr lang="es-AR" dirty="0"/>
          </a:p>
        </p:txBody>
      </p:sp>
      <p:sp>
        <p:nvSpPr>
          <p:cNvPr id="5" name="4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35522" name="Picture 2" descr="http://www.google.com.co/maps/vt/data=LtgX-e3f8ctI3U5dJtbt7EJ1ZfRneYme,9dzMfLF8PmKI028SxvS9GRG62usTsc49ckmxSLkqUE9cw3A1Tjy9-BvO5sApEFfWFdGQgZ6OtECfMWsNgjNCNb0w5oXQYeeZ1NxJZPEOebM2DvcFxKioJfBcb2QfSeUERQ0pZ9QsCvbiu_P7zH3DGUObvIpfoI_jM3RNgMCaeI7xRaxT">
            <a:hlinkClick r:id="rId2"/>
          </p:cNvPr>
          <p:cNvPicPr>
            <a:picLocks noChangeAspect="1" noChangeArrowheads="1"/>
          </p:cNvPicPr>
          <p:nvPr/>
        </p:nvPicPr>
        <p:blipFill>
          <a:blip r:embed="rId3" cstate="print"/>
          <a:srcRect/>
          <a:stretch>
            <a:fillRect/>
          </a:stretch>
        </p:blipFill>
        <p:spPr bwMode="auto">
          <a:xfrm>
            <a:off x="714348" y="1857364"/>
            <a:ext cx="4071966" cy="3571900"/>
          </a:xfrm>
          <a:prstGeom prst="rect">
            <a:avLst/>
          </a:prstGeom>
          <a:noFill/>
        </p:spPr>
      </p:pic>
      <p:sp>
        <p:nvSpPr>
          <p:cNvPr id="11" name="10 CuadroTexto">
            <a:hlinkClick r:id="rId4" action="ppaction://hlinksldjump"/>
          </p:cNvPr>
          <p:cNvSpPr txBox="1"/>
          <p:nvPr/>
        </p:nvSpPr>
        <p:spPr>
          <a:xfrm>
            <a:off x="6500826" y="3631172"/>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2" name="11 CuadroTexto">
            <a:hlinkClick r:id="rId5" action="ppaction://hlinksldjump"/>
          </p:cNvPr>
          <p:cNvSpPr txBox="1"/>
          <p:nvPr/>
        </p:nvSpPr>
        <p:spPr>
          <a:xfrm>
            <a:off x="6500794" y="4619162"/>
            <a:ext cx="1785918" cy="369332"/>
          </a:xfrm>
          <a:prstGeom prst="rect">
            <a:avLst/>
          </a:prstGeom>
          <a:solidFill>
            <a:srgbClr val="00B0F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ECONOMIA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3" name="2 Subtítulo"/>
          <p:cNvSpPr txBox="1">
            <a:spLocks/>
          </p:cNvSpPr>
          <p:nvPr/>
        </p:nvSpPr>
        <p:spPr>
          <a:xfrm>
            <a:off x="6000760" y="1583754"/>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5" name="14 CuadroTexto">
            <a:hlinkClick r:id="rId6" action="ppaction://hlinksldjump"/>
          </p:cNvPr>
          <p:cNvSpPr txBox="1"/>
          <p:nvPr/>
        </p:nvSpPr>
        <p:spPr>
          <a:xfrm>
            <a:off x="6500794" y="2714620"/>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16 CuadroTexto">
            <a:hlinkClick r:id="rId7" action="ppaction://hlinksldjump"/>
          </p:cNvPr>
          <p:cNvSpPr txBox="1"/>
          <p:nvPr/>
        </p:nvSpPr>
        <p:spPr>
          <a:xfrm>
            <a:off x="6500794" y="3202544"/>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17 CuadroTexto">
            <a:hlinkClick r:id="rId8" action="ppaction://hlinksldjump"/>
          </p:cNvPr>
          <p:cNvSpPr txBox="1"/>
          <p:nvPr/>
        </p:nvSpPr>
        <p:spPr>
          <a:xfrm>
            <a:off x="6500794" y="2298134"/>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18 CuadroTexto">
            <a:hlinkClick r:id="rId9" action="ppaction://hlinksldjump"/>
          </p:cNvPr>
          <p:cNvSpPr txBox="1"/>
          <p:nvPr/>
        </p:nvSpPr>
        <p:spPr>
          <a:xfrm>
            <a:off x="6500794" y="4131238"/>
            <a:ext cx="1285884"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ECOLOGIA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6" name="15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0" name="19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1" name="20 Multidocumento">
            <a:hlinkClick r:id="rId10"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2" name="21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3" name="22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285728"/>
            <a:ext cx="8229600" cy="1143008"/>
          </a:xfrm>
          <a:solidFill>
            <a:srgbClr val="D60093"/>
          </a:solidFill>
        </p:spPr>
        <p:txBody>
          <a:bodyPr>
            <a:normAutofit fontScale="90000"/>
          </a:bodyPr>
          <a:lstStyle/>
          <a:p>
            <a:r>
              <a:rPr lang="es-AR" dirty="0" smtClean="0"/>
              <a:t/>
            </a:r>
            <a:br>
              <a:rPr lang="es-AR" dirty="0" smtClean="0"/>
            </a:br>
            <a:r>
              <a:rPr lang="es-AR" b="1" i="1" dirty="0" smtClean="0"/>
              <a:t>IDENTIFICACION DE  SAN  ANDRES  DE SOTAVENTO</a:t>
            </a:r>
            <a:r>
              <a:rPr lang="es-ES" b="1" i="1" dirty="0" smtClean="0"/>
              <a:t> </a:t>
            </a:r>
            <a:r>
              <a:rPr lang="es-AR" dirty="0" smtClean="0"/>
              <a:t/>
            </a:r>
            <a:br>
              <a:rPr lang="es-AR" dirty="0" smtClean="0"/>
            </a:br>
            <a:endParaRPr lang="es-AR" dirty="0"/>
          </a:p>
        </p:txBody>
      </p:sp>
      <p:sp>
        <p:nvSpPr>
          <p:cNvPr id="3" name="2 Marcador de contenido"/>
          <p:cNvSpPr>
            <a:spLocks noGrp="1"/>
          </p:cNvSpPr>
          <p:nvPr>
            <p:ph idx="1"/>
          </p:nvPr>
        </p:nvSpPr>
        <p:spPr/>
        <p:txBody>
          <a:bodyPr/>
          <a:lstStyle/>
          <a:p>
            <a:r>
              <a:rPr lang="es-ES" b="1" i="1" dirty="0" smtClean="0"/>
              <a:t>Nombre del municipio: san Andrés de sotavento</a:t>
            </a:r>
            <a:endParaRPr lang="es-AR" b="1" i="1" dirty="0" smtClean="0"/>
          </a:p>
          <a:p>
            <a:r>
              <a:rPr lang="es-ES" b="1" i="1" dirty="0" smtClean="0"/>
              <a:t>NIT: 800075231-9</a:t>
            </a:r>
            <a:endParaRPr lang="es-AR" b="1" i="1" dirty="0" smtClean="0"/>
          </a:p>
          <a:p>
            <a:r>
              <a:rPr lang="es-ES" b="1" i="1" dirty="0" smtClean="0"/>
              <a:t>Código Dane: 23670</a:t>
            </a:r>
            <a:endParaRPr lang="es-AR" b="1" i="1" dirty="0" smtClean="0"/>
          </a:p>
          <a:p>
            <a:r>
              <a:rPr lang="es-ES" b="1" i="1" dirty="0" smtClean="0"/>
              <a:t>Gentilicio: sanandresano, sanandresana</a:t>
            </a:r>
            <a:endParaRPr lang="es-AR" b="1" i="1" dirty="0" smtClean="0"/>
          </a:p>
          <a:p>
            <a:r>
              <a:rPr lang="es-ES" b="1" i="1" dirty="0" smtClean="0"/>
              <a:t>Otros nombres que ha recibido el municipio: </a:t>
            </a:r>
            <a:endParaRPr lang="es-AR" b="1" i="1" dirty="0" smtClean="0"/>
          </a:p>
          <a:p>
            <a:endParaRPr lang="es-AR"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187624" y="6453336"/>
            <a:ext cx="2999826" cy="369332"/>
          </a:xfrm>
          <a:prstGeom prst="rect">
            <a:avLst/>
          </a:prstGeom>
          <a:noFill/>
        </p:spPr>
        <p:txBody>
          <a:bodyPr wrap="square" rtlCol="0">
            <a:spAutoFit/>
          </a:bodyPr>
          <a:lstStyle/>
          <a:p>
            <a:pPr algn="ctr"/>
            <a:r>
              <a:rPr lang="es-AR" dirty="0" smtClean="0"/>
              <a:t>SANANDRES DE SOTABENTO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D60093"/>
          </a:solidFill>
        </p:spPr>
        <p:txBody>
          <a:bodyPr>
            <a:normAutofit fontScale="90000"/>
          </a:bodyPr>
          <a:lstStyle/>
          <a:p>
            <a:r>
              <a:rPr lang="es-AR" b="1" i="1" dirty="0" smtClean="0"/>
              <a:t>HIMNO  DE  SAN  ANDRES  DE  SOTAVENTO  </a:t>
            </a:r>
            <a:endParaRPr lang="es-AR" b="1" i="1" dirty="0"/>
          </a:p>
        </p:txBody>
      </p:sp>
      <p:sp>
        <p:nvSpPr>
          <p:cNvPr id="3" name="2 Marcador de contenido"/>
          <p:cNvSpPr>
            <a:spLocks noGrp="1"/>
          </p:cNvSpPr>
          <p:nvPr>
            <p:ph idx="1"/>
          </p:nvPr>
        </p:nvSpPr>
        <p:spPr>
          <a:xfrm>
            <a:off x="457200" y="1600201"/>
            <a:ext cx="8229600" cy="4329130"/>
          </a:xfrm>
        </p:spPr>
        <p:txBody>
          <a:bodyPr numCol="2">
            <a:normAutofit fontScale="70000" lnSpcReduction="20000"/>
          </a:bodyPr>
          <a:lstStyle/>
          <a:p>
            <a:r>
              <a:rPr lang="es-ES" b="1" i="1" dirty="0" smtClean="0"/>
              <a:t>I     HIMNO</a:t>
            </a:r>
            <a:r>
              <a:rPr lang="es-ES" dirty="0" smtClean="0"/>
              <a:t/>
            </a:r>
            <a:br>
              <a:rPr lang="es-ES" dirty="0" smtClean="0"/>
            </a:br>
            <a:r>
              <a:rPr lang="es-ES" b="1" i="1" dirty="0" smtClean="0"/>
              <a:t>De otras tierras un día llegó</a:t>
            </a:r>
            <a:br>
              <a:rPr lang="es-ES" b="1" i="1" dirty="0" smtClean="0"/>
            </a:br>
            <a:r>
              <a:rPr lang="es-ES" b="1" i="1" dirty="0" smtClean="0"/>
              <a:t>a la isla del Cacique Pinchorro</a:t>
            </a:r>
            <a:br>
              <a:rPr lang="es-ES" b="1" i="1" dirty="0" smtClean="0"/>
            </a:br>
            <a:r>
              <a:rPr lang="es-ES" b="1" i="1" dirty="0" smtClean="0"/>
              <a:t>tras jornadas intensas sufridas</a:t>
            </a:r>
            <a:br>
              <a:rPr lang="es-ES" b="1" i="1" dirty="0" smtClean="0"/>
            </a:br>
            <a:r>
              <a:rPr lang="es-ES" b="1" i="1" dirty="0" smtClean="0"/>
              <a:t>y llegó huyendo de otra invasión. (Bis)</a:t>
            </a:r>
            <a:endParaRPr lang="es-AR" b="1" i="1" dirty="0" smtClean="0"/>
          </a:p>
          <a:p>
            <a:r>
              <a:rPr lang="es-ES" b="1" i="1" dirty="0" smtClean="0"/>
              <a:t>II</a:t>
            </a:r>
            <a:br>
              <a:rPr lang="es-ES" b="1" i="1" dirty="0" smtClean="0"/>
            </a:br>
            <a:r>
              <a:rPr lang="es-ES" b="1" i="1" dirty="0" smtClean="0"/>
              <a:t>De Maxión ya tenemos la historia </a:t>
            </a:r>
            <a:br>
              <a:rPr lang="es-ES" b="1" i="1" dirty="0" smtClean="0"/>
            </a:br>
            <a:r>
              <a:rPr lang="es-ES" b="1" i="1" dirty="0" smtClean="0"/>
              <a:t>invadidas de sombría y tesón</a:t>
            </a:r>
            <a:br>
              <a:rPr lang="es-ES" b="1" i="1" dirty="0" smtClean="0"/>
            </a:br>
            <a:r>
              <a:rPr lang="es-ES" b="1" i="1" dirty="0" smtClean="0"/>
              <a:t>en la aurora de tiempos mejores </a:t>
            </a:r>
            <a:br>
              <a:rPr lang="es-ES" b="1" i="1" dirty="0" smtClean="0"/>
            </a:br>
            <a:r>
              <a:rPr lang="es-ES" b="1" i="1" dirty="0" smtClean="0"/>
              <a:t>en Manexca la semilla germinó. (Bis)</a:t>
            </a:r>
            <a:endParaRPr lang="es-AR" b="1" i="1" dirty="0" smtClean="0"/>
          </a:p>
          <a:p>
            <a:r>
              <a:rPr lang="es-ES" b="1" i="1" dirty="0" smtClean="0"/>
              <a:t>III</a:t>
            </a:r>
            <a:br>
              <a:rPr lang="es-ES" b="1" i="1" dirty="0" smtClean="0"/>
            </a:br>
            <a:r>
              <a:rPr lang="es-ES" b="1" i="1" dirty="0" smtClean="0"/>
              <a:t>En Mocha y Tofeme se siente </a:t>
            </a:r>
            <a:br>
              <a:rPr lang="es-ES" b="1" i="1" dirty="0" smtClean="0"/>
            </a:br>
            <a:r>
              <a:rPr lang="es-ES" b="1" i="1" dirty="0" smtClean="0"/>
              <a:t>suave brisa que trae libertad</a:t>
            </a:r>
            <a:br>
              <a:rPr lang="es-ES" b="1" i="1" dirty="0" smtClean="0"/>
            </a:br>
            <a:r>
              <a:rPr lang="es-ES" b="1" i="1" dirty="0" smtClean="0"/>
              <a:t>y aroma sutil esencia </a:t>
            </a:r>
            <a:br>
              <a:rPr lang="es-ES" b="1" i="1" dirty="0" smtClean="0"/>
            </a:br>
            <a:r>
              <a:rPr lang="es-ES" b="1" i="1" dirty="0" smtClean="0"/>
              <a:t>se respira el amor y la paz (Bis)</a:t>
            </a:r>
            <a:endParaRPr lang="es-AR" b="1" i="1" dirty="0" smtClean="0"/>
          </a:p>
          <a:p>
            <a:r>
              <a:rPr lang="es-ES" b="1" i="1" dirty="0" smtClean="0"/>
              <a:t>IV</a:t>
            </a:r>
            <a:br>
              <a:rPr lang="es-ES" b="1" i="1" dirty="0" smtClean="0"/>
            </a:br>
            <a:r>
              <a:rPr lang="es-ES" b="1" i="1" dirty="0" smtClean="0"/>
              <a:t>Exportamos henchidos de orgullo </a:t>
            </a:r>
            <a:br>
              <a:rPr lang="es-ES" b="1" i="1" dirty="0" smtClean="0"/>
            </a:br>
            <a:r>
              <a:rPr lang="es-ES" b="1" i="1" dirty="0" smtClean="0"/>
              <a:t>hombres justos Henos de valor</a:t>
            </a:r>
            <a:br>
              <a:rPr lang="es-ES" b="1" i="1" dirty="0" smtClean="0"/>
            </a:br>
            <a:r>
              <a:rPr lang="es-ES" b="1" i="1" dirty="0" smtClean="0"/>
              <a:t>luchadores a brazo partido </a:t>
            </a:r>
            <a:br>
              <a:rPr lang="es-ES" b="1" i="1" dirty="0" smtClean="0"/>
            </a:br>
            <a:r>
              <a:rPr lang="es-ES" b="1" i="1" dirty="0" smtClean="0"/>
              <a:t>por el bien de esta nueva Nación (Bis).</a:t>
            </a:r>
            <a:endParaRPr lang="es-AR" b="1" i="1" dirty="0" smtClean="0"/>
          </a:p>
          <a:p>
            <a:endParaRPr lang="es-AR" b="1" i="1" dirty="0" smtClean="0"/>
          </a:p>
          <a:p>
            <a:endParaRPr lang="es-AR"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187624" y="6453336"/>
            <a:ext cx="2999826" cy="369332"/>
          </a:xfrm>
          <a:prstGeom prst="rect">
            <a:avLst/>
          </a:prstGeom>
          <a:noFill/>
        </p:spPr>
        <p:txBody>
          <a:bodyPr wrap="square" rtlCol="0">
            <a:spAutoFit/>
          </a:bodyPr>
          <a:lstStyle/>
          <a:p>
            <a:pPr algn="ctr"/>
            <a:r>
              <a:rPr lang="es-AR" dirty="0" smtClean="0"/>
              <a:t>SANANDRES DE SOTABENTO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with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D60093"/>
          </a:solidFill>
        </p:spPr>
        <p:txBody>
          <a:bodyPr>
            <a:normAutofit fontScale="90000"/>
          </a:bodyPr>
          <a:lstStyle/>
          <a:p>
            <a:r>
              <a:rPr lang="es-ES" b="1" i="1" dirty="0" smtClean="0"/>
              <a:t>HISTORIA DE SANANDRE DE SOTABENTO</a:t>
            </a:r>
            <a:endParaRPr lang="es-AR" b="1" i="1" dirty="0"/>
          </a:p>
        </p:txBody>
      </p:sp>
      <p:sp>
        <p:nvSpPr>
          <p:cNvPr id="3" name="2 Marcador de contenido"/>
          <p:cNvSpPr>
            <a:spLocks noGrp="1"/>
          </p:cNvSpPr>
          <p:nvPr>
            <p:ph idx="1"/>
          </p:nvPr>
        </p:nvSpPr>
        <p:spPr>
          <a:xfrm>
            <a:off x="457200" y="1600201"/>
            <a:ext cx="8229600" cy="4400568"/>
          </a:xfrm>
        </p:spPr>
        <p:txBody>
          <a:bodyPr>
            <a:normAutofit fontScale="55000" lnSpcReduction="20000"/>
          </a:bodyPr>
          <a:lstStyle/>
          <a:p>
            <a:r>
              <a:rPr lang="es-ES" b="1" i="1" dirty="0" smtClean="0"/>
              <a:t>Su historia se remonta a la de los primeros pobladores indígenas y se cree que el primer poblado fue fundado por el cacique Mexión, esposo de Manexca, los padres mitológicos de la raza zenú. El territorio era habitado por indígenas zenúes venidos de Betancí, quienes fueron organizados en sucesivas encomiendas de Rodrigo Méndez de Montalvo, de su hijo Andrés, de su nieta Ana, hasta la última del Marqués de Villa Alta en el siglo XVIII, cuando el pueblo fue declarado como de la Real Corona. Pilar Moreno de Ángel, en su libro Antonio de la Torre y Miranda Viajero y Poblador, menciona a la población de Mexión de San Andrés como uno de los tres pueblos indígenas -junto a Chinú y Pichirroy- que el visitador Juan de Villabona y Zubiaurre combinó en 1611 para un nuevo resguardo de tierras, que abarcó lo que son hoy los municipios de San Andrés y parte de Chinú, Chimá, Palmito, Momil, Sincelejo y Ciénaga de Oro. Algunos historiadores señalan que el 30 de noviembre de 1600 el marqués español Andrés Méndez Montalvo reorganizó la población y le dio el nombre de San Andrés de Pichirroy. La mayoría de sus pobladores son descendientes de los zenúes y conforman el Resguardo Indígena de San Andrés de Sotavento, creado por la Corona española en 1773. El corregimiento de Tuchín ha conservado la personalidad del grupo nativo.</a:t>
            </a:r>
            <a:endParaRPr lang="es-AR" b="1" i="1" dirty="0" smtClean="0"/>
          </a:p>
          <a:p>
            <a:endParaRPr lang="es-AR"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a:hlinkClick r:id="rId2" action="ppaction://hlinksldjump"/>
          </p:cNvPr>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4" name="13 Multidocumento">
            <a:hlinkClick r:id="rId3"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4"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187624" y="6453336"/>
            <a:ext cx="2999826" cy="369332"/>
          </a:xfrm>
          <a:prstGeom prst="rect">
            <a:avLst/>
          </a:prstGeom>
          <a:noFill/>
        </p:spPr>
        <p:txBody>
          <a:bodyPr wrap="square" rtlCol="0">
            <a:spAutoFit/>
          </a:bodyPr>
          <a:lstStyle/>
          <a:p>
            <a:pPr algn="ctr"/>
            <a:r>
              <a:rPr lang="es-AR" dirty="0" smtClean="0"/>
              <a:t>SANANDRES DE SOTABENTO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28596" y="285728"/>
            <a:ext cx="8229600" cy="928694"/>
          </a:xfrm>
          <a:solidFill>
            <a:srgbClr val="00B050"/>
          </a:solidFill>
        </p:spPr>
        <p:txBody>
          <a:bodyPr/>
          <a:lstStyle/>
          <a:p>
            <a:r>
              <a:rPr lang="es-ES_tradnl" dirty="0" smtClean="0"/>
              <a:t>BANDERA DE  AYAPEL</a:t>
            </a:r>
            <a:endParaRPr lang="es-ES_tradnl" dirty="0"/>
          </a:p>
        </p:txBody>
      </p:sp>
      <p:sp>
        <p:nvSpPr>
          <p:cNvPr id="5" name="4 Rectángulo"/>
          <p:cNvSpPr/>
          <p:nvPr/>
        </p:nvSpPr>
        <p:spPr>
          <a:xfrm>
            <a:off x="0" y="5857892"/>
            <a:ext cx="9144000" cy="100010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6" name="5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285720" y="5972195"/>
            <a:ext cx="857256" cy="45720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7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12" name="11 Imagen" descr="Bandera de AYAPEL">
            <a:hlinkClick r:id="rId2" tgtFrame="_blank" tooltip="&quot;Ver bandera de mayor tamaño&quot;"/>
          </p:cNvPr>
          <p:cNvPicPr/>
          <p:nvPr/>
        </p:nvPicPr>
        <p:blipFill>
          <a:blip r:embed="rId3" cstate="print"/>
          <a:srcRect/>
          <a:stretch>
            <a:fillRect/>
          </a:stretch>
        </p:blipFill>
        <p:spPr bwMode="auto">
          <a:xfrm>
            <a:off x="2214546" y="1857364"/>
            <a:ext cx="4786346" cy="2714644"/>
          </a:xfrm>
          <a:prstGeom prst="rect">
            <a:avLst/>
          </a:prstGeom>
          <a:noFill/>
          <a:ln w="9525">
            <a:noFill/>
            <a:miter lim="800000"/>
            <a:headEnd/>
            <a:tailEnd/>
          </a:ln>
        </p:spPr>
      </p:pic>
      <p:sp>
        <p:nvSpPr>
          <p:cNvPr id="13" name="12 CuadroTexto"/>
          <p:cNvSpPr txBox="1"/>
          <p:nvPr/>
        </p:nvSpPr>
        <p:spPr>
          <a:xfrm>
            <a:off x="5857884" y="6488692"/>
            <a:ext cx="2000264" cy="369332"/>
          </a:xfrm>
          <a:prstGeom prst="rect">
            <a:avLst/>
          </a:prstGeom>
          <a:noFill/>
        </p:spPr>
        <p:txBody>
          <a:bodyPr wrap="square" rtlCol="0">
            <a:spAutoFit/>
          </a:bodyPr>
          <a:lstStyle/>
          <a:p>
            <a:r>
              <a:rPr lang="es-ES" dirty="0" smtClean="0"/>
              <a:t>PAGINA PRINCIPAL</a:t>
            </a:r>
            <a:endParaRPr lang="es-CO" dirty="0"/>
          </a:p>
        </p:txBody>
      </p:sp>
      <p:sp>
        <p:nvSpPr>
          <p:cNvPr id="16" name="15 CuadroTexto"/>
          <p:cNvSpPr txBox="1"/>
          <p:nvPr/>
        </p:nvSpPr>
        <p:spPr>
          <a:xfrm>
            <a:off x="1643042" y="6488692"/>
            <a:ext cx="1285884" cy="369332"/>
          </a:xfrm>
          <a:prstGeom prst="rect">
            <a:avLst/>
          </a:prstGeom>
          <a:noFill/>
        </p:spPr>
        <p:txBody>
          <a:bodyPr wrap="square" rtlCol="0">
            <a:spAutoFit/>
          </a:bodyPr>
          <a:lstStyle/>
          <a:p>
            <a:pPr algn="ctr"/>
            <a:r>
              <a:rPr lang="es-AR" dirty="0" smtClean="0"/>
              <a:t>AYAPEL</a:t>
            </a:r>
            <a:endParaRPr lang="es-AR" dirty="0"/>
          </a:p>
        </p:txBody>
      </p:sp>
      <p:sp>
        <p:nvSpPr>
          <p:cNvPr id="17" name="16 Multidocumento">
            <a:hlinkClick r:id="" action="ppaction://hlinkshowjump?jump=firstslide"/>
          </p:cNvPr>
          <p:cNvSpPr/>
          <p:nvPr/>
        </p:nvSpPr>
        <p:spPr>
          <a:xfrm>
            <a:off x="6429388" y="5929330"/>
            <a:ext cx="642942" cy="57150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Estrella de 5 puntas">
            <a:hlinkClick r:id="rId4" action="ppaction://hlinksldjump"/>
          </p:cNvPr>
          <p:cNvSpPr/>
          <p:nvPr/>
        </p:nvSpPr>
        <p:spPr>
          <a:xfrm>
            <a:off x="1857356" y="5929330"/>
            <a:ext cx="785818" cy="500066"/>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9" name="18 Cinta hacia arriba">
            <a:hlinkClick r:id="" action="ppaction://hlinkshowjump?jump=lastslide"/>
          </p:cNvPr>
          <p:cNvSpPr/>
          <p:nvPr/>
        </p:nvSpPr>
        <p:spPr>
          <a:xfrm>
            <a:off x="285720" y="5857892"/>
            <a:ext cx="857256" cy="57150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28384" y="5953270"/>
            <a:ext cx="642942"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Multidocumento">
            <a:hlinkClick r:id="rId5" action="ppaction://hlinksldjump"/>
          </p:cNvPr>
          <p:cNvSpPr/>
          <p:nvPr/>
        </p:nvSpPr>
        <p:spPr>
          <a:xfrm>
            <a:off x="6372200" y="5877272"/>
            <a:ext cx="720080" cy="64807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D60093"/>
          </a:solidFill>
        </p:spPr>
        <p:txBody>
          <a:bodyPr>
            <a:normAutofit fontScale="90000"/>
          </a:bodyPr>
          <a:lstStyle/>
          <a:p>
            <a:r>
              <a:rPr lang="es-ES" b="1" i="1" dirty="0" smtClean="0"/>
              <a:t>GEOGRAFÍA DE SAN ANDRES DE SOTABENTO</a:t>
            </a:r>
            <a:endParaRPr lang="es-AR" b="1" i="1" dirty="0"/>
          </a:p>
        </p:txBody>
      </p:sp>
      <p:sp>
        <p:nvSpPr>
          <p:cNvPr id="3" name="2 Marcador de contenido"/>
          <p:cNvSpPr>
            <a:spLocks noGrp="1"/>
          </p:cNvSpPr>
          <p:nvPr>
            <p:ph idx="1"/>
          </p:nvPr>
        </p:nvSpPr>
        <p:spPr>
          <a:xfrm>
            <a:off x="457200" y="1600201"/>
            <a:ext cx="8229600" cy="4114815"/>
          </a:xfrm>
        </p:spPr>
        <p:txBody>
          <a:bodyPr>
            <a:normAutofit fontScale="47500" lnSpcReduction="20000"/>
          </a:bodyPr>
          <a:lstStyle/>
          <a:p>
            <a:r>
              <a:rPr lang="es-ES" sz="3400" b="1" i="1" dirty="0" smtClean="0"/>
              <a:t>El Municipio de San Andrés de Sotavento, se encuentra ubicado geográficamente en las coordenadas latitud norte 9° 08’ y 57” y latitud oeste 57° 30’ y 44” con relación al Meridiano de Greenwich, esta posición astronómica, trae como consecuencia su ubicación en la zona tórrida intertropical de bajas latitudes y en vez de tener 4 estaciones, solo tiene un periodo de lluvia y otro de sequía, mientras que su longitud propicia participar de la misma hora que tiene Colombia. La posición latitudinal y elevaciones como el Cerro de Tofeme, Anguilla y Cerro Vidales, colocan a la totalidad del territorio de San Andrés en lo que comúnmente se denominan tierras cálidas con diferentes precipitaciones y temperaturas elevadas. Según la clasificación de las zonas de vida de L. R.Holdridge, el Municipio de San Andrés de Sotavento toda el área corresponde a un bosque seco tropical (bs-T). Existen algunas variaciones microclimáticas dentro de la misma zona de vida, la humedad aumenta a medida que las corrientes de agua marina se dirigen hacia el sur. Esta clase de clima se obtiene básicamente por el factor de humedad relacionado con precipitación, evapotranspiración potencial transformándose luego por los valores de índice de aridez e índice de humedad. En términos generales el municipio de San Andrés posee un clima semi-seco el cual es característico del departamento de Córdoba y la región Caribe, presentando características acústicas debido a la acción de los vientos secos provenientes del noreste que al llegar al continente se llevan la poca humedad atmosférica existente hasta encontrar barreras naturales donde depositan las masas de aires.</a:t>
            </a:r>
            <a:endParaRPr lang="es-AR" sz="3400" b="1" i="1" dirty="0" smtClean="0"/>
          </a:p>
          <a:p>
            <a:endParaRPr lang="es-AR" b="1" i="1"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187624" y="6453336"/>
            <a:ext cx="2999826" cy="369332"/>
          </a:xfrm>
          <a:prstGeom prst="rect">
            <a:avLst/>
          </a:prstGeom>
          <a:noFill/>
        </p:spPr>
        <p:txBody>
          <a:bodyPr wrap="square" rtlCol="0">
            <a:spAutoFit/>
          </a:bodyPr>
          <a:lstStyle/>
          <a:p>
            <a:pPr algn="ctr"/>
            <a:r>
              <a:rPr lang="es-AR" dirty="0" smtClean="0"/>
              <a:t>SANANDRES DE SOTABENTO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116632"/>
            <a:ext cx="8229600" cy="1026344"/>
          </a:xfrm>
          <a:solidFill>
            <a:srgbClr val="D60093"/>
          </a:solidFill>
        </p:spPr>
        <p:txBody>
          <a:bodyPr>
            <a:normAutofit fontScale="90000"/>
          </a:bodyPr>
          <a:lstStyle/>
          <a:p>
            <a:r>
              <a:rPr lang="es-ES" b="1" i="1" dirty="0" smtClean="0"/>
              <a:t>ECOLOGÍA DE SAN ANDRES DE SOTABENTO </a:t>
            </a:r>
            <a:endParaRPr lang="es-AR" b="1" i="1" dirty="0"/>
          </a:p>
        </p:txBody>
      </p:sp>
      <p:sp>
        <p:nvSpPr>
          <p:cNvPr id="3" name="2 Marcador de contenido"/>
          <p:cNvSpPr>
            <a:spLocks noGrp="1"/>
          </p:cNvSpPr>
          <p:nvPr>
            <p:ph idx="1"/>
          </p:nvPr>
        </p:nvSpPr>
        <p:spPr>
          <a:xfrm>
            <a:off x="0" y="1171597"/>
            <a:ext cx="9144000" cy="4829171"/>
          </a:xfrm>
        </p:spPr>
        <p:txBody>
          <a:bodyPr>
            <a:noAutofit/>
          </a:bodyPr>
          <a:lstStyle/>
          <a:p>
            <a:r>
              <a:rPr lang="es-ES" sz="1400" b="1" i="1" dirty="0" smtClean="0"/>
              <a:t>El valle del Sinú se caracteriza por su fertilidad; el municipio de San Andrés, en el aspecto agrícola es considerado una región importante relacionada directamente con la planicie fluvio lacustre que comprende: Quebradas, diques naturales, arroyos, lagos artificiales, valles estrechos y terrazas. Dentro de la planicie fluvio lacustre existen una serie de terrazas bajas compuestas generalmente por materiales finos que corresponden a arcillas, limos y arenas finas; estos materiales son poco permeables y facilitan los encharcamientos en épocas de lluvia y en los tiempos de verano o secos producen una serie de agrietamientos formando terronadas bastante duras. En la zona de estudio, afloran rocas sedimentarias de ambiente marino transciginal y continental con edades que van desde el terciario medio (mioceno) hasta el cuaternario en las cuales se dan las formaciones. Fauna La fauna como componente imprescindible del ecosistema terrestre se debe conocer, proteger y manejar adecuadamente, de acuerdo a las condiciones ecológicas imperantes en la región de estudio. Las especies animales de por sí escasas por las condiciones restringidas de habitantes propicios para su normal desarrollo y la continua intervención humana, se han disminuido aún más, hasta el punto que algunas están extinguidas y otras en vías de desaparición. Entre los mamíferos están: Vaca, Conejo, venado, carnero, armadillo, zaino, cabro, ñeque, Guartinaja, Ponche, ardita, Gato de Monte, Zorra Chucha, Perico Ligero. Primates como el mico colorado, Machín; reptiles como: Icotea, tapaculo, tortuga, Morrocoy, Caimán, Iguana, Salamanqueja, babilla y lobo pollero. Existen también algunas especies de serpientes como coral, Azotadora, Boa, Mapaná de agua, rabo biche, pécora, Candelilla, Bejuquillo, Patoco, Mapaná rabo seco, mapaná prieta y mapaná blanca. Recurso Hídrico La situación topográfica del Municipio le permite que su territorio esté irrigado por numerosas corrientes de agua, pero con una diferencia de niveles de agua muy marcado en periodo de verano e invierno. Posee dos grandes cuencas, la zona costera con el arroyo Petaca como microcuenca principal y el otro la cuenca de Sinú con dos grandes microcuencas (Mochá y Mapurincé) que desembocan en la Ciénaga Grande del Bajo Sinú. Aguas Superficiales Está formada por las aguas lluvias y por los arroyos, quebradas existentes </a:t>
            </a:r>
            <a:endParaRPr lang="es-AR" sz="1400" b="1" i="1"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187624" y="6453336"/>
            <a:ext cx="2999826" cy="369332"/>
          </a:xfrm>
          <a:prstGeom prst="rect">
            <a:avLst/>
          </a:prstGeom>
          <a:noFill/>
        </p:spPr>
        <p:txBody>
          <a:bodyPr wrap="square" rtlCol="0">
            <a:spAutoFit/>
          </a:bodyPr>
          <a:lstStyle/>
          <a:p>
            <a:pPr algn="ctr"/>
            <a:r>
              <a:rPr lang="es-AR" dirty="0" smtClean="0"/>
              <a:t>SANANDRES DE SOTABENTO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D60093"/>
          </a:solidFill>
        </p:spPr>
        <p:txBody>
          <a:bodyPr>
            <a:normAutofit fontScale="90000"/>
          </a:bodyPr>
          <a:lstStyle/>
          <a:p>
            <a:r>
              <a:rPr lang="es-ES" b="1" i="1" dirty="0" smtClean="0"/>
              <a:t>ECONOMÍA DE SAN ANDRES DE SOTABENTO</a:t>
            </a:r>
            <a:endParaRPr lang="es-AR" i="1" dirty="0"/>
          </a:p>
        </p:txBody>
      </p:sp>
      <p:sp>
        <p:nvSpPr>
          <p:cNvPr id="3" name="2 Marcador de contenido"/>
          <p:cNvSpPr>
            <a:spLocks noGrp="1"/>
          </p:cNvSpPr>
          <p:nvPr>
            <p:ph idx="1"/>
          </p:nvPr>
        </p:nvSpPr>
        <p:spPr>
          <a:xfrm>
            <a:off x="457200" y="1600201"/>
            <a:ext cx="8229600" cy="4257692"/>
          </a:xfrm>
        </p:spPr>
        <p:txBody>
          <a:bodyPr>
            <a:normAutofit fontScale="55000" lnSpcReduction="20000"/>
          </a:bodyPr>
          <a:lstStyle/>
          <a:p>
            <a:r>
              <a:rPr lang="es-ES" b="1" i="1" dirty="0" smtClean="0"/>
              <a:t>Las explotaciones agrícolas de importancia en el municipio de San Andrés de Sotavento, es el cultivo del maíz que representa el 48% del área cultivada. El segundo renglón en importancia corresponde a la yuca con un 33% del área cultivada, los otros cultivos importantes que le siguen en su orden son: El arroz secano, ñame, ajonjolí; los mayores limítrofes que se presentan en el sector agrícola, se relacionan con la falta de maquinaria, altos costos de insumos y carencia de unos canales de comercialización y transformación de productos. En el Municipio de San Andrés de Sotavento existe una agricultura de tipo tradicional con una tendencia a utilizar maquinaria de uso agrícola, creando de esta manera una demanda de equipo agrícola para la preparación de tierras, lo que ha originado un costo alto para el uso de los equipos que oscilan entre $80.000,oo y $100.000,oo por hectárea, casi igual a los costos actuales de los Municipios agroindustriales como Cereté, Ciénaga de Oro y San Pelayo. Los principales sistemas de producción son: el maíz asociado, ñame, maíz intercalado, yuca, arroz secano, ajonjolí, patilla, frijol, ají picante y caña flecha. También se presentan algunos cultivos de menor escala como la guanábana, maracuyá, coco, mango, mamón, hortalizas, napa, y enea como materia prima para las artesanías. </a:t>
            </a:r>
            <a:endParaRPr lang="es-AR" b="1" i="1" dirty="0" smtClean="0"/>
          </a:p>
          <a:p>
            <a:endParaRPr lang="es-AR" b="1" i="1"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187624" y="6453336"/>
            <a:ext cx="2999826" cy="369332"/>
          </a:xfrm>
          <a:prstGeom prst="rect">
            <a:avLst/>
          </a:prstGeom>
          <a:noFill/>
        </p:spPr>
        <p:txBody>
          <a:bodyPr wrap="square" rtlCol="0">
            <a:spAutoFit/>
          </a:bodyPr>
          <a:lstStyle/>
          <a:p>
            <a:pPr algn="ctr"/>
            <a:r>
              <a:rPr lang="es-AR" dirty="0" smtClean="0"/>
              <a:t>SANANDRES DE SOTABENTO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1011222"/>
          </a:xfrm>
          <a:solidFill>
            <a:srgbClr val="FF6600"/>
          </a:solidFill>
        </p:spPr>
        <p:txBody>
          <a:bodyPr>
            <a:normAutofit/>
          </a:bodyPr>
          <a:lstStyle/>
          <a:p>
            <a:r>
              <a:rPr lang="es-ES" b="1" i="1" dirty="0" smtClean="0"/>
              <a:t>MUNICIPIO DE SAN ANTERO</a:t>
            </a:r>
            <a:endParaRPr lang="es-AR" b="1" i="1" dirty="0"/>
          </a:p>
        </p:txBody>
      </p:sp>
      <p:sp>
        <p:nvSpPr>
          <p:cNvPr id="5" name="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36546" name="Picture 2" descr="http://www.google.com.co/maps/vt/data=LtgX-e3f8ctI3U5dJtbt7EJ1ZfRneYme,H4F-ka6rHVbaec74K5howGJfGS1lMbN0h2yT5vFkDRJGeKTL54xQOCueYBaMQy4UWz1RSpDc4E2mJnUyJcRjJKM3wjhIwH9Lpb7aSJGbI3LzpxxH-kN6hkLJqbFATV-0cMWMQZ65wOaIyTGCYcL2UbZiAoV37wqqFZori0BAoKCsOlnl">
            <a:hlinkClick r:id="rId2"/>
          </p:cNvPr>
          <p:cNvPicPr>
            <a:picLocks noChangeAspect="1" noChangeArrowheads="1"/>
          </p:cNvPicPr>
          <p:nvPr/>
        </p:nvPicPr>
        <p:blipFill>
          <a:blip r:embed="rId3" cstate="print"/>
          <a:srcRect/>
          <a:stretch>
            <a:fillRect/>
          </a:stretch>
        </p:blipFill>
        <p:spPr bwMode="auto">
          <a:xfrm>
            <a:off x="971600" y="1628800"/>
            <a:ext cx="4129086" cy="3500462"/>
          </a:xfrm>
          <a:prstGeom prst="rect">
            <a:avLst/>
          </a:prstGeom>
          <a:noFill/>
        </p:spPr>
      </p:pic>
      <p:sp>
        <p:nvSpPr>
          <p:cNvPr id="11" name="10 CuadroTexto">
            <a:hlinkClick r:id="rId4" action="ppaction://hlinksldjump"/>
          </p:cNvPr>
          <p:cNvSpPr txBox="1"/>
          <p:nvPr/>
        </p:nvSpPr>
        <p:spPr>
          <a:xfrm>
            <a:off x="6500826" y="3631172"/>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2" name="11 CuadroTexto">
            <a:hlinkClick r:id="rId5" action="ppaction://hlinksldjump"/>
          </p:cNvPr>
          <p:cNvSpPr txBox="1"/>
          <p:nvPr/>
        </p:nvSpPr>
        <p:spPr>
          <a:xfrm>
            <a:off x="6500794" y="4619162"/>
            <a:ext cx="1785918" cy="369332"/>
          </a:xfrm>
          <a:prstGeom prst="rect">
            <a:avLst/>
          </a:prstGeom>
          <a:solidFill>
            <a:srgbClr val="00B0F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ECONOMIA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3" name="2 Subtítulo"/>
          <p:cNvSpPr txBox="1">
            <a:spLocks/>
          </p:cNvSpPr>
          <p:nvPr/>
        </p:nvSpPr>
        <p:spPr>
          <a:xfrm>
            <a:off x="6000760" y="1583754"/>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5" name="14 CuadroTexto">
            <a:hlinkClick r:id="rId6" action="ppaction://hlinksldjump"/>
          </p:cNvPr>
          <p:cNvSpPr txBox="1"/>
          <p:nvPr/>
        </p:nvSpPr>
        <p:spPr>
          <a:xfrm>
            <a:off x="6500794" y="2714620"/>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16 CuadroTexto">
            <a:hlinkClick r:id="rId7" action="ppaction://hlinksldjump"/>
          </p:cNvPr>
          <p:cNvSpPr txBox="1"/>
          <p:nvPr/>
        </p:nvSpPr>
        <p:spPr>
          <a:xfrm>
            <a:off x="6500794" y="3202544"/>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17 CuadroTexto">
            <a:hlinkClick r:id="rId8" action="ppaction://hlinksldjump"/>
          </p:cNvPr>
          <p:cNvSpPr txBox="1"/>
          <p:nvPr/>
        </p:nvSpPr>
        <p:spPr>
          <a:xfrm>
            <a:off x="6500794" y="2298134"/>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18 CuadroTexto"/>
          <p:cNvSpPr txBox="1"/>
          <p:nvPr/>
        </p:nvSpPr>
        <p:spPr>
          <a:xfrm>
            <a:off x="6500794" y="4131238"/>
            <a:ext cx="1285884"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hlinkClick r:id="rId9" action="ppaction://hlinksldjump"/>
              </a:rPr>
              <a:t>ECOLOGIA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6" name="15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0" name="19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1" name="20 Multidocumento">
            <a:hlinkClick r:id="rId10"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2" name="21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3" name="22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6600"/>
          </a:solidFill>
        </p:spPr>
        <p:txBody>
          <a:bodyPr>
            <a:normAutofit/>
          </a:bodyPr>
          <a:lstStyle/>
          <a:p>
            <a:r>
              <a:rPr lang="es-ES" b="1" i="1" dirty="0" smtClean="0"/>
              <a:t>IDENTIFICACION DE SAN ANTERO</a:t>
            </a:r>
            <a:endParaRPr lang="es-AR" b="1" i="1" dirty="0"/>
          </a:p>
        </p:txBody>
      </p:sp>
      <p:sp>
        <p:nvSpPr>
          <p:cNvPr id="3" name="2 Marcador de contenido"/>
          <p:cNvSpPr>
            <a:spLocks noGrp="1"/>
          </p:cNvSpPr>
          <p:nvPr>
            <p:ph idx="1"/>
          </p:nvPr>
        </p:nvSpPr>
        <p:spPr>
          <a:xfrm>
            <a:off x="457200" y="1600201"/>
            <a:ext cx="8229600" cy="3971940"/>
          </a:xfrm>
        </p:spPr>
        <p:txBody>
          <a:bodyPr/>
          <a:lstStyle/>
          <a:p>
            <a:r>
              <a:rPr lang="es-ES" sz="4000" b="1" i="1" dirty="0" smtClean="0"/>
              <a:t>Identificación del municipio  </a:t>
            </a:r>
            <a:endParaRPr lang="es-AR" sz="4000" b="1" i="1" dirty="0" smtClean="0"/>
          </a:p>
          <a:p>
            <a:r>
              <a:rPr lang="es-ES" sz="4000" b="1" i="1" dirty="0" smtClean="0"/>
              <a:t>Nombre del municipio: San Antero</a:t>
            </a:r>
            <a:endParaRPr lang="es-AR" sz="4000" b="1" i="1" dirty="0" smtClean="0"/>
          </a:p>
          <a:p>
            <a:r>
              <a:rPr lang="es-ES" sz="4000" b="1" i="1" dirty="0" smtClean="0"/>
              <a:t>NIT: 800096781 - 8</a:t>
            </a:r>
            <a:endParaRPr lang="es-AR" sz="4000" b="1" i="1" dirty="0" smtClean="0"/>
          </a:p>
          <a:p>
            <a:r>
              <a:rPr lang="es-ES" sz="4000" b="1" i="1" dirty="0" smtClean="0"/>
              <a:t>Código Dane: 23672</a:t>
            </a:r>
            <a:endParaRPr lang="es-AR" sz="4000" b="1" i="1" dirty="0" smtClean="0"/>
          </a:p>
          <a:p>
            <a:r>
              <a:rPr lang="es-ES" sz="4000" b="1" i="1" dirty="0" smtClean="0"/>
              <a:t>Gentilicio: San Anteranos</a:t>
            </a:r>
            <a:endParaRPr lang="es-AR" sz="4000" b="1" i="1" dirty="0" smtClean="0"/>
          </a:p>
          <a:p>
            <a:endParaRPr lang="es-AR"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2016224" cy="369332"/>
          </a:xfrm>
          <a:prstGeom prst="rect">
            <a:avLst/>
          </a:prstGeom>
          <a:noFill/>
        </p:spPr>
        <p:txBody>
          <a:bodyPr wrap="square" rtlCol="0">
            <a:spAutoFit/>
          </a:bodyPr>
          <a:lstStyle/>
          <a:p>
            <a:pPr algn="ctr"/>
            <a:r>
              <a:rPr lang="es-AR" dirty="0" smtClean="0"/>
              <a:t>SAN ANTERO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6600"/>
          </a:solidFill>
        </p:spPr>
        <p:txBody>
          <a:bodyPr>
            <a:normAutofit/>
          </a:bodyPr>
          <a:lstStyle/>
          <a:p>
            <a:r>
              <a:rPr lang="es-AR" b="1" i="1" dirty="0" smtClean="0"/>
              <a:t>HIMNO DE SAN ANTERO  </a:t>
            </a:r>
            <a:endParaRPr lang="es-AR" b="1" i="1" dirty="0"/>
          </a:p>
        </p:txBody>
      </p:sp>
      <p:sp>
        <p:nvSpPr>
          <p:cNvPr id="3" name="2 Marcador de contenido"/>
          <p:cNvSpPr>
            <a:spLocks noGrp="1"/>
          </p:cNvSpPr>
          <p:nvPr>
            <p:ph idx="1"/>
          </p:nvPr>
        </p:nvSpPr>
        <p:spPr>
          <a:xfrm>
            <a:off x="457200" y="1600201"/>
            <a:ext cx="8229600" cy="4400568"/>
          </a:xfrm>
        </p:spPr>
        <p:txBody>
          <a:bodyPr numCol="2">
            <a:normAutofit fontScale="47500" lnSpcReduction="20000"/>
          </a:bodyPr>
          <a:lstStyle/>
          <a:p>
            <a:r>
              <a:rPr lang="es-ES" sz="3400" b="1" i="1" dirty="0" smtClean="0"/>
              <a:t>Llevo la raza del indio Caribe</a:t>
            </a:r>
            <a:br>
              <a:rPr lang="es-ES" sz="3400" b="1" i="1" dirty="0" smtClean="0"/>
            </a:br>
            <a:r>
              <a:rPr lang="es-ES" sz="3400" b="1" i="1" dirty="0" smtClean="0"/>
              <a:t>El que lucho por su tierra natal,</a:t>
            </a:r>
            <a:br>
              <a:rPr lang="es-ES" sz="3400" b="1" i="1" dirty="0" smtClean="0"/>
            </a:br>
            <a:r>
              <a:rPr lang="es-ES" sz="3400" b="1" i="1" dirty="0" smtClean="0"/>
              <a:t>que el progreso y la igualdad nos guíen,</a:t>
            </a:r>
            <a:br>
              <a:rPr lang="es-ES" sz="3400" b="1" i="1" dirty="0" smtClean="0"/>
            </a:br>
            <a:r>
              <a:rPr lang="es-ES" sz="3400" b="1" i="1" dirty="0" smtClean="0"/>
              <a:t>todos unidos lo podemos lograr.</a:t>
            </a:r>
            <a:br>
              <a:rPr lang="es-ES" sz="3400" b="1" i="1" dirty="0" smtClean="0"/>
            </a:br>
            <a:r>
              <a:rPr lang="es-ES" sz="3400" b="1" i="1" dirty="0" smtClean="0"/>
              <a:t>I</a:t>
            </a:r>
            <a:br>
              <a:rPr lang="es-ES" sz="3400" b="1" i="1" dirty="0" smtClean="0"/>
            </a:br>
            <a:r>
              <a:rPr lang="es-ES" sz="3400" b="1" i="1" dirty="0" smtClean="0"/>
              <a:t>Un coral Caribe paisaje sin igual,</a:t>
            </a:r>
            <a:br>
              <a:rPr lang="es-ES" sz="3400" b="1" i="1" dirty="0" smtClean="0"/>
            </a:br>
            <a:r>
              <a:rPr lang="es-ES" sz="3400" b="1" i="1" dirty="0" smtClean="0"/>
              <a:t>Así eres mi pueblo pintura del creador.</a:t>
            </a:r>
            <a:br>
              <a:rPr lang="es-ES" sz="3400" b="1" i="1" dirty="0" smtClean="0"/>
            </a:br>
            <a:r>
              <a:rPr lang="es-ES" sz="3400" b="1" i="1" dirty="0" smtClean="0"/>
              <a:t>Un cuadro en que viven amor y amistad</a:t>
            </a:r>
            <a:br>
              <a:rPr lang="es-ES" sz="3400" b="1" i="1" dirty="0" smtClean="0"/>
            </a:br>
            <a:r>
              <a:rPr lang="es-ES" sz="3400" b="1" i="1" dirty="0" smtClean="0"/>
              <a:t>Como un manantial de cultura y folclor.</a:t>
            </a:r>
            <a:br>
              <a:rPr lang="es-ES" sz="3400" b="1" i="1" dirty="0" smtClean="0"/>
            </a:br>
            <a:r>
              <a:rPr lang="es-ES" sz="3400" b="1" i="1" dirty="0" smtClean="0"/>
              <a:t>II</a:t>
            </a:r>
            <a:br>
              <a:rPr lang="es-ES" sz="3400" b="1" i="1" dirty="0" smtClean="0"/>
            </a:br>
            <a:r>
              <a:rPr lang="es-ES" sz="3400" b="1" i="1" dirty="0" smtClean="0"/>
              <a:t>Toda esa historia y costumbres perdidas</a:t>
            </a:r>
            <a:br>
              <a:rPr lang="es-ES" sz="3400" b="1" i="1" dirty="0" smtClean="0"/>
            </a:br>
            <a:r>
              <a:rPr lang="es-ES" sz="3400" b="1" i="1" dirty="0" smtClean="0"/>
              <a:t>bajo tu cielo vamos a rescatar</a:t>
            </a:r>
            <a:br>
              <a:rPr lang="es-ES" sz="3400" b="1" i="1" dirty="0" smtClean="0"/>
            </a:br>
            <a:r>
              <a:rPr lang="es-ES" sz="3400" b="1" i="1" dirty="0" smtClean="0"/>
              <a:t>con el coraje de mi raza mestiza</a:t>
            </a:r>
            <a:br>
              <a:rPr lang="es-ES" sz="3400" b="1" i="1" dirty="0" smtClean="0"/>
            </a:br>
            <a:r>
              <a:rPr lang="es-ES" sz="3400" b="1" i="1" dirty="0" smtClean="0"/>
              <a:t>empuja mi sangre como ola en el mar.</a:t>
            </a:r>
            <a:br>
              <a:rPr lang="es-ES" sz="3400" b="1" i="1" dirty="0" smtClean="0"/>
            </a:br>
            <a:r>
              <a:rPr lang="es-ES" sz="3400" b="1" i="1" dirty="0" smtClean="0"/>
              <a:t>III</a:t>
            </a:r>
            <a:br>
              <a:rPr lang="es-ES" sz="3400" b="1" i="1" dirty="0" smtClean="0"/>
            </a:br>
            <a:r>
              <a:rPr lang="es-ES" sz="3400" b="1" i="1" dirty="0" smtClean="0"/>
              <a:t>Pasa un velero vigilando tu bahía,</a:t>
            </a:r>
            <a:br>
              <a:rPr lang="es-ES" sz="3400" b="1" i="1" dirty="0" smtClean="0"/>
            </a:br>
            <a:r>
              <a:rPr lang="es-ES" sz="3400" b="1" i="1" dirty="0" smtClean="0"/>
              <a:t>su alto faro simboliza libertad.</a:t>
            </a:r>
            <a:br>
              <a:rPr lang="es-ES" sz="3400" b="1" i="1" dirty="0" smtClean="0"/>
            </a:br>
            <a:r>
              <a:rPr lang="es-ES" sz="3400" b="1" i="1" dirty="0" smtClean="0"/>
              <a:t>José Padilla lucho con hidalguía,</a:t>
            </a:r>
            <a:br>
              <a:rPr lang="es-ES" sz="3400" b="1" i="1" dirty="0" smtClean="0"/>
            </a:br>
            <a:r>
              <a:rPr lang="es-ES" sz="3400" b="1" i="1" dirty="0" smtClean="0"/>
              <a:t>con los españoles allá en Cispatá</a:t>
            </a:r>
            <a:br>
              <a:rPr lang="es-ES" sz="3400" b="1" i="1" dirty="0" smtClean="0"/>
            </a:br>
            <a:r>
              <a:rPr lang="es-ES" sz="3400" b="1" i="1" dirty="0" smtClean="0"/>
              <a:t>IV</a:t>
            </a:r>
            <a:br>
              <a:rPr lang="es-ES" sz="3400" b="1" i="1" dirty="0" smtClean="0"/>
            </a:br>
            <a:r>
              <a:rPr lang="es-ES" sz="3400" b="1" i="1" dirty="0" smtClean="0"/>
              <a:t>Amo el petróleo de mi Colombia</a:t>
            </a:r>
            <a:br>
              <a:rPr lang="es-ES" sz="3400" b="1" i="1" dirty="0" smtClean="0"/>
            </a:br>
            <a:r>
              <a:rPr lang="es-ES" sz="3400" b="1" i="1" dirty="0" smtClean="0"/>
              <a:t>que en grandes barcos se va a pasear</a:t>
            </a:r>
            <a:br>
              <a:rPr lang="es-ES" sz="3400" b="1" i="1" dirty="0" smtClean="0"/>
            </a:br>
            <a:r>
              <a:rPr lang="es-ES" sz="3400" b="1" i="1" dirty="0" smtClean="0"/>
              <a:t>solito me quedo aquí con mi gloria,</a:t>
            </a:r>
            <a:br>
              <a:rPr lang="es-ES" sz="3400" b="1" i="1" dirty="0" smtClean="0"/>
            </a:br>
            <a:r>
              <a:rPr lang="es-ES" sz="3400" b="1" i="1" dirty="0" smtClean="0"/>
              <a:t>que son mis burritos en su festival.</a:t>
            </a:r>
            <a:br>
              <a:rPr lang="es-ES" sz="3400" b="1" i="1" dirty="0" smtClean="0"/>
            </a:br>
            <a:r>
              <a:rPr lang="es-ES" sz="3400" b="1" i="1" dirty="0" smtClean="0"/>
              <a:t/>
            </a:r>
            <a:br>
              <a:rPr lang="es-ES" sz="3400" b="1" i="1" dirty="0" smtClean="0"/>
            </a:br>
            <a:r>
              <a:rPr lang="es-ES" sz="3400" b="1" i="1" dirty="0" smtClean="0"/>
              <a:t>V</a:t>
            </a:r>
            <a:br>
              <a:rPr lang="es-ES" sz="3400" b="1" i="1" dirty="0" smtClean="0"/>
            </a:br>
            <a:r>
              <a:rPr lang="es-ES" sz="3400" b="1" i="1" dirty="0" smtClean="0"/>
              <a:t>Con temple revivo viejas añoranzas</a:t>
            </a:r>
            <a:br>
              <a:rPr lang="es-ES" sz="3400" b="1" i="1" dirty="0" smtClean="0"/>
            </a:br>
            <a:r>
              <a:rPr lang="es-ES" sz="3400" b="1" i="1" dirty="0" smtClean="0"/>
              <a:t>que con arduas luchas vamos a lograr</a:t>
            </a:r>
            <a:br>
              <a:rPr lang="es-ES" sz="3400" b="1" i="1" dirty="0" smtClean="0"/>
            </a:br>
            <a:r>
              <a:rPr lang="es-ES" sz="3400" b="1" i="1" dirty="0" smtClean="0"/>
              <a:t>ya por los aires entre equilibrio y trinos</a:t>
            </a:r>
            <a:br>
              <a:rPr lang="es-ES" sz="3400" b="1" i="1" dirty="0" smtClean="0"/>
            </a:br>
            <a:r>
              <a:rPr lang="es-ES" sz="3400" b="1" i="1" dirty="0" smtClean="0"/>
              <a:t>vuelven alcatraces en ritual de paz.</a:t>
            </a:r>
            <a:br>
              <a:rPr lang="es-ES" sz="3400" b="1" i="1" dirty="0" smtClean="0"/>
            </a:br>
            <a:r>
              <a:rPr lang="es-ES" sz="3400" b="1" i="1" dirty="0" smtClean="0"/>
              <a:t>VI</a:t>
            </a:r>
            <a:br>
              <a:rPr lang="es-ES" sz="3400" b="1" i="1" dirty="0" smtClean="0"/>
            </a:br>
            <a:r>
              <a:rPr lang="es-ES" sz="3400" b="1" i="1" dirty="0" smtClean="0"/>
              <a:t>Vete campesino hacia tu labranza</a:t>
            </a:r>
            <a:br>
              <a:rPr lang="es-ES" sz="3400" b="1" i="1" dirty="0" smtClean="0"/>
            </a:br>
            <a:r>
              <a:rPr lang="es-ES" sz="3400" b="1" i="1" dirty="0" smtClean="0"/>
              <a:t>ya el pescador se lanzo a la mar,</a:t>
            </a:r>
            <a:br>
              <a:rPr lang="es-ES" sz="3400" b="1" i="1" dirty="0" smtClean="0"/>
            </a:br>
            <a:r>
              <a:rPr lang="es-ES" sz="3400" b="1" i="1" dirty="0" smtClean="0"/>
              <a:t>eres mi San Antero honra y esperanza</a:t>
            </a:r>
            <a:br>
              <a:rPr lang="es-ES" sz="3400" b="1" i="1" dirty="0" smtClean="0"/>
            </a:br>
            <a:r>
              <a:rPr lang="es-ES" sz="3400" b="1" i="1" dirty="0" smtClean="0"/>
              <a:t>los ecos lo cantan por todo el manglar.</a:t>
            </a:r>
            <a:br>
              <a:rPr lang="es-ES" sz="3400" b="1" i="1" dirty="0" smtClean="0"/>
            </a:br>
            <a:r>
              <a:rPr lang="es-ES" sz="3400" b="1" i="1" dirty="0" smtClean="0"/>
              <a:t>VII</a:t>
            </a:r>
            <a:br>
              <a:rPr lang="es-ES" sz="3400" b="1" i="1" dirty="0" smtClean="0"/>
            </a:br>
            <a:r>
              <a:rPr lang="es-ES" sz="3400" b="1" i="1" dirty="0" smtClean="0"/>
              <a:t>Te amo, mi pueblo, igual que a mi Colombia,</a:t>
            </a:r>
            <a:br>
              <a:rPr lang="es-ES" sz="3400" b="1" i="1" dirty="0" smtClean="0"/>
            </a:br>
            <a:r>
              <a:rPr lang="es-ES" sz="3400" b="1" i="1" dirty="0" smtClean="0"/>
              <a:t>Defenderte siempre es mi meta final;</a:t>
            </a:r>
            <a:br>
              <a:rPr lang="es-ES" sz="3400" b="1" i="1" dirty="0" smtClean="0"/>
            </a:br>
            <a:r>
              <a:rPr lang="es-ES" sz="3400" b="1" i="1" dirty="0" smtClean="0"/>
              <a:t>Que lindo orgullo eres mi pueblo</a:t>
            </a:r>
            <a:br>
              <a:rPr lang="es-ES" sz="3400" b="1" i="1" dirty="0" smtClean="0"/>
            </a:br>
            <a:r>
              <a:rPr lang="es-ES" sz="3400" b="1" i="1" dirty="0" smtClean="0"/>
              <a:t>Qué alegría poderte siempre representar.</a:t>
            </a:r>
            <a:endParaRPr lang="es-AR" sz="3400" b="1" i="1" dirty="0" smtClean="0"/>
          </a:p>
          <a:p>
            <a:endParaRPr lang="es-AR"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2016224" cy="369332"/>
          </a:xfrm>
          <a:prstGeom prst="rect">
            <a:avLst/>
          </a:prstGeom>
          <a:noFill/>
        </p:spPr>
        <p:txBody>
          <a:bodyPr wrap="square" rtlCol="0">
            <a:spAutoFit/>
          </a:bodyPr>
          <a:lstStyle/>
          <a:p>
            <a:pPr algn="ctr"/>
            <a:r>
              <a:rPr lang="es-AR" dirty="0" smtClean="0"/>
              <a:t>SAN ANTERO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71414"/>
            <a:ext cx="8229600" cy="928694"/>
          </a:xfrm>
          <a:solidFill>
            <a:srgbClr val="FF6600"/>
          </a:solidFill>
        </p:spPr>
        <p:txBody>
          <a:bodyPr>
            <a:normAutofit/>
          </a:bodyPr>
          <a:lstStyle/>
          <a:p>
            <a:r>
              <a:rPr lang="es-ES" b="1" i="1" dirty="0" smtClean="0"/>
              <a:t>HISTORIA SAN ANTERO </a:t>
            </a:r>
            <a:endParaRPr lang="es-AR" i="1" dirty="0"/>
          </a:p>
        </p:txBody>
      </p:sp>
      <p:sp>
        <p:nvSpPr>
          <p:cNvPr id="3" name="2 Marcador de contenido"/>
          <p:cNvSpPr>
            <a:spLocks noGrp="1"/>
          </p:cNvSpPr>
          <p:nvPr>
            <p:ph idx="1"/>
          </p:nvPr>
        </p:nvSpPr>
        <p:spPr>
          <a:xfrm>
            <a:off x="428596" y="1142984"/>
            <a:ext cx="8229600" cy="4525963"/>
          </a:xfrm>
        </p:spPr>
        <p:txBody>
          <a:bodyPr>
            <a:normAutofit fontScale="25000" lnSpcReduction="20000"/>
          </a:bodyPr>
          <a:lstStyle/>
          <a:p>
            <a:r>
              <a:rPr lang="es-ES" sz="6400" b="1" i="1" dirty="0" smtClean="0"/>
              <a:t>Fecha de fundación: 03 de enero de 1647</a:t>
            </a:r>
            <a:endParaRPr lang="es-AR" sz="6400" b="1" i="1" dirty="0" smtClean="0"/>
          </a:p>
          <a:p>
            <a:r>
              <a:rPr lang="es-ES" sz="6400" b="1" i="1" dirty="0" smtClean="0"/>
              <a:t>Nombre del/los fundador (es): Sus orígenes son contemporáneos a la colonia. Se cree que su fundador oficial fue el español Diego de </a:t>
            </a:r>
            <a:r>
              <a:rPr lang="es-ES" sz="6400" b="1" i="1" dirty="0" err="1" smtClean="0"/>
              <a:t>Cervella</a:t>
            </a:r>
            <a:r>
              <a:rPr lang="es-ES" sz="6400" b="1" i="1" dirty="0" smtClean="0"/>
              <a:t> (</a:t>
            </a:r>
            <a:r>
              <a:rPr lang="es-ES" sz="6400" b="1" i="1" dirty="0" err="1" smtClean="0"/>
              <a:t>v.e.n.</a:t>
            </a:r>
            <a:r>
              <a:rPr lang="es-ES" sz="6400" b="1" i="1" dirty="0" smtClean="0"/>
              <a:t>). Otros dicen que Diego de Sevilla o Diego Molina</a:t>
            </a:r>
            <a:endParaRPr lang="es-AR" sz="6400" b="1" i="1" dirty="0" smtClean="0"/>
          </a:p>
          <a:p>
            <a:r>
              <a:rPr lang="es-ES" sz="6400" b="1" i="1" dirty="0" smtClean="0"/>
              <a:t>Reseña histórica:</a:t>
            </a:r>
            <a:br>
              <a:rPr lang="es-ES" sz="6400" b="1" i="1" dirty="0" smtClean="0"/>
            </a:br>
            <a:r>
              <a:rPr lang="es-ES" sz="6400" b="1" i="1" dirty="0" smtClean="0"/>
              <a:t>Su nombre lo lleva en memoria de un papa de la iglesia católica.</a:t>
            </a:r>
            <a:br>
              <a:rPr lang="es-ES" sz="6400" b="1" i="1" dirty="0" smtClean="0"/>
            </a:br>
            <a:r>
              <a:rPr lang="es-ES" sz="6400" b="1" i="1" dirty="0" smtClean="0"/>
              <a:t/>
            </a:r>
            <a:br>
              <a:rPr lang="es-ES" sz="6400" b="1" i="1" dirty="0" smtClean="0"/>
            </a:br>
            <a:r>
              <a:rPr lang="es-ES" sz="6400" b="1" i="1" dirty="0" smtClean="0"/>
              <a:t>En 1777, en cumplimiento de una orden por parte del Gobernador de Cartagena de Indias, don Juan de Torrezar Díaz Pimienta; don Antonio de la Torre y Miranda, refunda el 3 de enero el poblado con el nombre de San Antero, congregando a 98 familias. Pero cualquiera que sea la tesis de su fundación, lo cierto es que San Antero ya tenia su importancia histórica desde la época de la Nueva Granada y más adelante en que la República se divide en nueve Estados Federados, conformando los Estados Unidos de Colombia, en donde hacía parte del Estado soberano de Bolívar la extensa Provincia del Sinú, con capital de Santa Cruz de Lorica, de la cual, el poblado de San Antero formaba parte. El 28 de marzo de 1801 la expedición de Alexander Von Humboldt encalla en la bahía de Cispatá, quedando maravillado por la exuberancia de la flora y la fertilidad de las tierras y relata que, algunas cosas dispersas formaban la aldea de Zapote (Cispatá).</a:t>
            </a:r>
            <a:br>
              <a:rPr lang="es-ES" sz="6400" b="1" i="1" dirty="0" smtClean="0"/>
            </a:br>
            <a:r>
              <a:rPr lang="es-ES" sz="6400" b="1" i="1" dirty="0" smtClean="0"/>
              <a:t/>
            </a:r>
            <a:br>
              <a:rPr lang="es-ES" sz="6400" b="1" i="1" dirty="0" smtClean="0"/>
            </a:br>
            <a:r>
              <a:rPr lang="es-ES" sz="6400" b="1" i="1" dirty="0" smtClean="0"/>
              <a:t>Luego de estos hechos de prevalencia histórica para nuestro municipio, ocurrió en el año 1811 un suceso que sin duda sería el inicio para alcanzar nuestra libertad, la cual era condicionada en ese tiempo por el ex Teniente de Navío José Antonio Padilla, quien con más de 300 hombres a su mando limitaba los movimientos de los nacionales.</a:t>
            </a:r>
            <a:r>
              <a:rPr lang="es-ES" dirty="0" smtClean="0"/>
              <a:t/>
            </a:r>
            <a:br>
              <a:rPr lang="es-ES" dirty="0" smtClean="0"/>
            </a:br>
            <a:r>
              <a:rPr lang="es-ES" dirty="0" smtClean="0"/>
              <a:t/>
            </a:r>
            <a:br>
              <a:rPr lang="es-ES" dirty="0" smtClean="0"/>
            </a:br>
            <a:endParaRPr lang="es-AR"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2016224" cy="369332"/>
          </a:xfrm>
          <a:prstGeom prst="rect">
            <a:avLst/>
          </a:prstGeom>
          <a:noFill/>
        </p:spPr>
        <p:txBody>
          <a:bodyPr wrap="square" rtlCol="0">
            <a:spAutoFit/>
          </a:bodyPr>
          <a:lstStyle/>
          <a:p>
            <a:pPr algn="ctr"/>
            <a:r>
              <a:rPr lang="es-AR" dirty="0" smtClean="0"/>
              <a:t>SAN ANTERO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6600"/>
          </a:solidFill>
        </p:spPr>
        <p:txBody>
          <a:bodyPr>
            <a:normAutofit/>
          </a:bodyPr>
          <a:lstStyle/>
          <a:p>
            <a:r>
              <a:rPr lang="es-ES" b="1" i="1" dirty="0" smtClean="0"/>
              <a:t>GEOGRAFÍA DE SAN ANTERO</a:t>
            </a:r>
            <a:endParaRPr lang="es-AR" i="1" dirty="0"/>
          </a:p>
        </p:txBody>
      </p:sp>
      <p:sp>
        <p:nvSpPr>
          <p:cNvPr id="3" name="2 Marcador de contenido"/>
          <p:cNvSpPr>
            <a:spLocks noGrp="1"/>
          </p:cNvSpPr>
          <p:nvPr>
            <p:ph idx="1"/>
          </p:nvPr>
        </p:nvSpPr>
        <p:spPr>
          <a:xfrm>
            <a:off x="457200" y="1600201"/>
            <a:ext cx="8229600" cy="4329130"/>
          </a:xfrm>
        </p:spPr>
        <p:txBody>
          <a:bodyPr>
            <a:normAutofit fontScale="62500" lnSpcReduction="20000"/>
          </a:bodyPr>
          <a:lstStyle/>
          <a:p>
            <a:r>
              <a:rPr lang="es-ES" b="1" i="1" dirty="0" smtClean="0"/>
              <a:t>Está localizado en la región del bajo Sinú, en la parte Norte del departamento. El Municipio se encuentra localizado en la región del bajo Sinú y pegado a la costa del Mar Caribe. Es una zona cálida y de tierras fértiles para la agricultura. La principal característica del territorio de San Antero es que es bastante irregular, debido a su topografía quebrada y ondulada especialmente en el casco urbano, que va desde los 25 hasta los 55 metros aproximadamente. La zona costera, manglárica y de playas se encuentra a muy poca altura sobre el nivel del mar, siendo el promedio igual a 5 metros. Las características del territorio son excepcionales comparado con otros municipios, por su ubicación geográfica y la belleza de sus playas y manglares que hacen parte de su área circundante.</a:t>
            </a:r>
            <a:endParaRPr lang="es-AR" b="1" i="1" dirty="0" smtClean="0"/>
          </a:p>
          <a:p>
            <a:r>
              <a:rPr lang="es-ES" b="1" i="1" dirty="0" smtClean="0"/>
              <a:t>Límites del municipio:</a:t>
            </a:r>
            <a:br>
              <a:rPr lang="es-ES" b="1" i="1" dirty="0" smtClean="0"/>
            </a:br>
            <a:r>
              <a:rPr lang="es-ES" b="1" i="1" dirty="0" smtClean="0"/>
              <a:t>Limita por el Sur con los municipios de Purísima y Lorica; al Este con el departamento de Sucre y por el Oeste con el municipio de San Bernardo del Viento</a:t>
            </a:r>
            <a:endParaRPr lang="es-AR" b="1" i="1"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2016224" cy="369332"/>
          </a:xfrm>
          <a:prstGeom prst="rect">
            <a:avLst/>
          </a:prstGeom>
          <a:noFill/>
        </p:spPr>
        <p:txBody>
          <a:bodyPr wrap="square" rtlCol="0">
            <a:spAutoFit/>
          </a:bodyPr>
          <a:lstStyle/>
          <a:p>
            <a:pPr algn="ctr"/>
            <a:r>
              <a:rPr lang="es-AR" dirty="0" smtClean="0"/>
              <a:t>SAN ANTERO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14290"/>
            <a:ext cx="8229600" cy="1000132"/>
          </a:xfrm>
          <a:solidFill>
            <a:srgbClr val="FF6600"/>
          </a:solidFill>
        </p:spPr>
        <p:txBody>
          <a:bodyPr/>
          <a:lstStyle/>
          <a:p>
            <a:r>
              <a:rPr lang="es-ES" b="1" i="1" dirty="0" smtClean="0"/>
              <a:t>ECOLOGÍA DE SAN ANTERO</a:t>
            </a:r>
            <a:endParaRPr lang="es-AR" b="1" i="1" dirty="0"/>
          </a:p>
        </p:txBody>
      </p:sp>
      <p:sp>
        <p:nvSpPr>
          <p:cNvPr id="3" name="2 Marcador de contenido"/>
          <p:cNvSpPr>
            <a:spLocks noGrp="1"/>
          </p:cNvSpPr>
          <p:nvPr>
            <p:ph idx="1"/>
          </p:nvPr>
        </p:nvSpPr>
        <p:spPr>
          <a:xfrm>
            <a:off x="428596" y="1357299"/>
            <a:ext cx="8229600" cy="4286280"/>
          </a:xfrm>
        </p:spPr>
        <p:txBody>
          <a:bodyPr>
            <a:normAutofit fontScale="92500" lnSpcReduction="10000"/>
          </a:bodyPr>
          <a:lstStyle/>
          <a:p>
            <a:r>
              <a:rPr lang="es-ES" b="1" i="1" dirty="0" smtClean="0"/>
              <a:t>Entre las principales arterias fluviales que irrigan la geografía del municipio están: el río Sinú, los arroyos San Diego, San Miguel, El Campano, Arroyo Grande, Bijaito, etc.</a:t>
            </a:r>
            <a:br>
              <a:rPr lang="es-ES" b="1" i="1" dirty="0" smtClean="0"/>
            </a:br>
            <a:r>
              <a:rPr lang="es-ES" b="1" i="1" dirty="0" smtClean="0"/>
              <a:t/>
            </a:r>
            <a:br>
              <a:rPr lang="es-ES" b="1" i="1" dirty="0" smtClean="0"/>
            </a:br>
            <a:r>
              <a:rPr lang="es-ES" b="1" i="1" dirty="0" smtClean="0"/>
              <a:t>El territorio que constituye el municipio se puede decir que tiene una topografía plana en sentido general. Si posee algunas elevaciones no son sino vestigios o rezagas de la Serranía de las Palomas.</a:t>
            </a:r>
            <a:endParaRPr lang="es-AR" b="1" i="1" dirty="0" smtClean="0"/>
          </a:p>
          <a:p>
            <a:endParaRPr lang="es-AR"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2016224" cy="369332"/>
          </a:xfrm>
          <a:prstGeom prst="rect">
            <a:avLst/>
          </a:prstGeom>
          <a:noFill/>
        </p:spPr>
        <p:txBody>
          <a:bodyPr wrap="square" rtlCol="0">
            <a:spAutoFit/>
          </a:bodyPr>
          <a:lstStyle/>
          <a:p>
            <a:pPr algn="ctr"/>
            <a:r>
              <a:rPr lang="es-AR" dirty="0" smtClean="0"/>
              <a:t>SAN ANTERO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6600"/>
          </a:solidFill>
        </p:spPr>
        <p:txBody>
          <a:bodyPr>
            <a:normAutofit/>
          </a:bodyPr>
          <a:lstStyle/>
          <a:p>
            <a:r>
              <a:rPr lang="es-ES" b="1" i="1" dirty="0" smtClean="0"/>
              <a:t>ECONOMÍA SAN ANTERO</a:t>
            </a:r>
            <a:endParaRPr lang="es-AR" i="1" dirty="0"/>
          </a:p>
        </p:txBody>
      </p:sp>
      <p:sp>
        <p:nvSpPr>
          <p:cNvPr id="3" name="2 Marcador de contenido"/>
          <p:cNvSpPr>
            <a:spLocks noGrp="1"/>
          </p:cNvSpPr>
          <p:nvPr>
            <p:ph idx="1"/>
          </p:nvPr>
        </p:nvSpPr>
        <p:spPr>
          <a:xfrm>
            <a:off x="457200" y="1600201"/>
            <a:ext cx="8229600" cy="4186253"/>
          </a:xfrm>
        </p:spPr>
        <p:txBody>
          <a:bodyPr>
            <a:normAutofit fontScale="85000" lnSpcReduction="10000"/>
          </a:bodyPr>
          <a:lstStyle/>
          <a:p>
            <a:r>
              <a:rPr lang="es-ES" b="1" i="1" dirty="0" smtClean="0"/>
              <a:t>La principal actividad económica es la agricultura, los productos agrícolas que se cultivan en la región son: el maíz, el arroz, el coco, los tubérculos, etc siguiéndole siguiendo en orden de importancia la segunda actividad económica en nivel de importancia del municipio es la Ganadería, y luego la Pesca, el comercio y la actividad turística, ya que en San Antero aproximadamente 1135 personas dependen de las Temporadas Turísticas y no podemos dejar a un lado el gremio de Artesanos que son aproximadamente 30 familias que se dedican a esta actividad.</a:t>
            </a:r>
            <a:endParaRPr lang="es-AR" b="1" i="1" dirty="0" smtClean="0"/>
          </a:p>
          <a:p>
            <a:endParaRPr lang="es-AR"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2016224" cy="369332"/>
          </a:xfrm>
          <a:prstGeom prst="rect">
            <a:avLst/>
          </a:prstGeom>
          <a:noFill/>
        </p:spPr>
        <p:txBody>
          <a:bodyPr wrap="square" rtlCol="0">
            <a:spAutoFit/>
          </a:bodyPr>
          <a:lstStyle/>
          <a:p>
            <a:pPr algn="ctr"/>
            <a:r>
              <a:rPr lang="es-AR" dirty="0" smtClean="0"/>
              <a:t>SAN ANTERO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642910" y="214291"/>
            <a:ext cx="7986714" cy="857255"/>
          </a:xfrm>
          <a:prstGeom prst="rect">
            <a:avLst/>
          </a:prstGeom>
          <a:solidFill>
            <a:srgbClr val="00B050"/>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_tradnl" sz="4400" dirty="0" smtClean="0">
                <a:latin typeface="+mj-lt"/>
                <a:ea typeface="+mj-ea"/>
                <a:cs typeface="+mj-cs"/>
              </a:rPr>
              <a:t>HIMNO</a:t>
            </a:r>
            <a:r>
              <a:rPr kumimoji="0" lang="es-ES_tradnl" sz="4400" b="0" i="0" u="none" strike="noStrike" kern="1200" cap="none" spc="0" normalizeH="0" baseline="0" noProof="0" dirty="0" smtClean="0">
                <a:ln>
                  <a:noFill/>
                </a:ln>
                <a:solidFill>
                  <a:schemeClr val="tx1"/>
                </a:solidFill>
                <a:effectLst/>
                <a:uLnTx/>
                <a:uFillTx/>
                <a:latin typeface="+mj-lt"/>
                <a:ea typeface="+mj-ea"/>
                <a:cs typeface="+mj-cs"/>
              </a:rPr>
              <a:t>	DE  AYAPEL</a:t>
            </a:r>
            <a:endParaRPr kumimoji="0" lang="es-ES_tradnl"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5" name="4 Rectángulo"/>
          <p:cNvSpPr/>
          <p:nvPr/>
        </p:nvSpPr>
        <p:spPr>
          <a:xfrm>
            <a:off x="3322313" y="1142984"/>
            <a:ext cx="821059" cy="369332"/>
          </a:xfrm>
          <a:prstGeom prst="rect">
            <a:avLst/>
          </a:prstGeom>
        </p:spPr>
        <p:txBody>
          <a:bodyPr wrap="none">
            <a:spAutoFit/>
          </a:bodyPr>
          <a:lstStyle/>
          <a:p>
            <a:r>
              <a:rPr lang="es-ES" b="1" dirty="0" smtClean="0"/>
              <a:t>Himno</a:t>
            </a:r>
            <a:endParaRPr lang="es-ES_tradnl" b="1" dirty="0"/>
          </a:p>
        </p:txBody>
      </p:sp>
      <p:sp>
        <p:nvSpPr>
          <p:cNvPr id="6" name="2 Subtítulo"/>
          <p:cNvSpPr txBox="1">
            <a:spLocks/>
          </p:cNvSpPr>
          <p:nvPr/>
        </p:nvSpPr>
        <p:spPr>
          <a:xfrm>
            <a:off x="1071538" y="3286124"/>
            <a:ext cx="3714776" cy="2286016"/>
          </a:xfrm>
          <a:prstGeom prst="rect">
            <a:avLst/>
          </a:prstGeom>
        </p:spPr>
        <p:txBody>
          <a:bodyPr vert="horz" lIns="91440" tIns="45720" rIns="91440" bIns="45720" rtlCol="0">
            <a:normAutofit fontScale="92500" lnSpcReduction="10000"/>
          </a:bodyPr>
          <a:lstStyle/>
          <a:p>
            <a:pPr marL="342900" marR="0" lvl="0" indent="-342900" algn="r"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_tradnl"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1400" b="1" i="0" u="none" strike="noStrike" kern="1200" cap="none" spc="0" normalizeH="0" baseline="0" noProof="0" dirty="0" smtClean="0">
                <a:ln>
                  <a:noFill/>
                </a:ln>
                <a:solidFill>
                  <a:schemeClr val="tx1"/>
                </a:solidFill>
                <a:effectLst/>
                <a:uLnTx/>
                <a:uFillTx/>
                <a:latin typeface="+mn-lt"/>
                <a:ea typeface="+mn-ea"/>
                <a:cs typeface="+mn-cs"/>
              </a:rPr>
              <a:t>Su bandera simboliza la gloria</a:t>
            </a:r>
            <a:br>
              <a:rPr kumimoji="0" lang="es-ES" sz="1400" b="1" i="0" u="none" strike="noStrike" kern="1200" cap="none" spc="0" normalizeH="0" baseline="0" noProof="0" dirty="0" smtClean="0">
                <a:ln>
                  <a:noFill/>
                </a:ln>
                <a:solidFill>
                  <a:schemeClr val="tx1"/>
                </a:solidFill>
                <a:effectLst/>
                <a:uLnTx/>
                <a:uFillTx/>
                <a:latin typeface="+mn-lt"/>
                <a:ea typeface="+mn-ea"/>
                <a:cs typeface="+mn-cs"/>
              </a:rPr>
            </a:br>
            <a:r>
              <a:rPr kumimoji="0" lang="es-ES" sz="1400" b="1" i="0" u="none" strike="noStrike" kern="1200" cap="none" spc="0" normalizeH="0" baseline="0" noProof="0" dirty="0" smtClean="0">
                <a:ln>
                  <a:noFill/>
                </a:ln>
                <a:solidFill>
                  <a:schemeClr val="tx1"/>
                </a:solidFill>
                <a:effectLst/>
                <a:uLnTx/>
                <a:uFillTx/>
                <a:latin typeface="+mn-lt"/>
                <a:ea typeface="+mn-ea"/>
                <a:cs typeface="+mn-cs"/>
              </a:rPr>
              <a:t>del imperio del cacique Yapé</a:t>
            </a:r>
            <a:br>
              <a:rPr kumimoji="0" lang="es-ES" sz="1400" b="1" i="0" u="none" strike="noStrike" kern="1200" cap="none" spc="0" normalizeH="0" baseline="0" noProof="0" dirty="0" smtClean="0">
                <a:ln>
                  <a:noFill/>
                </a:ln>
                <a:solidFill>
                  <a:schemeClr val="tx1"/>
                </a:solidFill>
                <a:effectLst/>
                <a:uLnTx/>
                <a:uFillTx/>
                <a:latin typeface="+mn-lt"/>
                <a:ea typeface="+mn-ea"/>
                <a:cs typeface="+mn-cs"/>
              </a:rPr>
            </a:br>
            <a:r>
              <a:rPr kumimoji="0" lang="es-ES" sz="1400" b="1" i="0" u="none" strike="noStrike" kern="1200" cap="none" spc="0" normalizeH="0" baseline="0" noProof="0" dirty="0" smtClean="0">
                <a:ln>
                  <a:noFill/>
                </a:ln>
                <a:solidFill>
                  <a:schemeClr val="tx1"/>
                </a:solidFill>
                <a:effectLst/>
                <a:uLnTx/>
                <a:uFillTx/>
                <a:latin typeface="+mn-lt"/>
                <a:ea typeface="+mn-ea"/>
                <a:cs typeface="+mn-cs"/>
              </a:rPr>
              <a:t>donde el amor, la esperanza y la fe</a:t>
            </a:r>
            <a:br>
              <a:rPr kumimoji="0" lang="es-ES" sz="1400" b="1" i="0" u="none" strike="noStrike" kern="1200" cap="none" spc="0" normalizeH="0" baseline="0" noProof="0" dirty="0" smtClean="0">
                <a:ln>
                  <a:noFill/>
                </a:ln>
                <a:solidFill>
                  <a:schemeClr val="tx1"/>
                </a:solidFill>
                <a:effectLst/>
                <a:uLnTx/>
                <a:uFillTx/>
                <a:latin typeface="+mn-lt"/>
                <a:ea typeface="+mn-ea"/>
                <a:cs typeface="+mn-cs"/>
              </a:rPr>
            </a:br>
            <a:r>
              <a:rPr kumimoji="0" lang="es-ES" sz="1400" b="1" i="0" u="none" strike="noStrike" kern="1200" cap="none" spc="0" normalizeH="0" baseline="0" noProof="0" dirty="0" smtClean="0">
                <a:ln>
                  <a:noFill/>
                </a:ln>
                <a:solidFill>
                  <a:schemeClr val="tx1"/>
                </a:solidFill>
                <a:effectLst/>
                <a:uLnTx/>
                <a:uFillTx/>
                <a:latin typeface="+mn-lt"/>
                <a:ea typeface="+mn-ea"/>
                <a:cs typeface="+mn-cs"/>
              </a:rPr>
              <a:t>hacen eco del tiempo en la historia.</a:t>
            </a:r>
            <a:br>
              <a:rPr kumimoji="0" lang="es-ES" sz="1400" b="1" i="0" u="none" strike="noStrike" kern="1200" cap="none" spc="0" normalizeH="0" baseline="0" noProof="0" dirty="0" smtClean="0">
                <a:ln>
                  <a:noFill/>
                </a:ln>
                <a:solidFill>
                  <a:schemeClr val="tx1"/>
                </a:solidFill>
                <a:effectLst/>
                <a:uLnTx/>
                <a:uFillTx/>
                <a:latin typeface="+mn-lt"/>
                <a:ea typeface="+mn-ea"/>
                <a:cs typeface="+mn-cs"/>
              </a:rPr>
            </a:br>
            <a:r>
              <a:rPr kumimoji="0" lang="es-ES" sz="1400" b="1" i="0" u="none" strike="noStrike" kern="1200" cap="none" spc="0" normalizeH="0" baseline="0" noProof="0" dirty="0" smtClean="0">
                <a:ln>
                  <a:noFill/>
                </a:ln>
                <a:solidFill>
                  <a:schemeClr val="tx1"/>
                </a:solidFill>
                <a:effectLst/>
                <a:uLnTx/>
                <a:uFillTx/>
                <a:latin typeface="+mn-lt"/>
                <a:ea typeface="+mn-ea"/>
                <a:cs typeface="+mn-cs"/>
              </a:rPr>
              <a:t/>
            </a:r>
            <a:br>
              <a:rPr kumimoji="0" lang="es-ES" sz="1400" b="1" i="0" u="none" strike="noStrike" kern="1200" cap="none" spc="0" normalizeH="0" baseline="0" noProof="0" dirty="0" smtClean="0">
                <a:ln>
                  <a:noFill/>
                </a:ln>
                <a:solidFill>
                  <a:schemeClr val="tx1"/>
                </a:solidFill>
                <a:effectLst/>
                <a:uLnTx/>
                <a:uFillTx/>
                <a:latin typeface="+mn-lt"/>
                <a:ea typeface="+mn-ea"/>
                <a:cs typeface="+mn-cs"/>
              </a:rPr>
            </a:br>
            <a:r>
              <a:rPr kumimoji="0" lang="es-ES" sz="1400" b="1" i="0" u="none" strike="noStrike" kern="1200" cap="none" spc="0" normalizeH="0" baseline="0" noProof="0" dirty="0" smtClean="0">
                <a:ln>
                  <a:noFill/>
                </a:ln>
                <a:solidFill>
                  <a:schemeClr val="tx1"/>
                </a:solidFill>
                <a:effectLst/>
                <a:uLnTx/>
                <a:uFillTx/>
                <a:latin typeface="+mn-lt"/>
                <a:ea typeface="+mn-ea"/>
                <a:cs typeface="+mn-cs"/>
              </a:rPr>
              <a:t>Su llanura es un manto tendido</a:t>
            </a:r>
            <a:br>
              <a:rPr kumimoji="0" lang="es-ES" sz="1400" b="1" i="0" u="none" strike="noStrike" kern="1200" cap="none" spc="0" normalizeH="0" baseline="0" noProof="0" dirty="0" smtClean="0">
                <a:ln>
                  <a:noFill/>
                </a:ln>
                <a:solidFill>
                  <a:schemeClr val="tx1"/>
                </a:solidFill>
                <a:effectLst/>
                <a:uLnTx/>
                <a:uFillTx/>
                <a:latin typeface="+mn-lt"/>
                <a:ea typeface="+mn-ea"/>
                <a:cs typeface="+mn-cs"/>
              </a:rPr>
            </a:br>
            <a:r>
              <a:rPr kumimoji="0" lang="es-ES" sz="1400" b="1" i="0" u="none" strike="noStrike" kern="1200" cap="none" spc="0" normalizeH="0" baseline="0" noProof="0" dirty="0" smtClean="0">
                <a:ln>
                  <a:noFill/>
                </a:ln>
                <a:solidFill>
                  <a:schemeClr val="tx1"/>
                </a:solidFill>
                <a:effectLst/>
                <a:uLnTx/>
                <a:uFillTx/>
                <a:latin typeface="+mn-lt"/>
                <a:ea typeface="+mn-ea"/>
                <a:cs typeface="+mn-cs"/>
              </a:rPr>
              <a:t>con frescura de fértil verdor,</a:t>
            </a:r>
            <a:br>
              <a:rPr kumimoji="0" lang="es-ES" sz="1400" b="1" i="0" u="none" strike="noStrike" kern="1200" cap="none" spc="0" normalizeH="0" baseline="0" noProof="0" dirty="0" smtClean="0">
                <a:ln>
                  <a:noFill/>
                </a:ln>
                <a:solidFill>
                  <a:schemeClr val="tx1"/>
                </a:solidFill>
                <a:effectLst/>
                <a:uLnTx/>
                <a:uFillTx/>
                <a:latin typeface="+mn-lt"/>
                <a:ea typeface="+mn-ea"/>
                <a:cs typeface="+mn-cs"/>
              </a:rPr>
            </a:br>
            <a:r>
              <a:rPr kumimoji="0" lang="es-ES" sz="1400" b="1" i="0" u="none" strike="noStrike" kern="1200" cap="none" spc="0" normalizeH="0" baseline="0" noProof="0" dirty="0" smtClean="0">
                <a:ln>
                  <a:noFill/>
                </a:ln>
                <a:solidFill>
                  <a:schemeClr val="tx1"/>
                </a:solidFill>
                <a:effectLst/>
                <a:uLnTx/>
                <a:uFillTx/>
                <a:latin typeface="+mn-lt"/>
                <a:ea typeface="+mn-ea"/>
                <a:cs typeface="+mn-cs"/>
              </a:rPr>
              <a:t>su paisaje es remanso dormido</a:t>
            </a:r>
            <a:br>
              <a:rPr kumimoji="0" lang="es-ES" sz="1400" b="1" i="0" u="none" strike="noStrike" kern="1200" cap="none" spc="0" normalizeH="0" baseline="0" noProof="0" dirty="0" smtClean="0">
                <a:ln>
                  <a:noFill/>
                </a:ln>
                <a:solidFill>
                  <a:schemeClr val="tx1"/>
                </a:solidFill>
                <a:effectLst/>
                <a:uLnTx/>
                <a:uFillTx/>
                <a:latin typeface="+mn-lt"/>
                <a:ea typeface="+mn-ea"/>
                <a:cs typeface="+mn-cs"/>
              </a:rPr>
            </a:br>
            <a:r>
              <a:rPr kumimoji="0" lang="es-ES" sz="1400" b="1" i="0" u="none" strike="noStrike" kern="1200" cap="none" spc="0" normalizeH="0" baseline="0" noProof="0" dirty="0" smtClean="0">
                <a:ln>
                  <a:noFill/>
                </a:ln>
                <a:solidFill>
                  <a:schemeClr val="tx1"/>
                </a:solidFill>
                <a:effectLst/>
                <a:uLnTx/>
                <a:uFillTx/>
                <a:latin typeface="+mn-lt"/>
                <a:ea typeface="+mn-ea"/>
                <a:cs typeface="+mn-cs"/>
              </a:rPr>
              <a:t>matizado con sol y calor</a:t>
            </a:r>
            <a:endParaRPr kumimoji="0" lang="es-ES_tradnl" sz="1400" b="1" i="0" u="none" strike="noStrike" kern="1200" cap="none" spc="0" normalizeH="0" baseline="0" noProof="0" dirty="0">
              <a:ln>
                <a:noFill/>
              </a:ln>
              <a:solidFill>
                <a:schemeClr val="tx1"/>
              </a:solidFill>
              <a:effectLst/>
              <a:uLnTx/>
              <a:uFillTx/>
              <a:latin typeface="+mn-lt"/>
              <a:ea typeface="+mn-ea"/>
              <a:cs typeface="+mn-cs"/>
            </a:endParaRPr>
          </a:p>
        </p:txBody>
      </p:sp>
      <p:sp>
        <p:nvSpPr>
          <p:cNvPr id="7" name="6 Rectángulo"/>
          <p:cNvSpPr/>
          <p:nvPr/>
        </p:nvSpPr>
        <p:spPr>
          <a:xfrm>
            <a:off x="71406" y="1571612"/>
            <a:ext cx="5143536" cy="2031325"/>
          </a:xfrm>
          <a:prstGeom prst="rect">
            <a:avLst/>
          </a:prstGeom>
        </p:spPr>
        <p:txBody>
          <a:bodyPr wrap="square">
            <a:spAutoFit/>
          </a:bodyPr>
          <a:lstStyle/>
          <a:p>
            <a:pPr algn="ctr"/>
            <a:r>
              <a:rPr lang="es-ES" sz="1400" dirty="0" smtClean="0">
                <a:solidFill>
                  <a:schemeClr val="tx1">
                    <a:lumMod val="95000"/>
                    <a:lumOff val="5000"/>
                  </a:schemeClr>
                </a:solidFill>
              </a:rPr>
              <a:t>Ayapel, nuestra tierra querida</a:t>
            </a:r>
            <a:br>
              <a:rPr lang="es-ES" sz="1400" dirty="0" smtClean="0">
                <a:solidFill>
                  <a:schemeClr val="tx1">
                    <a:lumMod val="95000"/>
                    <a:lumOff val="5000"/>
                  </a:schemeClr>
                </a:solidFill>
              </a:rPr>
            </a:br>
            <a:r>
              <a:rPr lang="es-ES" sz="1400" dirty="0" smtClean="0">
                <a:solidFill>
                  <a:schemeClr val="tx1">
                    <a:lumMod val="95000"/>
                    <a:lumOff val="5000"/>
                  </a:schemeClr>
                </a:solidFill>
              </a:rPr>
              <a:t>es prodigio de riqueza y amor</a:t>
            </a:r>
            <a:br>
              <a:rPr lang="es-ES" sz="1400" dirty="0" smtClean="0">
                <a:solidFill>
                  <a:schemeClr val="tx1">
                    <a:lumMod val="95000"/>
                    <a:lumOff val="5000"/>
                  </a:schemeClr>
                </a:solidFill>
              </a:rPr>
            </a:br>
            <a:r>
              <a:rPr lang="es-ES" sz="1400" dirty="0" smtClean="0">
                <a:solidFill>
                  <a:schemeClr val="tx1">
                    <a:lumMod val="95000"/>
                    <a:lumOff val="5000"/>
                  </a:schemeClr>
                </a:solidFill>
              </a:rPr>
              <a:t>que estimula y alienta la vida</a:t>
            </a:r>
            <a:br>
              <a:rPr lang="es-ES" sz="1400" dirty="0" smtClean="0">
                <a:solidFill>
                  <a:schemeClr val="tx1">
                    <a:lumMod val="95000"/>
                    <a:lumOff val="5000"/>
                  </a:schemeClr>
                </a:solidFill>
              </a:rPr>
            </a:br>
            <a:r>
              <a:rPr lang="es-ES" sz="1400" dirty="0" smtClean="0">
                <a:solidFill>
                  <a:schemeClr val="tx1">
                    <a:lumMod val="95000"/>
                    <a:lumOff val="5000"/>
                  </a:schemeClr>
                </a:solidFill>
              </a:rPr>
              <a:t>a sus hombres de mucho valor.</a:t>
            </a:r>
            <a:br>
              <a:rPr lang="es-ES" sz="1400" dirty="0" smtClean="0">
                <a:solidFill>
                  <a:schemeClr val="tx1">
                    <a:lumMod val="95000"/>
                    <a:lumOff val="5000"/>
                  </a:schemeClr>
                </a:solidFill>
              </a:rPr>
            </a:br>
            <a:r>
              <a:rPr lang="es-ES" sz="1400" dirty="0" smtClean="0">
                <a:solidFill>
                  <a:schemeClr val="tx1">
                    <a:lumMod val="95000"/>
                    <a:lumOff val="5000"/>
                  </a:schemeClr>
                </a:solidFill>
              </a:rPr>
              <a:t/>
            </a:r>
            <a:br>
              <a:rPr lang="es-ES" sz="1400" dirty="0" smtClean="0">
                <a:solidFill>
                  <a:schemeClr val="tx1">
                    <a:lumMod val="95000"/>
                    <a:lumOff val="5000"/>
                  </a:schemeClr>
                </a:solidFill>
              </a:rPr>
            </a:br>
            <a:r>
              <a:rPr lang="es-ES" sz="1400" dirty="0" smtClean="0">
                <a:solidFill>
                  <a:schemeClr val="tx1">
                    <a:lumMod val="95000"/>
                    <a:lumOff val="5000"/>
                  </a:schemeClr>
                </a:solidFill>
              </a:rPr>
              <a:t>En su ciénaga grande y hermosa</a:t>
            </a:r>
            <a:br>
              <a:rPr lang="es-ES" sz="1400" dirty="0" smtClean="0">
                <a:solidFill>
                  <a:schemeClr val="tx1">
                    <a:lumMod val="95000"/>
                    <a:lumOff val="5000"/>
                  </a:schemeClr>
                </a:solidFill>
              </a:rPr>
            </a:br>
            <a:r>
              <a:rPr lang="es-ES" sz="1400" dirty="0" smtClean="0">
                <a:solidFill>
                  <a:schemeClr val="tx1">
                    <a:lumMod val="95000"/>
                    <a:lumOff val="5000"/>
                  </a:schemeClr>
                </a:solidFill>
              </a:rPr>
              <a:t>se abrazan la luna y el sol</a:t>
            </a:r>
            <a:br>
              <a:rPr lang="es-ES" sz="1400" dirty="0" smtClean="0">
                <a:solidFill>
                  <a:schemeClr val="tx1">
                    <a:lumMod val="95000"/>
                    <a:lumOff val="5000"/>
                  </a:schemeClr>
                </a:solidFill>
              </a:rPr>
            </a:br>
            <a:r>
              <a:rPr lang="es-ES" sz="1400" dirty="0" smtClean="0">
                <a:solidFill>
                  <a:schemeClr val="tx1">
                    <a:lumMod val="95000"/>
                    <a:lumOff val="5000"/>
                  </a:schemeClr>
                </a:solidFill>
              </a:rPr>
              <a:t>formando un hermoso arrebol</a:t>
            </a:r>
            <a:br>
              <a:rPr lang="es-ES" sz="1400" dirty="0" smtClean="0">
                <a:solidFill>
                  <a:schemeClr val="tx1">
                    <a:lumMod val="95000"/>
                    <a:lumOff val="5000"/>
                  </a:schemeClr>
                </a:solidFill>
              </a:rPr>
            </a:br>
            <a:r>
              <a:rPr lang="es-ES" sz="1400" dirty="0" smtClean="0">
                <a:solidFill>
                  <a:schemeClr val="tx1">
                    <a:lumMod val="95000"/>
                    <a:lumOff val="5000"/>
                  </a:schemeClr>
                </a:solidFill>
              </a:rPr>
              <a:t>proyectado en su playa arenosa</a:t>
            </a:r>
            <a:endParaRPr lang="es-ES_tradnl" sz="1400" dirty="0">
              <a:solidFill>
                <a:schemeClr val="tx1">
                  <a:lumMod val="95000"/>
                  <a:lumOff val="5000"/>
                </a:schemeClr>
              </a:solidFill>
            </a:endParaRPr>
          </a:p>
        </p:txBody>
      </p:sp>
      <p:sp>
        <p:nvSpPr>
          <p:cNvPr id="8" name="7 Rectángulo"/>
          <p:cNvSpPr/>
          <p:nvPr/>
        </p:nvSpPr>
        <p:spPr>
          <a:xfrm>
            <a:off x="0" y="5857892"/>
            <a:ext cx="9144000" cy="100010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8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10" name="9 Cinta hacia arriba"/>
          <p:cNvSpPr/>
          <p:nvPr/>
        </p:nvSpPr>
        <p:spPr>
          <a:xfrm>
            <a:off x="285720" y="5972195"/>
            <a:ext cx="857256" cy="45720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12" name="11 Botón de acción: Inicio">
            <a:hlinkClick r:id="" action="ppaction://hlinkshowjump?jump=firstslide"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85720" y="5857892"/>
            <a:ext cx="857256" cy="57150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5857884" y="6488692"/>
            <a:ext cx="2000264" cy="369332"/>
          </a:xfrm>
          <a:prstGeom prst="rect">
            <a:avLst/>
          </a:prstGeom>
          <a:noFill/>
        </p:spPr>
        <p:txBody>
          <a:bodyPr wrap="square" rtlCol="0">
            <a:spAutoFit/>
          </a:bodyPr>
          <a:lstStyle/>
          <a:p>
            <a:r>
              <a:rPr lang="es-ES" dirty="0" smtClean="0"/>
              <a:t>PAGINA PRINCIPAL</a:t>
            </a:r>
            <a:endParaRPr lang="es-CO" dirty="0"/>
          </a:p>
        </p:txBody>
      </p:sp>
      <p:sp>
        <p:nvSpPr>
          <p:cNvPr id="17" name="16 CuadroTexto"/>
          <p:cNvSpPr txBox="1"/>
          <p:nvPr/>
        </p:nvSpPr>
        <p:spPr>
          <a:xfrm>
            <a:off x="1643042" y="6488692"/>
            <a:ext cx="1285884" cy="369332"/>
          </a:xfrm>
          <a:prstGeom prst="rect">
            <a:avLst/>
          </a:prstGeom>
          <a:noFill/>
        </p:spPr>
        <p:txBody>
          <a:bodyPr wrap="square" rtlCol="0">
            <a:spAutoFit/>
          </a:bodyPr>
          <a:lstStyle/>
          <a:p>
            <a:pPr algn="ctr"/>
            <a:r>
              <a:rPr lang="es-AR" dirty="0" smtClean="0"/>
              <a:t>AYAPEL</a:t>
            </a:r>
            <a:endParaRPr lang="es-AR" dirty="0"/>
          </a:p>
        </p:txBody>
      </p:sp>
      <p:sp>
        <p:nvSpPr>
          <p:cNvPr id="18" name="17 Multidocumento">
            <a:hlinkClick r:id="" action="ppaction://hlinkshowjump?jump=firstslide"/>
          </p:cNvPr>
          <p:cNvSpPr/>
          <p:nvPr/>
        </p:nvSpPr>
        <p:spPr>
          <a:xfrm>
            <a:off x="6429388" y="5929330"/>
            <a:ext cx="642942" cy="57150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Estrella de 5 puntas">
            <a:hlinkClick r:id="rId2" action="ppaction://hlinksldjump"/>
          </p:cNvPr>
          <p:cNvSpPr/>
          <p:nvPr/>
        </p:nvSpPr>
        <p:spPr>
          <a:xfrm>
            <a:off x="1857356" y="5929330"/>
            <a:ext cx="785818" cy="500066"/>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20" name="19 Botón de acción: Inicio">
            <a:hlinkClick r:id="" action="ppaction://hlinkshowjump?jump=endshow" highlightClick="1"/>
          </p:cNvPr>
          <p:cNvSpPr/>
          <p:nvPr/>
        </p:nvSpPr>
        <p:spPr>
          <a:xfrm>
            <a:off x="8028384" y="5953270"/>
            <a:ext cx="642942"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1" name="20 Multidocumento">
            <a:hlinkClick r:id="rId3" action="ppaction://hlinksldjump"/>
          </p:cNvPr>
          <p:cNvSpPr/>
          <p:nvPr/>
        </p:nvSpPr>
        <p:spPr>
          <a:xfrm>
            <a:off x="6372200" y="5877272"/>
            <a:ext cx="720080" cy="64807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
                                        <p:tgtEl>
                                          <p:spTgt spid="4"/>
                                        </p:tgtEl>
                                      </p:cBhvr>
                                    </p:animEffect>
                                    <p:anim calcmode="lin" valueType="num">
                                      <p:cBhvr>
                                        <p:cTn id="8" dur="400" fill="hold"/>
                                        <p:tgtEl>
                                          <p:spTgt spid="4"/>
                                        </p:tgtEl>
                                        <p:attrNameLst>
                                          <p:attrName>ppt_x</p:attrName>
                                        </p:attrNameLst>
                                      </p:cBhvr>
                                      <p:tavLst>
                                        <p:tav tm="0">
                                          <p:val>
                                            <p:strVal val="#ppt_x"/>
                                          </p:val>
                                        </p:tav>
                                        <p:tav tm="100000">
                                          <p:val>
                                            <p:strVal val="#ppt_x"/>
                                          </p:val>
                                        </p:tav>
                                      </p:tavLst>
                                    </p:anim>
                                    <p:anim calcmode="lin" valueType="num">
                                      <p:cBhvr>
                                        <p:cTn id="9" dur="400" fill="hold"/>
                                        <p:tgtEl>
                                          <p:spTgt spid="4"/>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28596" y="214290"/>
            <a:ext cx="8229600" cy="1285860"/>
          </a:xfrm>
          <a:solidFill>
            <a:srgbClr val="3399FF"/>
          </a:solidFill>
        </p:spPr>
        <p:txBody>
          <a:bodyPr>
            <a:normAutofit fontScale="90000"/>
          </a:bodyPr>
          <a:lstStyle/>
          <a:p>
            <a:r>
              <a:rPr lang="es-ES" b="1" i="1" dirty="0" smtClean="0"/>
              <a:t>MUNICIPIO DE SAN BERNARDO DEL    VIENTO</a:t>
            </a:r>
            <a:endParaRPr lang="es-AR" b="1" i="1" dirty="0"/>
          </a:p>
        </p:txBody>
      </p:sp>
      <p:sp>
        <p:nvSpPr>
          <p:cNvPr id="5" name="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37570" name="Picture 2" descr="http://www.google.com.co/maps/vt/data=LtgX-e3f8ctI3U5dJtbt7EJ1ZfRneYme,m_3UruSGmenjF3x85nCLYWXc6wJufovAcr19TdXIHFi7epCc-eXJDfhrzzw7Dvq5yJgCNDFDGX2Uwm-k7Sv64THLwOyLljCz4AJ96y-mt5w8Mydz2pcEhy1WjVZkin70XbwpFG8TYLp4hhzM_KMSKPIWP9S-_KKlJ8ni5G9BCG6FyWZn">
            <a:hlinkClick r:id="rId2"/>
          </p:cNvPr>
          <p:cNvPicPr>
            <a:picLocks noChangeAspect="1" noChangeArrowheads="1"/>
          </p:cNvPicPr>
          <p:nvPr/>
        </p:nvPicPr>
        <p:blipFill>
          <a:blip r:embed="rId3" cstate="print"/>
          <a:srcRect/>
          <a:stretch>
            <a:fillRect/>
          </a:stretch>
        </p:blipFill>
        <p:spPr bwMode="auto">
          <a:xfrm>
            <a:off x="657228" y="1928802"/>
            <a:ext cx="4343400" cy="3500462"/>
          </a:xfrm>
          <a:prstGeom prst="rect">
            <a:avLst/>
          </a:prstGeom>
          <a:noFill/>
          <a:ln>
            <a:solidFill>
              <a:schemeClr val="tx1"/>
            </a:solidFill>
          </a:ln>
        </p:spPr>
      </p:pic>
      <p:sp>
        <p:nvSpPr>
          <p:cNvPr id="13" name="12 CuadroTexto">
            <a:hlinkClick r:id="rId4" action="ppaction://hlinksldjump"/>
          </p:cNvPr>
          <p:cNvSpPr txBox="1"/>
          <p:nvPr/>
        </p:nvSpPr>
        <p:spPr>
          <a:xfrm>
            <a:off x="6500826" y="3714752"/>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4" name="13 CuadroTexto">
            <a:hlinkClick r:id="rId5" action="ppaction://hlinksldjump"/>
          </p:cNvPr>
          <p:cNvSpPr txBox="1"/>
          <p:nvPr/>
        </p:nvSpPr>
        <p:spPr>
          <a:xfrm>
            <a:off x="6500794" y="4702742"/>
            <a:ext cx="1785918" cy="369332"/>
          </a:xfrm>
          <a:prstGeom prst="rect">
            <a:avLst/>
          </a:prstGeom>
          <a:solidFill>
            <a:srgbClr val="00B0F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ECONOMIA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5" name="2 Subtítulo"/>
          <p:cNvSpPr txBox="1">
            <a:spLocks/>
          </p:cNvSpPr>
          <p:nvPr/>
        </p:nvSpPr>
        <p:spPr>
          <a:xfrm>
            <a:off x="6000760" y="1583754"/>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7" name="16 CuadroTexto">
            <a:hlinkClick r:id="rId6" action="ppaction://hlinksldjump"/>
          </p:cNvPr>
          <p:cNvSpPr txBox="1"/>
          <p:nvPr/>
        </p:nvSpPr>
        <p:spPr>
          <a:xfrm>
            <a:off x="6500794" y="2773916"/>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18 CuadroTexto"/>
          <p:cNvSpPr txBox="1"/>
          <p:nvPr/>
        </p:nvSpPr>
        <p:spPr>
          <a:xfrm>
            <a:off x="6500794" y="3286124"/>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hlinkClick r:id="rId7" action="ppaction://hlinksldjump"/>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 name="19 CuadroTexto">
            <a:hlinkClick r:id="rId8" action="ppaction://hlinksldjump"/>
          </p:cNvPr>
          <p:cNvSpPr txBox="1"/>
          <p:nvPr/>
        </p:nvSpPr>
        <p:spPr>
          <a:xfrm>
            <a:off x="6500794" y="2298134"/>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1" name="20 CuadroTexto">
            <a:hlinkClick r:id="rId9" action="ppaction://hlinksldjump"/>
          </p:cNvPr>
          <p:cNvSpPr txBox="1"/>
          <p:nvPr/>
        </p:nvSpPr>
        <p:spPr>
          <a:xfrm>
            <a:off x="6500794" y="4214818"/>
            <a:ext cx="1285884"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ECOLOGIA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6" name="15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2" name="2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3" name="22 Multidocumento">
            <a:hlinkClick r:id="rId10"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4" name="2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5" name="2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71438"/>
            <a:ext cx="8229600" cy="1285860"/>
          </a:xfrm>
          <a:solidFill>
            <a:srgbClr val="3399FF"/>
          </a:solidFill>
        </p:spPr>
        <p:txBody>
          <a:bodyPr>
            <a:normAutofit fontScale="90000"/>
          </a:bodyPr>
          <a:lstStyle/>
          <a:p>
            <a:r>
              <a:rPr lang="es-ES" b="1" i="1" dirty="0" smtClean="0"/>
              <a:t>IDENTIFICAION DE SAN BERNARDO DEL VIENTO</a:t>
            </a:r>
            <a:endParaRPr lang="es-AR" b="1" i="1" dirty="0"/>
          </a:p>
        </p:txBody>
      </p:sp>
      <p:sp>
        <p:nvSpPr>
          <p:cNvPr id="3" name="2 Marcador de contenido"/>
          <p:cNvSpPr>
            <a:spLocks noGrp="1"/>
          </p:cNvSpPr>
          <p:nvPr>
            <p:ph idx="1"/>
          </p:nvPr>
        </p:nvSpPr>
        <p:spPr>
          <a:xfrm>
            <a:off x="457200" y="1428737"/>
            <a:ext cx="8229600" cy="4000528"/>
          </a:xfrm>
        </p:spPr>
        <p:txBody>
          <a:bodyPr>
            <a:normAutofit fontScale="92500" lnSpcReduction="10000"/>
          </a:bodyPr>
          <a:lstStyle/>
          <a:p>
            <a:r>
              <a:rPr lang="es-ES" b="1" i="1" dirty="0" smtClean="0"/>
              <a:t>Identificación del municipio  </a:t>
            </a:r>
            <a:endParaRPr lang="es-AR" b="1" i="1" dirty="0" smtClean="0"/>
          </a:p>
          <a:p>
            <a:r>
              <a:rPr lang="es-ES" b="1" i="1" dirty="0" smtClean="0"/>
              <a:t>Nombre del municipio: Municipio de San Bernardo del Viento</a:t>
            </a:r>
            <a:endParaRPr lang="es-AR" b="1" i="1" dirty="0" smtClean="0"/>
          </a:p>
          <a:p>
            <a:r>
              <a:rPr lang="es-ES" b="1" i="1" dirty="0" smtClean="0"/>
              <a:t>NIT: 800096804-9</a:t>
            </a:r>
            <a:endParaRPr lang="es-AR" b="1" i="1" dirty="0" smtClean="0"/>
          </a:p>
          <a:p>
            <a:r>
              <a:rPr lang="es-ES" b="1" i="1" dirty="0" smtClean="0"/>
              <a:t>Código Dane: 23675</a:t>
            </a:r>
            <a:endParaRPr lang="es-AR" b="1" i="1" dirty="0" smtClean="0"/>
          </a:p>
          <a:p>
            <a:r>
              <a:rPr lang="es-ES" b="1" i="1" dirty="0" smtClean="0"/>
              <a:t>Gentilicio: Sanbernardinos</a:t>
            </a:r>
            <a:endParaRPr lang="es-AR" b="1" i="1" dirty="0" smtClean="0"/>
          </a:p>
          <a:p>
            <a:r>
              <a:rPr lang="es-ES" b="1" i="1" dirty="0" smtClean="0"/>
              <a:t>Otros nombres que ha recibido el municipio: San Bernardo </a:t>
            </a:r>
            <a:endParaRPr lang="es-AR" b="1" i="1"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SAN BERNARDO DEL VIENTO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3399FF"/>
          </a:solidFill>
        </p:spPr>
        <p:txBody>
          <a:bodyPr>
            <a:normAutofit fontScale="90000"/>
          </a:bodyPr>
          <a:lstStyle/>
          <a:p>
            <a:r>
              <a:rPr lang="es-AR" b="1" i="1" dirty="0" smtClean="0"/>
              <a:t>HIMNO DE  SAN  BERNARDO  DEL   VIENTO</a:t>
            </a:r>
            <a:endParaRPr lang="es-AR" b="1" i="1" dirty="0"/>
          </a:p>
        </p:txBody>
      </p:sp>
      <p:sp>
        <p:nvSpPr>
          <p:cNvPr id="3" name="2 Marcador de contenido"/>
          <p:cNvSpPr>
            <a:spLocks noGrp="1"/>
          </p:cNvSpPr>
          <p:nvPr>
            <p:ph idx="1"/>
          </p:nvPr>
        </p:nvSpPr>
        <p:spPr/>
        <p:txBody>
          <a:bodyPr numCol="2">
            <a:normAutofit fontScale="55000" lnSpcReduction="20000"/>
          </a:bodyPr>
          <a:lstStyle/>
          <a:p>
            <a:r>
              <a:rPr lang="es-ES" b="1" i="1" dirty="0" smtClean="0"/>
              <a:t>CORO</a:t>
            </a:r>
            <a:br>
              <a:rPr lang="es-ES" b="1" i="1" dirty="0" smtClean="0"/>
            </a:br>
            <a:r>
              <a:rPr lang="es-ES" b="1" i="1" dirty="0" smtClean="0"/>
              <a:t>San Bernardo</a:t>
            </a:r>
            <a:br>
              <a:rPr lang="es-ES" b="1" i="1" dirty="0" smtClean="0"/>
            </a:br>
            <a:r>
              <a:rPr lang="es-ES" b="1" i="1" dirty="0" smtClean="0"/>
              <a:t>Emporio de Riqueza</a:t>
            </a:r>
            <a:br>
              <a:rPr lang="es-ES" b="1" i="1" dirty="0" smtClean="0"/>
            </a:br>
            <a:r>
              <a:rPr lang="es-ES" b="1" i="1" dirty="0" smtClean="0"/>
              <a:t>San Bernardo oh tierra de paz</a:t>
            </a:r>
            <a:br>
              <a:rPr lang="es-ES" b="1" i="1" dirty="0" smtClean="0"/>
            </a:br>
            <a:r>
              <a:rPr lang="es-ES" b="1" i="1" dirty="0" smtClean="0"/>
              <a:t>en tu suelo quedó la grandeza</a:t>
            </a:r>
            <a:br>
              <a:rPr lang="es-ES" b="1" i="1" dirty="0" smtClean="0"/>
            </a:br>
            <a:r>
              <a:rPr lang="es-ES" b="1" i="1" dirty="0" smtClean="0"/>
              <a:t>del zenú con las aguas del mar (Bis)</a:t>
            </a:r>
            <a:br>
              <a:rPr lang="es-ES" b="1" i="1" dirty="0" smtClean="0"/>
            </a:br>
            <a:r>
              <a:rPr lang="es-ES" b="1" i="1" dirty="0" smtClean="0"/>
              <a:t/>
            </a:r>
            <a:br>
              <a:rPr lang="es-ES" b="1" i="1" dirty="0" smtClean="0"/>
            </a:br>
            <a:r>
              <a:rPr lang="es-ES" b="1" i="1" dirty="0" smtClean="0"/>
              <a:t>OH! bendita tierra que recibiste un día </a:t>
            </a:r>
            <a:br>
              <a:rPr lang="es-ES" b="1" i="1" dirty="0" smtClean="0"/>
            </a:br>
            <a:r>
              <a:rPr lang="es-ES" b="1" i="1" dirty="0" smtClean="0"/>
              <a:t>la imagen consagrada </a:t>
            </a:r>
            <a:br>
              <a:rPr lang="es-ES" b="1" i="1" dirty="0" smtClean="0"/>
            </a:br>
            <a:r>
              <a:rPr lang="es-ES" b="1" i="1" dirty="0" smtClean="0"/>
              <a:t>del que nos vio nacer</a:t>
            </a:r>
            <a:br>
              <a:rPr lang="es-ES" b="1" i="1" dirty="0" smtClean="0"/>
            </a:br>
            <a:r>
              <a:rPr lang="es-ES" b="1" i="1" dirty="0" smtClean="0"/>
              <a:t>de verde arrozales color</a:t>
            </a:r>
            <a:br>
              <a:rPr lang="es-ES" b="1" i="1" dirty="0" smtClean="0"/>
            </a:br>
            <a:r>
              <a:rPr lang="es-ES" b="1" i="1" dirty="0" smtClean="0"/>
              <a:t/>
            </a:r>
            <a:br>
              <a:rPr lang="es-ES" b="1" i="1" dirty="0" smtClean="0"/>
            </a:br>
            <a:r>
              <a:rPr lang="es-ES" b="1" i="1" dirty="0" smtClean="0"/>
              <a:t>La luz soberano</a:t>
            </a:r>
            <a:br>
              <a:rPr lang="es-ES" b="1" i="1" dirty="0" smtClean="0"/>
            </a:br>
            <a:r>
              <a:rPr lang="es-ES" b="1" i="1" dirty="0" smtClean="0"/>
              <a:t>que un día nos vio crecer</a:t>
            </a:r>
            <a:br>
              <a:rPr lang="es-ES" b="1" i="1" dirty="0" smtClean="0"/>
            </a:br>
            <a:r>
              <a:rPr lang="es-ES" b="1" i="1" dirty="0" smtClean="0"/>
              <a:t>entre ríos y manglares</a:t>
            </a:r>
            <a:br>
              <a:rPr lang="es-ES" b="1" i="1" dirty="0" smtClean="0"/>
            </a:br>
            <a:r>
              <a:rPr lang="es-ES" b="1" i="1" dirty="0" smtClean="0"/>
              <a:t>San Bernardo del Viento</a:t>
            </a:r>
            <a:br>
              <a:rPr lang="es-ES" b="1" i="1" dirty="0" smtClean="0"/>
            </a:br>
            <a:r>
              <a:rPr lang="es-ES" b="1" i="1" dirty="0" smtClean="0"/>
              <a:t>a orillas del Sinú</a:t>
            </a:r>
            <a:br>
              <a:rPr lang="es-ES" b="1" i="1" dirty="0" smtClean="0"/>
            </a:br>
            <a:r>
              <a:rPr lang="es-ES" b="1" i="1" dirty="0" smtClean="0"/>
              <a:t>un Santo se quedó</a:t>
            </a:r>
            <a:br>
              <a:rPr lang="es-ES" b="1" i="1" dirty="0" smtClean="0"/>
            </a:br>
            <a:r>
              <a:rPr lang="es-ES" b="1" i="1" dirty="0" smtClean="0"/>
              <a:t>Como el indio caribe defendió su</a:t>
            </a:r>
            <a:br>
              <a:rPr lang="es-ES" b="1" i="1" dirty="0" smtClean="0"/>
            </a:br>
            <a:r>
              <a:rPr lang="es-ES" b="1" i="1" dirty="0" smtClean="0"/>
              <a:t>Ancestro con su amor infinito por mi raza</a:t>
            </a:r>
            <a:br>
              <a:rPr lang="es-ES" b="1" i="1" dirty="0" smtClean="0"/>
            </a:br>
            <a:r>
              <a:rPr lang="es-ES" b="1" i="1" dirty="0" smtClean="0"/>
              <a:t>luchó</a:t>
            </a:r>
            <a:br>
              <a:rPr lang="es-ES" b="1" i="1" dirty="0" smtClean="0"/>
            </a:br>
            <a:r>
              <a:rPr lang="es-ES" b="1" i="1" dirty="0" smtClean="0"/>
              <a:t>Tus hijos cantaremos para el viento bata</a:t>
            </a:r>
            <a:br>
              <a:rPr lang="es-ES" b="1" i="1" dirty="0" smtClean="0"/>
            </a:br>
            <a:r>
              <a:rPr lang="es-ES" b="1" i="1" dirty="0" smtClean="0"/>
              <a:t>La bandera el escudo</a:t>
            </a:r>
            <a:br>
              <a:rPr lang="es-ES" b="1" i="1" dirty="0" smtClean="0"/>
            </a:br>
            <a:r>
              <a:rPr lang="es-ES" b="1" i="1" dirty="0" smtClean="0"/>
              <a:t>que un artista pintó labrando con sus manos</a:t>
            </a:r>
            <a:br>
              <a:rPr lang="es-ES" b="1" i="1" dirty="0" smtClean="0"/>
            </a:br>
            <a:r>
              <a:rPr lang="es-ES" b="1" i="1" dirty="0" smtClean="0"/>
              <a:t>plasmadas su esperanza</a:t>
            </a:r>
            <a:br>
              <a:rPr lang="es-ES" b="1" i="1" dirty="0" smtClean="0"/>
            </a:br>
            <a:r>
              <a:rPr lang="es-ES" b="1" i="1" dirty="0" smtClean="0"/>
              <a:t>de red y atarraya de un viejo pescador</a:t>
            </a:r>
            <a:br>
              <a:rPr lang="es-ES" b="1" i="1" dirty="0" smtClean="0"/>
            </a:br>
            <a:r>
              <a:rPr lang="es-ES" b="1" i="1" dirty="0" smtClean="0"/>
              <a:t>Mi raza soberana aunque sola</a:t>
            </a:r>
            <a:br>
              <a:rPr lang="es-ES" b="1" i="1" dirty="0" smtClean="0"/>
            </a:br>
            <a:r>
              <a:rPr lang="es-ES" b="1" i="1" dirty="0" smtClean="0"/>
              <a:t>ha dejado sobre la historia escrita</a:t>
            </a:r>
            <a:br>
              <a:rPr lang="es-ES" b="1" i="1" dirty="0" smtClean="0"/>
            </a:br>
            <a:r>
              <a:rPr lang="es-ES" b="1" i="1" dirty="0" smtClean="0"/>
              <a:t>Que un legado dejó</a:t>
            </a:r>
            <a:br>
              <a:rPr lang="es-ES" b="1" i="1" dirty="0" smtClean="0"/>
            </a:br>
            <a:r>
              <a:rPr lang="es-ES" b="1" i="1" dirty="0" smtClean="0"/>
              <a:t>El negro, el indio, el mero de sus venas</a:t>
            </a:r>
            <a:br>
              <a:rPr lang="es-ES" b="1" i="1" dirty="0" smtClean="0"/>
            </a:br>
            <a:r>
              <a:rPr lang="es-ES" b="1" i="1" dirty="0" smtClean="0"/>
              <a:t>brotaron</a:t>
            </a:r>
            <a:br>
              <a:rPr lang="es-ES" b="1" i="1" dirty="0" smtClean="0"/>
            </a:br>
            <a:r>
              <a:rPr lang="es-ES" b="1" i="1" dirty="0" smtClean="0"/>
              <a:t>La sangre de mi pueblo a mi tierra bañó</a:t>
            </a:r>
            <a:br>
              <a:rPr lang="es-ES" b="1" i="1" dirty="0" smtClean="0"/>
            </a:br>
            <a:r>
              <a:rPr lang="es-ES" b="1" i="1" dirty="0" smtClean="0"/>
              <a:t/>
            </a:r>
            <a:br>
              <a:rPr lang="es-ES" b="1" i="1" dirty="0" smtClean="0"/>
            </a:br>
            <a:endParaRPr lang="es-AR" b="1" i="1"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SAN BERNARDO DEL VIENTO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3399FF"/>
          </a:solidFill>
        </p:spPr>
        <p:txBody>
          <a:bodyPr>
            <a:normAutofit fontScale="90000"/>
          </a:bodyPr>
          <a:lstStyle/>
          <a:p>
            <a:r>
              <a:rPr lang="es-ES" b="1" i="1" dirty="0" smtClean="0"/>
              <a:t>HISTORIA DE SANBERNARDO DEL VIENTO</a:t>
            </a:r>
            <a:endParaRPr lang="es-AR" i="1" dirty="0"/>
          </a:p>
        </p:txBody>
      </p:sp>
      <p:sp>
        <p:nvSpPr>
          <p:cNvPr id="3" name="2 Marcador de contenido"/>
          <p:cNvSpPr>
            <a:spLocks noGrp="1"/>
          </p:cNvSpPr>
          <p:nvPr>
            <p:ph idx="1"/>
          </p:nvPr>
        </p:nvSpPr>
        <p:spPr/>
        <p:txBody>
          <a:bodyPr>
            <a:normAutofit fontScale="55000" lnSpcReduction="20000"/>
          </a:bodyPr>
          <a:lstStyle/>
          <a:p>
            <a:r>
              <a:rPr lang="es-ES" b="1" i="1" dirty="0" smtClean="0"/>
              <a:t>Fecha de fundación: 28 de noviembre de 1776</a:t>
            </a:r>
            <a:endParaRPr lang="es-AR" b="1" i="1" dirty="0" smtClean="0"/>
          </a:p>
          <a:p>
            <a:r>
              <a:rPr lang="es-ES" b="1" i="1" dirty="0" smtClean="0"/>
              <a:t>Nombre del/los fundador (es): Don Antonio de la Torre y Miranda</a:t>
            </a:r>
            <a:endParaRPr lang="es-AR" b="1" i="1" dirty="0" smtClean="0"/>
          </a:p>
          <a:p>
            <a:r>
              <a:rPr lang="es-ES" b="1" i="1" dirty="0" smtClean="0"/>
              <a:t>Reseña histórica:</a:t>
            </a:r>
            <a:br>
              <a:rPr lang="es-ES" b="1" i="1" dirty="0" smtClean="0"/>
            </a:br>
            <a:r>
              <a:rPr lang="es-ES" b="1" i="1" dirty="0" smtClean="0"/>
              <a:t>Los moradores de la región antes de la invasión y la colonización española pertenecieron a la cultura indígena Zenú. La primera fundación colonial fue establecida en la primera mitad del siglo XVIII, y más adelante el 28 de noviembre 1776, Don Antonio de la Torre Miranda, comisionado para el gobierno de Cartagena, para que iniciara una nueva expedición de colonización y es cuando se delineó a la nueva población a la margen izquierda del río Sinú.</a:t>
            </a:r>
            <a:br>
              <a:rPr lang="es-ES" b="1" i="1" dirty="0" smtClean="0"/>
            </a:br>
            <a:r>
              <a:rPr lang="es-ES" b="1" i="1" dirty="0" smtClean="0"/>
              <a:t/>
            </a:r>
            <a:br>
              <a:rPr lang="es-ES" b="1" i="1" dirty="0" smtClean="0"/>
            </a:br>
            <a:r>
              <a:rPr lang="es-ES" b="1" i="1" dirty="0" smtClean="0"/>
              <a:t>El Municipio de San Bernardo del Viento comenzó a tener existencia jurídica como entidad de desarrollo público en el año de 1931 en virtud de la ordenanza No 31 del mismo año, y anulada por la oposición sistemática de Lorica, que sufría de la segregación, fue creado nuevamente por la ordenanza No 27 de 1932.</a:t>
            </a:r>
            <a:br>
              <a:rPr lang="es-ES" b="1" i="1" dirty="0" smtClean="0"/>
            </a:br>
            <a:r>
              <a:rPr lang="es-ES" b="1" i="1" dirty="0" smtClean="0"/>
              <a:t/>
            </a:r>
            <a:br>
              <a:rPr lang="es-ES" b="1" i="1" dirty="0" smtClean="0"/>
            </a:br>
            <a:r>
              <a:rPr lang="es-ES" b="1" i="1" dirty="0" smtClean="0"/>
              <a:t>Tiempo después el Dr. José Santos Cabrera en su calidad de Senador, presentó el proyecto que se convertiría en la Ley No 22 de 1944, mediante el cual se autorizó a la asamblea de Bolívar a crear el Municipio de San Bernardo del Viento.</a:t>
            </a:r>
            <a:br>
              <a:rPr lang="es-ES" b="1" i="1" dirty="0" smtClean="0"/>
            </a:br>
            <a:endParaRPr lang="es-AR" b="1" i="1" dirty="0"/>
          </a:p>
        </p:txBody>
      </p:sp>
      <p:sp>
        <p:nvSpPr>
          <p:cNvPr id="4" name="3 Rectángulo"/>
          <p:cNvSpPr/>
          <p:nvPr/>
        </p:nvSpPr>
        <p:spPr>
          <a:xfrm>
            <a:off x="0" y="5949280"/>
            <a:ext cx="9144000" cy="90872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SAN BERNARDO DEL VIENTO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3399FF"/>
          </a:solidFill>
        </p:spPr>
        <p:txBody>
          <a:bodyPr>
            <a:normAutofit fontScale="90000"/>
          </a:bodyPr>
          <a:lstStyle/>
          <a:p>
            <a:r>
              <a:rPr lang="es-ES" b="1" i="1" dirty="0" smtClean="0"/>
              <a:t>GEOGRAFÍA DE SANBERNARDO DEL VIENTO</a:t>
            </a:r>
            <a:endParaRPr lang="es-AR" i="1" dirty="0"/>
          </a:p>
        </p:txBody>
      </p:sp>
      <p:sp>
        <p:nvSpPr>
          <p:cNvPr id="3" name="2 Marcador de contenido"/>
          <p:cNvSpPr>
            <a:spLocks noGrp="1"/>
          </p:cNvSpPr>
          <p:nvPr>
            <p:ph idx="1"/>
          </p:nvPr>
        </p:nvSpPr>
        <p:spPr/>
        <p:txBody>
          <a:bodyPr>
            <a:normAutofit lnSpcReduction="10000"/>
          </a:bodyPr>
          <a:lstStyle/>
          <a:p>
            <a:r>
              <a:rPr lang="es-ES" b="1" i="1" dirty="0" smtClean="0"/>
              <a:t>alta temperatura, en promedio de 30 °C, una humedad relativa del 80%, un patrón de distribución de las lluvias que se presentan con dos períodos bien definidos, un período de invierno que va de Abril – Mayo a Octubre – Noviembre, en donde se precipita el 76% de la lluvia anual que es de unos 1.300 mm y un período de verano, que corresponde al resto y en el cual se presenta un déficit hídrico grave en los suelos.</a:t>
            </a:r>
            <a:endParaRPr lang="es-AR" b="1" i="1" dirty="0" smtClean="0"/>
          </a:p>
          <a:p>
            <a:endParaRPr lang="es-AR" dirty="0"/>
          </a:p>
        </p:txBody>
      </p:sp>
      <p:sp>
        <p:nvSpPr>
          <p:cNvPr id="4" name="3 Rectángulo"/>
          <p:cNvSpPr/>
          <p:nvPr/>
        </p:nvSpPr>
        <p:spPr>
          <a:xfrm>
            <a:off x="0" y="6093296"/>
            <a:ext cx="9144000" cy="764704"/>
          </a:xfrm>
          <a:prstGeom prst="rect">
            <a:avLst/>
          </a:prstGeom>
          <a:solidFill>
            <a:schemeClr val="accent3">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Estrella de 5 puntas">
            <a:hlinkClick r:id="rId2"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5" name="14 CuadroTexto"/>
          <p:cNvSpPr txBox="1"/>
          <p:nvPr/>
        </p:nvSpPr>
        <p:spPr>
          <a:xfrm>
            <a:off x="1403648" y="6516052"/>
            <a:ext cx="3024336" cy="369332"/>
          </a:xfrm>
          <a:prstGeom prst="rect">
            <a:avLst/>
          </a:prstGeom>
          <a:noFill/>
        </p:spPr>
        <p:txBody>
          <a:bodyPr wrap="square" rtlCol="0">
            <a:spAutoFit/>
          </a:bodyPr>
          <a:lstStyle/>
          <a:p>
            <a:pPr algn="ctr"/>
            <a:r>
              <a:rPr lang="es-AR" dirty="0" smtClean="0"/>
              <a:t>SAN BERNARDO DEL VIENTO</a:t>
            </a:r>
            <a:endParaRPr lang="es-AR" dirty="0"/>
          </a:p>
        </p:txBody>
      </p:sp>
      <p:sp>
        <p:nvSpPr>
          <p:cNvPr id="16" name="15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7" name="16 Multidocumento">
            <a:hlinkClick r:id="rId3"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3399FF"/>
          </a:solidFill>
        </p:spPr>
        <p:txBody>
          <a:bodyPr>
            <a:normAutofit fontScale="90000"/>
          </a:bodyPr>
          <a:lstStyle/>
          <a:p>
            <a:r>
              <a:rPr lang="es-ES" b="1" i="1" dirty="0" smtClean="0"/>
              <a:t>ECOLOGÍA DE SANBERNARDO DEL VIENTO</a:t>
            </a:r>
            <a:endParaRPr lang="es-AR" i="1" dirty="0"/>
          </a:p>
        </p:txBody>
      </p:sp>
      <p:sp>
        <p:nvSpPr>
          <p:cNvPr id="3" name="2 Marcador de contenido"/>
          <p:cNvSpPr>
            <a:spLocks noGrp="1"/>
          </p:cNvSpPr>
          <p:nvPr>
            <p:ph idx="1"/>
          </p:nvPr>
        </p:nvSpPr>
        <p:spPr/>
        <p:txBody>
          <a:bodyPr>
            <a:normAutofit fontScale="55000" lnSpcReduction="20000"/>
          </a:bodyPr>
          <a:lstStyle/>
          <a:p>
            <a:r>
              <a:rPr lang="es-ES" b="1" i="1" dirty="0" smtClean="0"/>
              <a:t>Los vegetales presentan una serie de características que les permite habitar casi todos los hábitat del mundo, pero los más notables son las plantas enraizadas, que no solo constituyen los principales productores de alimentos sino, que proporcionan refugio a otra serie de organismos, así como ser también un factor importante para mantener o modificar la superficie de la tierra.</a:t>
            </a:r>
            <a:br>
              <a:rPr lang="es-ES" b="1" i="1" dirty="0" smtClean="0"/>
            </a:br>
            <a:r>
              <a:rPr lang="es-ES" b="1" i="1" dirty="0" smtClean="0"/>
              <a:t/>
            </a:r>
            <a:br>
              <a:rPr lang="es-ES" b="1" i="1" dirty="0" smtClean="0"/>
            </a:br>
            <a:r>
              <a:rPr lang="es-ES" b="1" i="1" dirty="0" smtClean="0"/>
              <a:t>La flora está representada por una gran diversidad de formas de vida, de ahí que se hable de términos como: árbol, plántula, arbusto, hierba, maleza, bejuco, mata, etc. son comunes para designar vulgarmente a la flora de una zona .</a:t>
            </a:r>
            <a:br>
              <a:rPr lang="es-ES" b="1" i="1" dirty="0" smtClean="0"/>
            </a:br>
            <a:r>
              <a:rPr lang="es-ES" b="1" i="1" dirty="0" smtClean="0"/>
              <a:t/>
            </a:r>
            <a:br>
              <a:rPr lang="es-ES" b="1" i="1" dirty="0" smtClean="0"/>
            </a:br>
            <a:r>
              <a:rPr lang="es-ES" b="1" i="1" dirty="0" smtClean="0"/>
              <a:t/>
            </a:r>
            <a:br>
              <a:rPr lang="es-ES" b="1" i="1" dirty="0" smtClean="0"/>
            </a:br>
            <a:r>
              <a:rPr lang="es-ES" b="1" i="1" dirty="0" smtClean="0"/>
              <a:t>Bosques</a:t>
            </a:r>
            <a:br>
              <a:rPr lang="es-ES" b="1" i="1" dirty="0" smtClean="0"/>
            </a:br>
            <a:r>
              <a:rPr lang="es-ES" b="1" i="1" dirty="0" smtClean="0"/>
              <a:t/>
            </a:r>
            <a:br>
              <a:rPr lang="es-ES" b="1" i="1" dirty="0" smtClean="0"/>
            </a:br>
            <a:r>
              <a:rPr lang="es-ES" b="1" i="1" dirty="0" smtClean="0"/>
              <a:t>En un principio todo el territorio estaba cubierto de un denso bosque, formado por: Árboles emergentes muy grandes, un poco dispersos, que sobresalían del nivel general de la copa de los árboles. Una serie continua de árboles intermedios, que forman un tapiz continuo, siempre verde.</a:t>
            </a:r>
            <a:br>
              <a:rPr lang="es-ES" b="1" i="1" dirty="0" smtClean="0"/>
            </a:br>
            <a:r>
              <a:rPr lang="es-ES" b="1" i="1" dirty="0" smtClean="0"/>
              <a:t/>
            </a:r>
            <a:br>
              <a:rPr lang="es-ES" b="1" i="1" dirty="0" smtClean="0"/>
            </a:br>
            <a:r>
              <a:rPr lang="es-ES" b="1" i="1" dirty="0" smtClean="0"/>
              <a:t>Una capa inferior que se hace densa en algunos lugares. Durante la época seca muchos </a:t>
            </a:r>
            <a:endParaRPr lang="es-AR" b="1" i="1"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SAN BERNARDO DEL VIENTO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1414"/>
            <a:ext cx="8229600" cy="1143000"/>
          </a:xfrm>
          <a:solidFill>
            <a:srgbClr val="3399FF"/>
          </a:solidFill>
        </p:spPr>
        <p:txBody>
          <a:bodyPr>
            <a:normAutofit fontScale="90000"/>
          </a:bodyPr>
          <a:lstStyle/>
          <a:p>
            <a:r>
              <a:rPr lang="es-ES" b="1" i="1" dirty="0" smtClean="0"/>
              <a:t>ECONOMÍA DE SANBERNARDO DEL VIENTO</a:t>
            </a:r>
            <a:endParaRPr lang="es-AR" i="1" dirty="0"/>
          </a:p>
        </p:txBody>
      </p:sp>
      <p:sp>
        <p:nvSpPr>
          <p:cNvPr id="3" name="2 Marcador de contenido"/>
          <p:cNvSpPr>
            <a:spLocks noGrp="1"/>
          </p:cNvSpPr>
          <p:nvPr>
            <p:ph idx="1"/>
          </p:nvPr>
        </p:nvSpPr>
        <p:spPr>
          <a:xfrm>
            <a:off x="0" y="1285860"/>
            <a:ext cx="9144000" cy="4572032"/>
          </a:xfrm>
        </p:spPr>
        <p:txBody>
          <a:bodyPr>
            <a:noAutofit/>
          </a:bodyPr>
          <a:lstStyle/>
          <a:p>
            <a:r>
              <a:rPr lang="es-ES" sz="1600" b="1" i="1" dirty="0" smtClean="0"/>
              <a:t>Esta actividad económica ocupa la mayor cantidad de obra de mano no calificada de pobladores, debido a que la agricultura en el municipio presenta un bajo grado de tecnificación, solo el 87% del área que se cultiva en arroz se realiza de forma semimecanizada (2.018 Has) y el resto de los cultivos de mayor área sembradas son atendidos de forma tradicional con bajos rendimientos y poca competitividad en los mercados como son: Arroz tradicional, maíz tradicional, plátano, yuca, ñame y coco. </a:t>
            </a:r>
            <a:br>
              <a:rPr lang="es-ES" sz="1600" b="1" i="1" dirty="0" smtClean="0"/>
            </a:br>
            <a:r>
              <a:rPr lang="es-ES" sz="1600" b="1" i="1" dirty="0" smtClean="0"/>
              <a:t/>
            </a:r>
            <a:br>
              <a:rPr lang="es-ES" sz="1600" b="1" i="1" dirty="0" smtClean="0"/>
            </a:br>
            <a:r>
              <a:rPr lang="es-ES" sz="1600" b="1" i="1" dirty="0" smtClean="0"/>
              <a:t>Los parceleros ubicados en las orillas del caño Grande han desarrollado un sistema de canales construidos de forma manual con los cuales han adecuado un sistema de riego, para cultivar arroz de forma artesanal con rendimientos aceptables de 4 a 5 toneladas por hectáreas. </a:t>
            </a:r>
            <a:br>
              <a:rPr lang="es-ES" sz="1600" b="1" i="1" dirty="0" smtClean="0"/>
            </a:br>
            <a:r>
              <a:rPr lang="es-ES" sz="1600" b="1" i="1" dirty="0" smtClean="0"/>
              <a:t/>
            </a:r>
            <a:br>
              <a:rPr lang="es-ES" sz="1600" b="1" i="1" dirty="0" smtClean="0"/>
            </a:br>
            <a:r>
              <a:rPr lang="es-ES" sz="1600" b="1" i="1" dirty="0" smtClean="0"/>
              <a:t>Los bajos rendimientos y la regular calidad de la producción agrícola se debe a los sistemas de siembra tradicional, semillas de baja calidad genética, aplicación de abonos químicos sin el previo estudio de la calidad físico química de los suelos, aplicación de herbicidas y funguicidas a criterios de los productores en la mayoría de los casos y no de los profesionales del sector, lo cual sumado a las dificultades del transporte en los periodos de inviernos por las malas condiciones de las vías, hacen poco competitivo a los productores agrícolas del municipio de San Bernardo, recurriendo a la venta de sus productos a los intermediarios que terminan estableciendo tallas, peso y costos de la producción. </a:t>
            </a:r>
            <a:br>
              <a:rPr lang="es-ES" sz="1600" b="1" i="1" dirty="0" smtClean="0"/>
            </a:br>
            <a:endParaRPr lang="es-AR" sz="1600" b="1" i="1"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SAN BERNARDO DEL VIENTO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solidFill>
            <a:srgbClr val="FF7C80"/>
          </a:solidFill>
        </p:spPr>
        <p:txBody>
          <a:bodyPr/>
          <a:lstStyle/>
          <a:p>
            <a:r>
              <a:rPr lang="es-ES" b="1" i="1" dirty="0" smtClean="0"/>
              <a:t>MUNICIPIO DE SAN CARLOS</a:t>
            </a:r>
            <a:endParaRPr lang="es-AR" b="1" i="1" dirty="0"/>
          </a:p>
        </p:txBody>
      </p:sp>
      <p:sp>
        <p:nvSpPr>
          <p:cNvPr id="5" name="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38594" name="Picture 2" descr="http://www.google.com.co/maps/vt/data=LtgX-e3f8ctI3U5dJtbt7EJ1ZfRneYme,U0T2U40FZIzkCNNBxZE4TFNxTdTCE_JZeOxwjlQ74PjaYs-0PlRRIpXphV-juzVniHoMPzuroYAwXPXxQVeTfsYjLw0lSyD8okksBPpJe7yk4bKGvKLvAW_SHNvjyTl6nm0L2QThHKsYA3U76fD1RkCCJD1t4AbvW5x9fu7MRxDRKma7">
            <a:hlinkClick r:id="rId2"/>
          </p:cNvPr>
          <p:cNvPicPr>
            <a:picLocks noChangeAspect="1" noChangeArrowheads="1"/>
          </p:cNvPicPr>
          <p:nvPr/>
        </p:nvPicPr>
        <p:blipFill>
          <a:blip r:embed="rId3" cstate="print"/>
          <a:srcRect/>
          <a:stretch>
            <a:fillRect/>
          </a:stretch>
        </p:blipFill>
        <p:spPr bwMode="auto">
          <a:xfrm>
            <a:off x="585790" y="1714489"/>
            <a:ext cx="4271962" cy="3857652"/>
          </a:xfrm>
          <a:prstGeom prst="rect">
            <a:avLst/>
          </a:prstGeom>
          <a:noFill/>
          <a:ln>
            <a:solidFill>
              <a:schemeClr val="tx1"/>
            </a:solidFill>
          </a:ln>
        </p:spPr>
      </p:pic>
      <p:sp>
        <p:nvSpPr>
          <p:cNvPr id="13" name="12 CuadroTexto">
            <a:hlinkClick r:id="rId4" action="ppaction://hlinksldjump"/>
          </p:cNvPr>
          <p:cNvSpPr txBox="1"/>
          <p:nvPr/>
        </p:nvSpPr>
        <p:spPr>
          <a:xfrm>
            <a:off x="6500826" y="4131238"/>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4" name="13 CuadroTexto">
            <a:hlinkClick r:id="rId5" action="ppaction://hlinksldjump"/>
          </p:cNvPr>
          <p:cNvSpPr txBox="1"/>
          <p:nvPr/>
        </p:nvSpPr>
        <p:spPr>
          <a:xfrm>
            <a:off x="6500794" y="5119228"/>
            <a:ext cx="1785918" cy="369332"/>
          </a:xfrm>
          <a:prstGeom prst="rect">
            <a:avLst/>
          </a:prstGeom>
          <a:solidFill>
            <a:srgbClr val="00B0F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ECONOMIA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5" name="2 Subtítulo"/>
          <p:cNvSpPr txBox="1">
            <a:spLocks/>
          </p:cNvSpPr>
          <p:nvPr/>
        </p:nvSpPr>
        <p:spPr>
          <a:xfrm>
            <a:off x="6000760" y="1583754"/>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7" name="16 CuadroTexto">
            <a:hlinkClick r:id="rId6" action="ppaction://hlinksldjump"/>
          </p:cNvPr>
          <p:cNvSpPr txBox="1"/>
          <p:nvPr/>
        </p:nvSpPr>
        <p:spPr>
          <a:xfrm>
            <a:off x="6500794" y="3214686"/>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17 CuadroTexto">
            <a:hlinkClick r:id="rId7" action="ppaction://hlinksldjump"/>
          </p:cNvPr>
          <p:cNvSpPr txBox="1"/>
          <p:nvPr/>
        </p:nvSpPr>
        <p:spPr>
          <a:xfrm>
            <a:off x="6500794" y="2726762"/>
            <a:ext cx="1000132" cy="369332"/>
          </a:xfrm>
          <a:prstGeom prst="rect">
            <a:avLst/>
          </a:prstGeom>
          <a:solidFill>
            <a:srgbClr val="99003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ESCUDO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18 CuadroTexto">
            <a:hlinkClick r:id="rId8" action="ppaction://hlinksldjump"/>
          </p:cNvPr>
          <p:cNvSpPr txBox="1"/>
          <p:nvPr/>
        </p:nvSpPr>
        <p:spPr>
          <a:xfrm>
            <a:off x="6500794" y="3702610"/>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 name="19 CuadroTexto"/>
          <p:cNvSpPr txBox="1"/>
          <p:nvPr/>
        </p:nvSpPr>
        <p:spPr>
          <a:xfrm>
            <a:off x="6500794" y="2298134"/>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hlinkClick r:id="rId9" action="ppaction://hlinksldjump"/>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1" name="20 CuadroTexto">
            <a:hlinkClick r:id="rId10" action="ppaction://hlinksldjump"/>
          </p:cNvPr>
          <p:cNvSpPr txBox="1"/>
          <p:nvPr/>
        </p:nvSpPr>
        <p:spPr>
          <a:xfrm>
            <a:off x="6500794" y="4631304"/>
            <a:ext cx="1285884"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ECOLOGIA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2" name="21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3" name="2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4" name="23 Multidocumento">
            <a:hlinkClick r:id="rId11"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5" name="2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6" name="2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7C80"/>
          </a:solidFill>
        </p:spPr>
        <p:txBody>
          <a:bodyPr/>
          <a:lstStyle/>
          <a:p>
            <a:r>
              <a:rPr lang="es-ES" b="1" i="1" dirty="0" smtClean="0"/>
              <a:t>IDENTIFICACION DE SAN CARLOS</a:t>
            </a:r>
            <a:endParaRPr lang="es-AR" b="1" i="1" dirty="0"/>
          </a:p>
        </p:txBody>
      </p:sp>
      <p:sp>
        <p:nvSpPr>
          <p:cNvPr id="3" name="2 Marcador de contenido"/>
          <p:cNvSpPr>
            <a:spLocks noGrp="1"/>
          </p:cNvSpPr>
          <p:nvPr>
            <p:ph idx="1"/>
          </p:nvPr>
        </p:nvSpPr>
        <p:spPr/>
        <p:txBody>
          <a:bodyPr/>
          <a:lstStyle/>
          <a:p>
            <a:r>
              <a:rPr lang="es-ES" sz="4000" b="1" i="1" dirty="0" smtClean="0"/>
              <a:t>NIT: Nº 800 075 537 7 </a:t>
            </a:r>
            <a:endParaRPr lang="es-AR" sz="4000" b="1" i="1" dirty="0" smtClean="0"/>
          </a:p>
          <a:p>
            <a:r>
              <a:rPr lang="es-ES" sz="4000" b="1" i="1" dirty="0" smtClean="0"/>
              <a:t>Código Dane: 23678</a:t>
            </a:r>
            <a:endParaRPr lang="es-AR" sz="4000" b="1" i="1" dirty="0" smtClean="0"/>
          </a:p>
          <a:p>
            <a:r>
              <a:rPr lang="es-ES" sz="4000" b="1" i="1" dirty="0" smtClean="0"/>
              <a:t>Gentilicio: San Carlense</a:t>
            </a:r>
            <a:endParaRPr lang="es-AR" sz="4000" b="1" i="1" dirty="0" smtClean="0"/>
          </a:p>
          <a:p>
            <a:r>
              <a:rPr lang="es-ES" sz="4000" b="1" i="1" dirty="0" smtClean="0"/>
              <a:t>Otros nombres que ha recibido el municipio: SAN Carlos de Colosiná </a:t>
            </a:r>
            <a:endParaRPr lang="es-AR" sz="4000" b="1" i="1" dirty="0" smtClean="0"/>
          </a:p>
          <a:p>
            <a:endParaRPr lang="es-AR"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SAN CARLOS</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725470"/>
          </a:xfrm>
          <a:solidFill>
            <a:srgbClr val="FF7C80"/>
          </a:solidFill>
        </p:spPr>
        <p:txBody>
          <a:bodyPr>
            <a:normAutofit fontScale="90000"/>
          </a:bodyPr>
          <a:lstStyle/>
          <a:p>
            <a:r>
              <a:rPr lang="es-AR" b="1" i="1" dirty="0" smtClean="0"/>
              <a:t>ESCUDO DE  SAN  CARLOS</a:t>
            </a:r>
            <a:endParaRPr lang="es-AR" b="1" i="1" dirty="0"/>
          </a:p>
        </p:txBody>
      </p:sp>
      <p:sp>
        <p:nvSpPr>
          <p:cNvPr id="5" name="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2" name="11 Imagen" descr="Escudo de San Carlos">
            <a:hlinkClick r:id="rId2" tgtFrame="_blank" tooltip="&quot;Ver escudo del tamaño original&quot;"/>
          </p:cNvPr>
          <p:cNvPicPr/>
          <p:nvPr/>
        </p:nvPicPr>
        <p:blipFill>
          <a:blip r:embed="rId3" cstate="print"/>
          <a:srcRect/>
          <a:stretch>
            <a:fillRect/>
          </a:stretch>
        </p:blipFill>
        <p:spPr bwMode="auto">
          <a:xfrm>
            <a:off x="2428860" y="1643050"/>
            <a:ext cx="3500430" cy="3000396"/>
          </a:xfrm>
          <a:prstGeom prst="rect">
            <a:avLst/>
          </a:prstGeom>
          <a:noFill/>
          <a:ln w="9525">
            <a:noFill/>
            <a:miter lim="800000"/>
            <a:headEnd/>
            <a:tailEnd/>
          </a:ln>
        </p:spPr>
      </p:pic>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Estrella de 5 puntas">
            <a:hlinkClick r:id="rId5"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9" name="18 CuadroTexto"/>
          <p:cNvSpPr txBox="1"/>
          <p:nvPr/>
        </p:nvSpPr>
        <p:spPr>
          <a:xfrm>
            <a:off x="1403648" y="6516052"/>
            <a:ext cx="3024336" cy="369332"/>
          </a:xfrm>
          <a:prstGeom prst="rect">
            <a:avLst/>
          </a:prstGeom>
          <a:noFill/>
        </p:spPr>
        <p:txBody>
          <a:bodyPr wrap="square" rtlCol="0">
            <a:spAutoFit/>
          </a:bodyPr>
          <a:lstStyle/>
          <a:p>
            <a:pPr algn="ctr"/>
            <a:r>
              <a:rPr lang="es-AR" dirty="0" smtClean="0"/>
              <a:t>SAN CARLOS</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with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set>
                                      <p:cBhvr>
                                        <p:cTn id="7" dur="228" fill="hold">
                                          <p:stCondLst>
                                            <p:cond delay="0"/>
                                          </p:stCondLst>
                                        </p:cTn>
                                        <p:tgtEl>
                                          <p:spTgt spid="4"/>
                                        </p:tgtEl>
                                        <p:attrNameLst>
                                          <p:attrName>style.rotation</p:attrName>
                                        </p:attrNameLst>
                                      </p:cBhvr>
                                      <p:to>
                                        <p:strVal val="-45.0"/>
                                      </p:to>
                                    </p:set>
                                    <p:anim calcmode="lin" valueType="num">
                                      <p:cBhvr>
                                        <p:cTn id="8" dur="228" fill="hold">
                                          <p:stCondLst>
                                            <p:cond delay="228"/>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4"/>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332656"/>
            <a:ext cx="6696744" cy="994122"/>
          </a:xfrm>
          <a:noFill/>
          <a:ln>
            <a:noFill/>
          </a:ln>
        </p:spPr>
        <p:txBody>
          <a:bodyPr>
            <a:noAutofit/>
          </a:bodyPr>
          <a:lstStyle/>
          <a:p>
            <a:r>
              <a:rPr lang="es-CO" sz="8000" b="1" dirty="0" smtClean="0">
                <a:ln w="19050">
                  <a:solidFill>
                    <a:srgbClr val="FFFF00"/>
                  </a:solidFill>
                  <a:prstDash val="solid"/>
                </a:ln>
                <a:solidFill>
                  <a:srgbClr val="FF0000"/>
                </a:solidFill>
                <a:effectLst>
                  <a:outerShdw blurRad="50000" dist="50800" dir="7500000" algn="tl">
                    <a:srgbClr val="000000">
                      <a:shade val="5000"/>
                      <a:alpha val="35000"/>
                    </a:srgbClr>
                  </a:outerShdw>
                </a:effectLst>
              </a:rPr>
              <a:t>OBJETIVO</a:t>
            </a:r>
            <a:endParaRPr lang="es-CO" sz="8000" b="1" dirty="0">
              <a:ln w="19050">
                <a:solidFill>
                  <a:srgbClr val="FFFF00"/>
                </a:solidFill>
                <a:prstDash val="solid"/>
              </a:ln>
              <a:solidFill>
                <a:srgbClr val="FF0000"/>
              </a:solidFill>
              <a:effectLst>
                <a:outerShdw blurRad="50000" dist="50800" dir="7500000" algn="tl">
                  <a:srgbClr val="000000">
                    <a:shade val="5000"/>
                    <a:alpha val="35000"/>
                  </a:srgbClr>
                </a:outerShdw>
              </a:effectLst>
            </a:endParaRPr>
          </a:p>
        </p:txBody>
      </p:sp>
      <p:sp>
        <p:nvSpPr>
          <p:cNvPr id="3" name="2 Marcador de contenido"/>
          <p:cNvSpPr>
            <a:spLocks noGrp="1"/>
          </p:cNvSpPr>
          <p:nvPr>
            <p:ph idx="1"/>
          </p:nvPr>
        </p:nvSpPr>
        <p:spPr>
          <a:xfrm>
            <a:off x="1403648" y="1484784"/>
            <a:ext cx="6192688" cy="3556992"/>
          </a:xfrm>
        </p:spPr>
        <p:txBody>
          <a:bodyPr>
            <a:normAutofit/>
          </a:bodyPr>
          <a:lstStyle/>
          <a:p>
            <a:pPr marL="0" indent="0" algn="ctr">
              <a:buNone/>
            </a:pPr>
            <a:r>
              <a:rPr lang="es-CO" sz="4400" dirty="0" smtClean="0"/>
              <a:t>Conocer los municipios del departamento de Córdoba con su historia, economía, cultura y símbolos patrios.</a:t>
            </a:r>
            <a:endParaRPr lang="es-CO" sz="4400" dirty="0"/>
          </a:p>
        </p:txBody>
      </p:sp>
      <p:pic>
        <p:nvPicPr>
          <p:cNvPr id="4" name="Sonido grabado">
            <a:hlinkClick r:id="" action="ppaction://media"/>
          </p:cNvPr>
          <p:cNvPicPr>
            <a:picLocks noRot="1" noChangeAspect="1"/>
          </p:cNvPicPr>
          <p:nvPr>
            <a:wavAudioFile r:embed="rId1" name="Sonido grabado"/>
          </p:nvPr>
        </p:nvPicPr>
        <p:blipFill>
          <a:blip r:embed="rId3" cstate="print"/>
          <a:stretch>
            <a:fillRect/>
          </a:stretch>
        </p:blipFill>
        <p:spPr>
          <a:xfrm>
            <a:off x="4449763" y="3306763"/>
            <a:ext cx="244475" cy="244475"/>
          </a:xfrm>
          <a:prstGeom prst="rect">
            <a:avLst/>
          </a:prstGeom>
        </p:spPr>
      </p:pic>
    </p:spTree>
  </p:cSld>
  <p:clrMapOvr>
    <a:masterClrMapping/>
  </p:clrMapOvr>
  <p:transition advTm="1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ppt_w</p:attrName>
                                        </p:attrNameLst>
                                      </p:cBhvr>
                                      <p:tavLst>
                                        <p:tav tm="0" fmla="#ppt_w*sin(2.5*pi*$)">
                                          <p:val>
                                            <p:fltVal val="0"/>
                                          </p:val>
                                        </p:tav>
                                        <p:tav tm="100000">
                                          <p:val>
                                            <p:fltVal val="1"/>
                                          </p:val>
                                        </p:tav>
                                      </p:tavLst>
                                    </p:anim>
                                    <p:anim calcmode="lin" valueType="num">
                                      <p:cBhvr>
                                        <p:cTn id="9" dur="1000" fill="hold"/>
                                        <p:tgtEl>
                                          <p:spTgt spid="2"/>
                                        </p:tgtEl>
                                        <p:attrNameLst>
                                          <p:attrName>ppt_h</p:attrName>
                                        </p:attrNameLst>
                                      </p:cBhvr>
                                      <p:tavLst>
                                        <p:tav tm="0">
                                          <p:val>
                                            <p:strVal val="#ppt_h"/>
                                          </p:val>
                                        </p:tav>
                                        <p:tav tm="100000">
                                          <p:val>
                                            <p:strVal val="#ppt_h"/>
                                          </p:val>
                                        </p:tav>
                                      </p:tavLst>
                                    </p:anim>
                                  </p:childTnLst>
                                </p:cTn>
                              </p:par>
                            </p:childTnLst>
                          </p:cTn>
                        </p:par>
                        <p:par>
                          <p:cTn id="10" fill="hold">
                            <p:stCondLst>
                              <p:cond delay="1700"/>
                            </p:stCondLst>
                            <p:childTnLst>
                              <p:par>
                                <p:cTn id="11" presetID="1" presetClass="mediacall" presetSubtype="0" fill="hold" nodeType="afterEffect">
                                  <p:stCondLst>
                                    <p:cond delay="0"/>
                                  </p:stCondLst>
                                  <p:childTnLst>
                                    <p:cmd type="call" cmd="playFrom(0.0)">
                                      <p:cBhvr>
                                        <p:cTn id="12" dur="885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3"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142852"/>
            <a:ext cx="7772400" cy="785818"/>
          </a:xfrm>
          <a:solidFill>
            <a:srgbClr val="00B050"/>
          </a:solidFill>
        </p:spPr>
        <p:txBody>
          <a:bodyPr>
            <a:normAutofit/>
          </a:bodyPr>
          <a:lstStyle/>
          <a:p>
            <a:r>
              <a:rPr lang="es-ES_tradnl" dirty="0" smtClean="0"/>
              <a:t>HISTORIA DE AYAPEL</a:t>
            </a:r>
            <a:endParaRPr lang="es-ES_tradnl" dirty="0"/>
          </a:p>
        </p:txBody>
      </p:sp>
      <p:sp>
        <p:nvSpPr>
          <p:cNvPr id="3" name="2 Subtítulo"/>
          <p:cNvSpPr>
            <a:spLocks noGrp="1"/>
          </p:cNvSpPr>
          <p:nvPr>
            <p:ph type="subTitle" idx="1"/>
          </p:nvPr>
        </p:nvSpPr>
        <p:spPr>
          <a:xfrm>
            <a:off x="357158" y="1000108"/>
            <a:ext cx="8358246" cy="4714908"/>
          </a:xfrm>
        </p:spPr>
        <p:txBody>
          <a:bodyPr>
            <a:normAutofit fontScale="92500" lnSpcReduction="20000"/>
          </a:bodyPr>
          <a:lstStyle/>
          <a:p>
            <a:pPr algn="just"/>
            <a:r>
              <a:rPr lang="es-ES" sz="1600" b="1" dirty="0" smtClean="0">
                <a:solidFill>
                  <a:schemeClr val="tx1"/>
                </a:solidFill>
              </a:rPr>
              <a:t>Fecha de fundación:</a:t>
            </a:r>
            <a:r>
              <a:rPr lang="es-ES" sz="1600" dirty="0" smtClean="0">
                <a:solidFill>
                  <a:schemeClr val="tx1"/>
                </a:solidFill>
              </a:rPr>
              <a:t> 25 de octubre de 1535</a:t>
            </a:r>
            <a:endParaRPr lang="es-ES_tradnl" sz="1600" dirty="0" smtClean="0">
              <a:solidFill>
                <a:schemeClr val="tx1"/>
              </a:solidFill>
            </a:endParaRPr>
          </a:p>
          <a:p>
            <a:pPr algn="just"/>
            <a:r>
              <a:rPr lang="es-ES" sz="1600" b="1" dirty="0" smtClean="0">
                <a:solidFill>
                  <a:schemeClr val="tx1"/>
                </a:solidFill>
              </a:rPr>
              <a:t>Nombre del/los fundador (es):</a:t>
            </a:r>
            <a:r>
              <a:rPr lang="es-ES" sz="1600" dirty="0" smtClean="0">
                <a:solidFill>
                  <a:schemeClr val="tx1"/>
                </a:solidFill>
              </a:rPr>
              <a:t> Alonso de Heredia</a:t>
            </a:r>
            <a:endParaRPr lang="es-ES_tradnl" sz="1600" dirty="0" smtClean="0">
              <a:solidFill>
                <a:schemeClr val="tx1"/>
              </a:solidFill>
            </a:endParaRPr>
          </a:p>
          <a:p>
            <a:pPr algn="l"/>
            <a:r>
              <a:rPr lang="es-ES" sz="1600" b="1" dirty="0" smtClean="0">
                <a:solidFill>
                  <a:schemeClr val="tx1"/>
                </a:solidFill>
              </a:rPr>
              <a:t>Reseña histórica:</a:t>
            </a:r>
            <a:r>
              <a:rPr lang="es-ES" sz="1600" dirty="0" smtClean="0">
                <a:solidFill>
                  <a:schemeClr val="tx1"/>
                </a:solidFill>
              </a:rPr>
              <a:t/>
            </a:r>
            <a:br>
              <a:rPr lang="es-ES" sz="1600" dirty="0" smtClean="0">
                <a:solidFill>
                  <a:schemeClr val="tx1"/>
                </a:solidFill>
              </a:rPr>
            </a:br>
            <a:r>
              <a:rPr lang="es-ES" sz="1600" dirty="0" smtClean="0">
                <a:solidFill>
                  <a:schemeClr val="tx1"/>
                </a:solidFill>
              </a:rPr>
              <a:t>Considerada La Capital Pesquera de Córdoba y La Capital Cultural del San Jorge, es la población más antigua del departamento. Ubicada en en la parte oriental, dista 145 kilómetros de Montería. Limita al norte con Pueblo Nuevo y el departamento de Sucre, por el este con Sucre, por el oeste con Pueblo Nuevo, Buenavista y Montelíbano, y por el sur con Antioquia.</a:t>
            </a:r>
            <a:br>
              <a:rPr lang="es-ES" sz="1600" dirty="0" smtClean="0">
                <a:solidFill>
                  <a:schemeClr val="tx1"/>
                </a:solidFill>
              </a:rPr>
            </a:br>
            <a:r>
              <a:rPr lang="es-ES" sz="1600" dirty="0" smtClean="0">
                <a:solidFill>
                  <a:schemeClr val="tx1"/>
                </a:solidFill>
              </a:rPr>
              <a:t/>
            </a:r>
            <a:br>
              <a:rPr lang="es-ES" sz="1600" dirty="0" smtClean="0">
                <a:solidFill>
                  <a:schemeClr val="tx1"/>
                </a:solidFill>
              </a:rPr>
            </a:br>
            <a:r>
              <a:rPr lang="es-ES" sz="1600" dirty="0" smtClean="0">
                <a:solidFill>
                  <a:schemeClr val="tx1"/>
                </a:solidFill>
              </a:rPr>
              <a:t>La historia de su fundación se remonta al cacique Yapel, de quién tomo su nombre. Hizo parte de la provincia de Panzenú del Imperio Zenú, y allí se desarrollaron técnicas indígenas en la agricultura, tales como el cultivo en terrazas y los sistemas de riego. Fue fundada oficialmente por Alonso de Heredia el 25 de septiembre de 1535. Fue refundada 35 años después con el nombre de San Jerónimo del Monte por Juan de Rodas y Carvajal, quien 5 años más tarde la trasladó a la orilla de la ciénaga y le cambió el nombre al de Villa de San Jerónimo de Ayapel, en memoria del cacique.</a:t>
            </a:r>
            <a:br>
              <a:rPr lang="es-ES" sz="1600" dirty="0" smtClean="0">
                <a:solidFill>
                  <a:schemeClr val="tx1"/>
                </a:solidFill>
              </a:rPr>
            </a:br>
            <a:r>
              <a:rPr lang="es-ES" sz="1600" dirty="0" smtClean="0">
                <a:solidFill>
                  <a:schemeClr val="tx1"/>
                </a:solidFill>
              </a:rPr>
              <a:t/>
            </a:r>
            <a:br>
              <a:rPr lang="es-ES" sz="1600" dirty="0" smtClean="0">
                <a:solidFill>
                  <a:schemeClr val="tx1"/>
                </a:solidFill>
              </a:rPr>
            </a:br>
            <a:r>
              <a:rPr lang="es-ES" sz="1600" dirty="0" smtClean="0">
                <a:solidFill>
                  <a:schemeClr val="tx1"/>
                </a:solidFill>
              </a:rPr>
              <a:t>Su mayor atractivo es la Ciénaga de Ayapel, la mayor reserva hidrobiológica de Córdoba con 40.000 hectáreas, de la cual depende la subsistencia de sus pobladores. En sus alrededores se han construido casas de veraneo, para quienes practican el esquí acuático y la pesca deportiva. La imponente ciénaga enmarca la belleza de su iglesia, que tiene uno de los pocos relojes de sol que se conservan en el país. Realiza anualmente las tradicionales fiestas de toros en corraleja y el Festival de la Canción y de Acordeoneros.</a:t>
            </a:r>
            <a:br>
              <a:rPr lang="es-ES" sz="1600" dirty="0" smtClean="0">
                <a:solidFill>
                  <a:schemeClr val="tx1"/>
                </a:solidFill>
              </a:rPr>
            </a:br>
            <a:r>
              <a:rPr lang="es-ES" sz="1600" dirty="0" smtClean="0">
                <a:solidFill>
                  <a:schemeClr val="tx1"/>
                </a:solidFill>
              </a:rPr>
              <a:t/>
            </a:r>
            <a:br>
              <a:rPr lang="es-ES" sz="1600" dirty="0" smtClean="0">
                <a:solidFill>
                  <a:schemeClr val="tx1"/>
                </a:solidFill>
              </a:rPr>
            </a:br>
            <a:r>
              <a:rPr lang="es-ES" sz="1600" dirty="0" smtClean="0">
                <a:solidFill>
                  <a:schemeClr val="tx1"/>
                </a:solidFill>
              </a:rPr>
              <a:t>De Ayapel han sido segregados los municipios de Montelibano y La Apartada, y parte de su territorio ha sido cedido a Planeta Rica, Pueblo Nuevo y Buenavista.</a:t>
            </a:r>
            <a:endParaRPr lang="es-ES_tradnl" sz="1600" dirty="0">
              <a:solidFill>
                <a:schemeClr val="tx1"/>
              </a:solidFill>
            </a:endParaRPr>
          </a:p>
        </p:txBody>
      </p:sp>
      <p:sp>
        <p:nvSpPr>
          <p:cNvPr id="4" name="3 Rectángulo"/>
          <p:cNvSpPr/>
          <p:nvPr/>
        </p:nvSpPr>
        <p:spPr>
          <a:xfrm>
            <a:off x="0" y="5857892"/>
            <a:ext cx="9144000" cy="100010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285720" y="5972195"/>
            <a:ext cx="857256" cy="45720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inta hacia arriba">
            <a:hlinkClick r:id="" action="ppaction://hlinkshowjump?jump=lastslide"/>
          </p:cNvPr>
          <p:cNvSpPr/>
          <p:nvPr/>
        </p:nvSpPr>
        <p:spPr>
          <a:xfrm>
            <a:off x="285720" y="5857892"/>
            <a:ext cx="857256" cy="57150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uadroTexto"/>
          <p:cNvSpPr txBox="1"/>
          <p:nvPr/>
        </p:nvSpPr>
        <p:spPr>
          <a:xfrm>
            <a:off x="5857884" y="6488692"/>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CuadroTexto"/>
          <p:cNvSpPr txBox="1"/>
          <p:nvPr/>
        </p:nvSpPr>
        <p:spPr>
          <a:xfrm>
            <a:off x="1643042" y="6488692"/>
            <a:ext cx="1285884" cy="369332"/>
          </a:xfrm>
          <a:prstGeom prst="rect">
            <a:avLst/>
          </a:prstGeom>
          <a:noFill/>
        </p:spPr>
        <p:txBody>
          <a:bodyPr wrap="square" rtlCol="0">
            <a:spAutoFit/>
          </a:bodyPr>
          <a:lstStyle/>
          <a:p>
            <a:pPr algn="ctr"/>
            <a:r>
              <a:rPr lang="es-AR" dirty="0" smtClean="0"/>
              <a:t>AYAPEL</a:t>
            </a:r>
            <a:endParaRPr lang="es-AR" dirty="0"/>
          </a:p>
        </p:txBody>
      </p:sp>
      <p:sp>
        <p:nvSpPr>
          <p:cNvPr id="14" name="13 Multidocumento">
            <a:hlinkClick r:id="" action="ppaction://hlinkshowjump?jump=firstslide"/>
          </p:cNvPr>
          <p:cNvSpPr/>
          <p:nvPr/>
        </p:nvSpPr>
        <p:spPr>
          <a:xfrm>
            <a:off x="6429388" y="5929330"/>
            <a:ext cx="642942" cy="57150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Estrella de 5 puntas">
            <a:hlinkClick r:id="rId2" action="ppaction://hlinksldjump"/>
          </p:cNvPr>
          <p:cNvSpPr/>
          <p:nvPr/>
        </p:nvSpPr>
        <p:spPr>
          <a:xfrm>
            <a:off x="1857356" y="5929330"/>
            <a:ext cx="785818" cy="500066"/>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6" name="15 Botón de acción: Inicio">
            <a:hlinkClick r:id="" action="ppaction://hlinkshowjump?jump=endshow" highlightClick="1"/>
          </p:cNvPr>
          <p:cNvSpPr/>
          <p:nvPr/>
        </p:nvSpPr>
        <p:spPr>
          <a:xfrm>
            <a:off x="8028384" y="5953270"/>
            <a:ext cx="642942"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Multidocumento">
            <a:hlinkClick r:id="rId3" action="ppaction://hlinksldjump"/>
          </p:cNvPr>
          <p:cNvSpPr/>
          <p:nvPr/>
        </p:nvSpPr>
        <p:spPr>
          <a:xfrm>
            <a:off x="6372200" y="5877272"/>
            <a:ext cx="720080" cy="64807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1414"/>
            <a:ext cx="8229600" cy="725470"/>
          </a:xfrm>
          <a:solidFill>
            <a:srgbClr val="FF7C80"/>
          </a:solidFill>
        </p:spPr>
        <p:txBody>
          <a:bodyPr>
            <a:normAutofit fontScale="90000"/>
          </a:bodyPr>
          <a:lstStyle/>
          <a:p>
            <a:r>
              <a:rPr lang="es-AR" b="1" i="1" dirty="0" smtClean="0"/>
              <a:t>HIMNO  DE  SAN  CARLOS</a:t>
            </a:r>
            <a:endParaRPr lang="es-AR" b="1" i="1" dirty="0"/>
          </a:p>
        </p:txBody>
      </p:sp>
      <p:sp>
        <p:nvSpPr>
          <p:cNvPr id="3" name="2 Marcador de contenido"/>
          <p:cNvSpPr>
            <a:spLocks noGrp="1"/>
          </p:cNvSpPr>
          <p:nvPr>
            <p:ph idx="1"/>
          </p:nvPr>
        </p:nvSpPr>
        <p:spPr>
          <a:xfrm>
            <a:off x="285752" y="928694"/>
            <a:ext cx="8286776" cy="4929198"/>
          </a:xfrm>
        </p:spPr>
        <p:txBody>
          <a:bodyPr numCol="2">
            <a:normAutofit fontScale="40000" lnSpcReduction="20000"/>
          </a:bodyPr>
          <a:lstStyle/>
          <a:p>
            <a:r>
              <a:rPr lang="es-ES" sz="2900" b="1" i="1" dirty="0" smtClean="0"/>
              <a:t>I</a:t>
            </a:r>
            <a:br>
              <a:rPr lang="es-ES" sz="2900" b="1" i="1" dirty="0" smtClean="0"/>
            </a:br>
            <a:r>
              <a:rPr lang="es-ES" sz="2900" b="1" i="1" dirty="0" smtClean="0"/>
              <a:t>Lindo San Carlos ¡OH! Tierra hermosa</a:t>
            </a:r>
            <a:br>
              <a:rPr lang="es-ES" sz="2900" b="1" i="1" dirty="0" smtClean="0"/>
            </a:br>
            <a:r>
              <a:rPr lang="es-ES" sz="2900" b="1" i="1" dirty="0" smtClean="0"/>
              <a:t>Donde siempre se canta libertad</a:t>
            </a:r>
            <a:br>
              <a:rPr lang="es-ES" sz="2900" b="1" i="1" dirty="0" smtClean="0"/>
            </a:br>
            <a:r>
              <a:rPr lang="es-ES" sz="2900" b="1" i="1" dirty="0" smtClean="0"/>
              <a:t>Del Sinú, estrella esplendorosa</a:t>
            </a:r>
            <a:br>
              <a:rPr lang="es-ES" sz="2900" b="1" i="1" dirty="0" smtClean="0"/>
            </a:br>
            <a:r>
              <a:rPr lang="es-ES" sz="2900" b="1" i="1" dirty="0" smtClean="0"/>
              <a:t>Bello terruño remanso de paz.</a:t>
            </a:r>
            <a:br>
              <a:rPr lang="es-ES" sz="2900" b="1" i="1" dirty="0" smtClean="0"/>
            </a:br>
            <a:r>
              <a:rPr lang="es-ES" sz="2900" b="1" i="1" dirty="0" smtClean="0"/>
              <a:t/>
            </a:r>
            <a:br>
              <a:rPr lang="es-ES" sz="2900" b="1" i="1" dirty="0" smtClean="0"/>
            </a:br>
            <a:r>
              <a:rPr lang="es-ES" sz="2900" b="1" i="1" dirty="0" smtClean="0"/>
              <a:t>II</a:t>
            </a:r>
            <a:br>
              <a:rPr lang="es-ES" sz="2900" b="1" i="1" dirty="0" smtClean="0"/>
            </a:br>
            <a:r>
              <a:rPr lang="es-ES" sz="2900" b="1" i="1" dirty="0" smtClean="0"/>
              <a:t/>
            </a:r>
            <a:br>
              <a:rPr lang="es-ES" sz="2900" b="1" i="1" dirty="0" smtClean="0"/>
            </a:br>
            <a:r>
              <a:rPr lang="es-ES" sz="2900" b="1" i="1" dirty="0" smtClean="0"/>
              <a:t>Muestra tus cerros un verde esperanza</a:t>
            </a:r>
            <a:br>
              <a:rPr lang="es-ES" sz="2900" b="1" i="1" dirty="0" smtClean="0"/>
            </a:br>
            <a:r>
              <a:rPr lang="es-ES" sz="2900" b="1" i="1" dirty="0" smtClean="0"/>
              <a:t>Con fragancia de aroma de flor </a:t>
            </a:r>
            <a:br>
              <a:rPr lang="es-ES" sz="2900" b="1" i="1" dirty="0" smtClean="0"/>
            </a:br>
            <a:r>
              <a:rPr lang="es-ES" sz="2900" b="1" i="1" dirty="0" smtClean="0"/>
              <a:t>Arenal que brinda confianza</a:t>
            </a:r>
            <a:br>
              <a:rPr lang="es-ES" sz="2900" b="1" i="1" dirty="0" smtClean="0"/>
            </a:br>
            <a:r>
              <a:rPr lang="es-ES" sz="2900" b="1" i="1" dirty="0" smtClean="0"/>
              <a:t>Bello camino trazado hacia Dios.   </a:t>
            </a:r>
          </a:p>
          <a:p>
            <a:r>
              <a:rPr lang="es-ES" sz="2900" b="1" i="1" dirty="0" smtClean="0"/>
              <a:t>III</a:t>
            </a:r>
            <a:br>
              <a:rPr lang="es-ES" sz="2900" b="1" i="1" dirty="0" smtClean="0"/>
            </a:br>
            <a:r>
              <a:rPr lang="es-ES" sz="2900" b="1" i="1" dirty="0" smtClean="0"/>
              <a:t/>
            </a:r>
            <a:br>
              <a:rPr lang="es-ES" sz="2900" b="1" i="1" dirty="0" smtClean="0"/>
            </a:br>
            <a:r>
              <a:rPr lang="es-ES" sz="2900" b="1" i="1" dirty="0" smtClean="0"/>
              <a:t>En tu seno, guardas al que llega</a:t>
            </a:r>
            <a:br>
              <a:rPr lang="es-ES" sz="2900" b="1" i="1" dirty="0" smtClean="0"/>
            </a:br>
            <a:r>
              <a:rPr lang="es-ES" sz="2900" b="1" i="1" dirty="0" smtClean="0"/>
              <a:t>Así lo hiciste con Colosina</a:t>
            </a:r>
            <a:br>
              <a:rPr lang="es-ES" sz="2900" b="1" i="1" dirty="0" smtClean="0"/>
            </a:br>
            <a:r>
              <a:rPr lang="es-ES" sz="2900" b="1" i="1" dirty="0" smtClean="0"/>
              <a:t>Guarda tu alma en tus bellas aguas</a:t>
            </a:r>
            <a:br>
              <a:rPr lang="es-ES" sz="2900" b="1" i="1" dirty="0" smtClean="0"/>
            </a:br>
            <a:r>
              <a:rPr lang="es-ES" sz="2900" b="1" i="1" dirty="0" smtClean="0"/>
              <a:t>Como espejo brillan al despertar.</a:t>
            </a:r>
            <a:br>
              <a:rPr lang="es-ES" sz="2900" b="1" i="1" dirty="0" smtClean="0"/>
            </a:br>
            <a:r>
              <a:rPr lang="es-ES" sz="2900" b="1" i="1" dirty="0" smtClean="0"/>
              <a:t/>
            </a:r>
            <a:br>
              <a:rPr lang="es-ES" sz="2900" b="1" i="1" dirty="0" smtClean="0"/>
            </a:br>
            <a:r>
              <a:rPr lang="es-ES" sz="2900" b="1" i="1" dirty="0" smtClean="0"/>
              <a:t>Coro</a:t>
            </a:r>
            <a:br>
              <a:rPr lang="es-ES" sz="2900" b="1" i="1" dirty="0" smtClean="0"/>
            </a:br>
            <a:r>
              <a:rPr lang="es-ES" sz="2900" b="1" i="1" dirty="0" smtClean="0"/>
              <a:t/>
            </a:r>
            <a:br>
              <a:rPr lang="es-ES" sz="2900" b="1" i="1" dirty="0" smtClean="0"/>
            </a:br>
            <a:r>
              <a:rPr lang="es-ES" sz="2900" b="1" i="1" dirty="0" smtClean="0"/>
              <a:t>Lindas mujeres y tu cielo azul</a:t>
            </a:r>
            <a:br>
              <a:rPr lang="es-ES" sz="2900" b="1" i="1" dirty="0" smtClean="0"/>
            </a:br>
            <a:r>
              <a:rPr lang="es-ES" sz="2900" b="1" i="1" dirty="0" smtClean="0"/>
              <a:t>Inquietos cocuyos, le brindan su luz</a:t>
            </a:r>
            <a:br>
              <a:rPr lang="es-ES" sz="2900" b="1" i="1" dirty="0" smtClean="0"/>
            </a:br>
            <a:r>
              <a:rPr lang="es-ES" sz="2900" b="1" i="1" dirty="0" smtClean="0"/>
              <a:t>Rincón caribeño, bonanza del Sinú</a:t>
            </a:r>
            <a:br>
              <a:rPr lang="es-ES" sz="2900" b="1" i="1" dirty="0" smtClean="0"/>
            </a:br>
            <a:r>
              <a:rPr lang="es-ES" sz="2900" b="1" i="1" dirty="0" smtClean="0"/>
              <a:t>Tus hombres sinceros pujanza zenu.</a:t>
            </a:r>
            <a:br>
              <a:rPr lang="es-ES" sz="2900" b="1" i="1" dirty="0" smtClean="0"/>
            </a:br>
            <a:r>
              <a:rPr lang="es-ES" sz="2900" b="1" i="1" dirty="0" smtClean="0"/>
              <a:t/>
            </a:r>
            <a:br>
              <a:rPr lang="es-ES" sz="2900" b="1" i="1" dirty="0" smtClean="0"/>
            </a:br>
            <a:endParaRPr lang="es-ES" sz="2900" b="1" i="1" dirty="0" smtClean="0"/>
          </a:p>
          <a:p>
            <a:pPr>
              <a:buNone/>
            </a:pPr>
            <a:r>
              <a:rPr lang="es-ES" sz="2900" b="1" i="1" dirty="0" smtClean="0"/>
              <a:t>        </a:t>
            </a:r>
          </a:p>
          <a:p>
            <a:pPr>
              <a:buNone/>
            </a:pPr>
            <a:r>
              <a:rPr lang="es-ES" sz="2900" b="1" i="1" dirty="0" smtClean="0"/>
              <a:t>IV        Tu gente ante el mundo golpeando</a:t>
            </a:r>
            <a:br>
              <a:rPr lang="es-ES" sz="2900" b="1" i="1" dirty="0" smtClean="0"/>
            </a:br>
            <a:r>
              <a:rPr lang="es-ES" sz="2900" b="1" i="1" dirty="0" smtClean="0"/>
              <a:t>Al hierro duro que hay que vencer</a:t>
            </a:r>
            <a:br>
              <a:rPr lang="es-ES" sz="2900" b="1" i="1" dirty="0" smtClean="0"/>
            </a:br>
            <a:r>
              <a:rPr lang="es-ES" sz="2900" b="1" i="1" dirty="0" smtClean="0"/>
              <a:t>La esperanza de seguir progresando</a:t>
            </a:r>
            <a:br>
              <a:rPr lang="es-ES" sz="2900" b="1" i="1" dirty="0" smtClean="0"/>
            </a:br>
            <a:r>
              <a:rPr lang="es-ES" sz="2900" b="1" i="1" dirty="0" smtClean="0"/>
              <a:t>Para que sientas tu fuerza y poder.</a:t>
            </a:r>
            <a:br>
              <a:rPr lang="es-ES" sz="2900" b="1" i="1" dirty="0" smtClean="0"/>
            </a:br>
            <a:r>
              <a:rPr lang="es-ES" sz="2900" b="1" i="1" dirty="0" smtClean="0"/>
              <a:t/>
            </a:r>
            <a:br>
              <a:rPr lang="es-ES" sz="2900" b="1" i="1" dirty="0" smtClean="0"/>
            </a:br>
            <a:r>
              <a:rPr lang="es-ES" sz="2900" b="1" i="1" dirty="0" smtClean="0"/>
              <a:t>V</a:t>
            </a:r>
            <a:br>
              <a:rPr lang="es-ES" sz="2900" b="1" i="1" dirty="0" smtClean="0"/>
            </a:br>
            <a:r>
              <a:rPr lang="es-ES" sz="2900" b="1" i="1" dirty="0" smtClean="0"/>
              <a:t/>
            </a:r>
            <a:br>
              <a:rPr lang="es-ES" sz="2900" b="1" i="1" dirty="0" smtClean="0"/>
            </a:br>
            <a:r>
              <a:rPr lang="es-ES" sz="2900" b="1" i="1" dirty="0" smtClean="0"/>
              <a:t>Desde lo alto los rayos de luna</a:t>
            </a:r>
            <a:br>
              <a:rPr lang="es-ES" sz="2900" b="1" i="1" dirty="0" smtClean="0"/>
            </a:br>
            <a:r>
              <a:rPr lang="es-ES" sz="2900" b="1" i="1" dirty="0" smtClean="0"/>
              <a:t>Como trenzas llegan hacia ti</a:t>
            </a:r>
            <a:br>
              <a:rPr lang="es-ES" sz="2900" b="1" i="1" dirty="0" smtClean="0"/>
            </a:br>
            <a:r>
              <a:rPr lang="es-ES" sz="2900" b="1" i="1" dirty="0" smtClean="0"/>
              <a:t/>
            </a:r>
            <a:br>
              <a:rPr lang="es-ES" sz="2900" b="1" i="1" dirty="0" smtClean="0"/>
            </a:br>
            <a:r>
              <a:rPr lang="es-ES" sz="2900" b="1" i="1" dirty="0" smtClean="0"/>
              <a:t>Brillan tus piedras cual bella fortuna</a:t>
            </a:r>
            <a:br>
              <a:rPr lang="es-ES" sz="2900" b="1" i="1" dirty="0" smtClean="0"/>
            </a:br>
            <a:r>
              <a:rPr lang="es-ES" sz="2900" b="1" i="1" dirty="0" smtClean="0"/>
              <a:t>Guardián inerme en tu suelo nací</a:t>
            </a:r>
            <a:br>
              <a:rPr lang="es-ES" sz="2900" b="1" i="1" dirty="0" smtClean="0"/>
            </a:br>
            <a:r>
              <a:rPr lang="es-ES" sz="2900" b="1" i="1" dirty="0" smtClean="0"/>
              <a:t/>
            </a:r>
            <a:br>
              <a:rPr lang="es-ES" sz="2900" b="1" i="1" dirty="0" smtClean="0"/>
            </a:br>
            <a:r>
              <a:rPr lang="es-ES" sz="2900" b="1" i="1" dirty="0" smtClean="0"/>
              <a:t>VI</a:t>
            </a:r>
            <a:br>
              <a:rPr lang="es-ES" sz="2900" b="1" i="1" dirty="0" smtClean="0"/>
            </a:br>
            <a:r>
              <a:rPr lang="es-ES" sz="2900" b="1" i="1" dirty="0" smtClean="0"/>
              <a:t/>
            </a:r>
            <a:br>
              <a:rPr lang="es-ES" sz="2900" b="1" i="1" dirty="0" smtClean="0"/>
            </a:br>
            <a:r>
              <a:rPr lang="es-ES" sz="2900" b="1" i="1" dirty="0" smtClean="0"/>
              <a:t>Tu larga entrada , que al forastero</a:t>
            </a:r>
            <a:br>
              <a:rPr lang="es-ES" sz="2900" b="1" i="1" dirty="0" smtClean="0"/>
            </a:br>
            <a:r>
              <a:rPr lang="es-ES" sz="2900" b="1" i="1" dirty="0" smtClean="0"/>
              <a:t>Quieres acogerlo en su techo de honor</a:t>
            </a:r>
            <a:br>
              <a:rPr lang="es-ES" sz="2900" b="1" i="1" dirty="0" smtClean="0"/>
            </a:br>
            <a:r>
              <a:rPr lang="es-ES" sz="2900" b="1" i="1" dirty="0" smtClean="0"/>
              <a:t>Para brindarle con fe y esperanza</a:t>
            </a:r>
            <a:br>
              <a:rPr lang="es-ES" sz="2900" b="1" i="1" dirty="0" smtClean="0"/>
            </a:br>
            <a:r>
              <a:rPr lang="es-ES" sz="2900" b="1" i="1" dirty="0" smtClean="0"/>
              <a:t>Lindo refugio repleto de amor.</a:t>
            </a:r>
            <a:br>
              <a:rPr lang="es-ES" sz="2900" b="1" i="1" dirty="0" smtClean="0"/>
            </a:br>
            <a:r>
              <a:rPr lang="es-ES" sz="2900" b="1" i="1" dirty="0" smtClean="0"/>
              <a:t/>
            </a:r>
            <a:br>
              <a:rPr lang="es-ES" sz="2900" b="1" i="1" dirty="0" smtClean="0"/>
            </a:br>
            <a:r>
              <a:rPr lang="es-ES" sz="2900" b="1" i="1" dirty="0" smtClean="0"/>
              <a:t>Coro</a:t>
            </a:r>
            <a:br>
              <a:rPr lang="es-ES" sz="2900" b="1" i="1" dirty="0" smtClean="0"/>
            </a:br>
            <a:r>
              <a:rPr lang="es-ES" sz="2900" b="1" i="1" dirty="0" smtClean="0"/>
              <a:t/>
            </a:r>
            <a:br>
              <a:rPr lang="es-ES" sz="2900" b="1" i="1" dirty="0" smtClean="0"/>
            </a:br>
            <a:r>
              <a:rPr lang="es-ES" sz="2900" b="1" i="1" dirty="0" smtClean="0"/>
              <a:t>Aquel campesino hombre de pudor</a:t>
            </a:r>
            <a:br>
              <a:rPr lang="es-ES" sz="2900" b="1" i="1" dirty="0" smtClean="0"/>
            </a:br>
            <a:r>
              <a:rPr lang="es-ES" sz="2900" b="1" i="1" dirty="0" smtClean="0"/>
              <a:t>Riega tus caminos con gotas de sudor</a:t>
            </a:r>
            <a:br>
              <a:rPr lang="es-ES" sz="2900" b="1" i="1" dirty="0" smtClean="0"/>
            </a:br>
            <a:r>
              <a:rPr lang="es-ES" sz="2900" b="1" i="1" dirty="0" smtClean="0"/>
              <a:t>Al batir tu bandera y al viento vencer</a:t>
            </a:r>
            <a:br>
              <a:rPr lang="es-ES" sz="2900" b="1" i="1" dirty="0" smtClean="0"/>
            </a:br>
            <a:r>
              <a:rPr lang="es-ES" sz="2900" b="1" i="1" dirty="0" smtClean="0"/>
              <a:t>Con himno y escudo jamás podrás perecer</a:t>
            </a:r>
            <a:br>
              <a:rPr lang="es-ES" sz="2900" b="1" i="1" dirty="0" smtClean="0"/>
            </a:br>
            <a:endParaRPr lang="es-AR" sz="2900" b="1" i="1" dirty="0" smtClean="0"/>
          </a:p>
          <a:p>
            <a:pPr>
              <a:buNone/>
            </a:pPr>
            <a:r>
              <a:rPr lang="es-ES" dirty="0" smtClean="0"/>
              <a:t/>
            </a:r>
            <a:br>
              <a:rPr lang="es-ES" dirty="0" smtClean="0"/>
            </a:br>
            <a:endParaRPr lang="es-AR" dirty="0"/>
          </a:p>
        </p:txBody>
      </p:sp>
      <p:sp>
        <p:nvSpPr>
          <p:cNvPr id="7" name="6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9" name="8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9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11" name="10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14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6" name="15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8" name="17 CuadroTexto"/>
          <p:cNvSpPr txBox="1"/>
          <p:nvPr/>
        </p:nvSpPr>
        <p:spPr>
          <a:xfrm>
            <a:off x="1403648" y="6516052"/>
            <a:ext cx="3024336" cy="369332"/>
          </a:xfrm>
          <a:prstGeom prst="rect">
            <a:avLst/>
          </a:prstGeom>
          <a:noFill/>
        </p:spPr>
        <p:txBody>
          <a:bodyPr wrap="square" rtlCol="0">
            <a:spAutoFit/>
          </a:bodyPr>
          <a:lstStyle/>
          <a:p>
            <a:pPr algn="ctr"/>
            <a:r>
              <a:rPr lang="es-AR" dirty="0" smtClean="0"/>
              <a:t>SAN CARLOS</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142860"/>
            <a:ext cx="8229600" cy="857248"/>
          </a:xfrm>
          <a:solidFill>
            <a:srgbClr val="FF7C80"/>
          </a:solidFill>
        </p:spPr>
        <p:txBody>
          <a:bodyPr/>
          <a:lstStyle/>
          <a:p>
            <a:r>
              <a:rPr lang="es-AR" b="1" i="1" dirty="0" smtClean="0"/>
              <a:t>HISTORIA  DE  SANCARLOS</a:t>
            </a:r>
            <a:endParaRPr lang="es-AR" b="1" i="1" dirty="0"/>
          </a:p>
        </p:txBody>
      </p:sp>
      <p:sp>
        <p:nvSpPr>
          <p:cNvPr id="3" name="2 Marcador de contenido"/>
          <p:cNvSpPr>
            <a:spLocks noGrp="1"/>
          </p:cNvSpPr>
          <p:nvPr>
            <p:ph idx="1"/>
          </p:nvPr>
        </p:nvSpPr>
        <p:spPr>
          <a:xfrm>
            <a:off x="428596" y="1117615"/>
            <a:ext cx="8229600" cy="4525963"/>
          </a:xfrm>
        </p:spPr>
        <p:txBody>
          <a:bodyPr>
            <a:noAutofit/>
          </a:bodyPr>
          <a:lstStyle/>
          <a:p>
            <a:r>
              <a:rPr lang="es-ES" sz="1600" b="1" i="1" dirty="0" smtClean="0"/>
              <a:t>Fecha de fundación: 01 de abril de 1745</a:t>
            </a:r>
            <a:endParaRPr lang="es-AR" sz="1600" b="1" i="1" dirty="0" smtClean="0"/>
          </a:p>
          <a:p>
            <a:r>
              <a:rPr lang="es-ES" sz="1600" b="1" i="1" dirty="0" smtClean="0"/>
              <a:t>Nombre del/los fundador (es): </a:t>
            </a:r>
            <a:endParaRPr lang="es-AR" sz="1600" b="1" i="1" dirty="0" smtClean="0"/>
          </a:p>
          <a:p>
            <a:r>
              <a:rPr lang="es-ES" sz="1600" b="1" i="1" dirty="0" smtClean="0"/>
              <a:t>Reseña histórica:</a:t>
            </a:r>
            <a:br>
              <a:rPr lang="es-ES" sz="1600" b="1" i="1" dirty="0" smtClean="0"/>
            </a:br>
            <a:r>
              <a:rPr lang="es-ES" sz="1600" b="1" i="1" dirty="0" smtClean="0"/>
              <a:t>El origen y la fundación del municipio de San Carlos se asemeja a todos los demás pueblos de Córdoba, con la típica llegada de los Españoles en busca de conquistas, se produjo en 1745 una primera fundación por DON JUAN DE TORREZAL DIAS PIMIENTA. </a:t>
            </a:r>
            <a:br>
              <a:rPr lang="es-ES" sz="1600" b="1" i="1" dirty="0" smtClean="0"/>
            </a:br>
            <a:r>
              <a:rPr lang="es-ES" sz="1600" b="1" i="1" dirty="0" smtClean="0"/>
              <a:t/>
            </a:r>
            <a:br>
              <a:rPr lang="es-ES" sz="1600" b="1" i="1" dirty="0" smtClean="0"/>
            </a:br>
            <a:r>
              <a:rPr lang="es-ES" sz="1600" b="1" i="1" dirty="0" smtClean="0"/>
              <a:t>Luego de un incendio que arrasó con la ranchería de aspecto netamente aborigen se produjo una segunda fundación el tres de mayo de 1977 por DON ANTONIO DE LA TORRE Y MIRANDA, dándole el nombre de SAN Carlos de Colosiná en honor al rey de España Carlos V y en memoria del valeroso cacique de los Zenúes (Colosiná).</a:t>
            </a:r>
            <a:br>
              <a:rPr lang="es-ES" sz="1600" b="1" i="1" dirty="0" smtClean="0"/>
            </a:br>
            <a:r>
              <a:rPr lang="es-ES" sz="1600" b="1" i="1" dirty="0" smtClean="0"/>
              <a:t/>
            </a:r>
            <a:br>
              <a:rPr lang="es-ES" sz="1600" b="1" i="1" dirty="0" smtClean="0"/>
            </a:br>
            <a:r>
              <a:rPr lang="es-ES" sz="1600" b="1" i="1" dirty="0" smtClean="0"/>
              <a:t>De la torre y Miranda incorcopora veinte (20) familias más a la comunidad establecida en la primera fundación. Familias que venían con él de Sahagún. Remitiendo un informe a la corona en el que el Refundador de pueblos declara: "A cuatro leguas de la población de Ciénaga de Oro y a orillas de la ciénaga fundé nuevamente al pueblo de San Carlos de Colosiná, lo delineé el 3 de mayo de 1777 y repartí 108 solares a igual numero de familias compuestas por 480 personas".</a:t>
            </a:r>
            <a:endParaRPr lang="es-AR" sz="1600" b="1" i="1"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SAN CARLOS</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1"/>
                                          </p:val>
                                        </p:tav>
                                        <p:tav tm="100000">
                                          <p:val>
                                            <p:strVal val="#ppt_x"/>
                                          </p:val>
                                        </p:tav>
                                      </p:tavLst>
                                    </p:anim>
                                    <p:anim calcmode="lin" valueType="num">
                                      <p:cBhvr>
                                        <p:cTn id="9"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03200"/>
            <a:ext cx="8229600" cy="796908"/>
          </a:xfrm>
          <a:solidFill>
            <a:srgbClr val="FF7C80"/>
          </a:solidFill>
        </p:spPr>
        <p:txBody>
          <a:bodyPr>
            <a:normAutofit/>
          </a:bodyPr>
          <a:lstStyle/>
          <a:p>
            <a:r>
              <a:rPr lang="es-ES" b="1" i="1" dirty="0" smtClean="0"/>
              <a:t>GEOGRAFÍA DE SAN CARLOS</a:t>
            </a:r>
            <a:endParaRPr lang="es-AR" i="1" dirty="0"/>
          </a:p>
        </p:txBody>
      </p:sp>
      <p:sp>
        <p:nvSpPr>
          <p:cNvPr id="3" name="2 Marcador de contenido"/>
          <p:cNvSpPr>
            <a:spLocks noGrp="1"/>
          </p:cNvSpPr>
          <p:nvPr>
            <p:ph idx="1"/>
          </p:nvPr>
        </p:nvSpPr>
        <p:spPr>
          <a:xfrm>
            <a:off x="0" y="1171572"/>
            <a:ext cx="9144000" cy="4686320"/>
          </a:xfrm>
        </p:spPr>
        <p:txBody>
          <a:bodyPr>
            <a:normAutofit fontScale="47500" lnSpcReduction="20000"/>
          </a:bodyPr>
          <a:lstStyle/>
          <a:p>
            <a:pPr>
              <a:buNone/>
            </a:pPr>
            <a:r>
              <a:rPr lang="es-ES" sz="4200" b="1" i="1" dirty="0" smtClean="0"/>
              <a:t>Región Norte: se localiza del centro al norte del municipio con relieve plano en donde las principales unidades fisiográficas son: abanicos, bajos, llanuras de inundación y diques naturales.</a:t>
            </a:r>
            <a:br>
              <a:rPr lang="es-ES" sz="4200" b="1" i="1" dirty="0" smtClean="0"/>
            </a:br>
            <a:r>
              <a:rPr lang="es-ES" sz="4200" b="1" i="1" dirty="0" smtClean="0"/>
              <a:t>Presenta suelos erosionados, siendo la principal causa tumba, despalite, quema y tala indiscriminada de los bosques. Los árboles maderables están en vía extinción y las llanuras de inundación y zona de embalse de la ciénaga de los quemados y charco grande, están siendo objeto de la construcción de diques y jarillones por parte de terratenientes, para poder mantener pastos y ganados en épocas de invierno, transformando así el estado natural de la región y trayendo como consecuencias inundaciones periódicas en la zona urbana y algunas veredas.</a:t>
            </a:r>
            <a:br>
              <a:rPr lang="es-ES" sz="4200" b="1" i="1" dirty="0" smtClean="0"/>
            </a:br>
            <a:r>
              <a:rPr lang="es-ES" sz="4200" b="1" i="1" dirty="0" smtClean="0"/>
              <a:t/>
            </a:r>
            <a:br>
              <a:rPr lang="es-ES" sz="4200" b="1" i="1" dirty="0" smtClean="0"/>
            </a:br>
            <a:r>
              <a:rPr lang="es-ES" sz="4200" b="1" i="1" dirty="0" smtClean="0"/>
              <a:t>Región Central: localizada en el centro del municipio con relieve ligeramente ondulado a quebrado con pendientes que alcanzan hasta el 25%. Los suelos están bastantes erosionados debido entre otros factores a la tumba, despalite, quema, tala indiscriminada de los bosques y a las grandes corrientes de agua que se originan en los cerros arrastrando arena y piedras, los cuales se explotan indiscriminadamente en los diferentes arroyos.</a:t>
            </a:r>
            <a:r>
              <a:rPr lang="es-ES" sz="4200" dirty="0" smtClean="0"/>
              <a:t/>
            </a:r>
            <a:br>
              <a:rPr lang="es-ES" sz="4200" dirty="0" smtClean="0"/>
            </a:br>
            <a:r>
              <a:rPr lang="es-ES" sz="4200" b="1" dirty="0" smtClean="0"/>
              <a:t> </a:t>
            </a:r>
            <a:endParaRPr lang="es-AR" sz="4200" b="1" dirty="0" smtClean="0"/>
          </a:p>
          <a:p>
            <a:endParaRPr lang="es-AR"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SAN CARLOS</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fmla="#ppt_w*sin(2.5*pi*$)">
                                          <p:val>
                                            <p:fltVal val="0"/>
                                          </p:val>
                                        </p:tav>
                                        <p:tav tm="100000">
                                          <p:val>
                                            <p:fltVal val="1"/>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4290"/>
            <a:ext cx="8229600" cy="857256"/>
          </a:xfrm>
          <a:solidFill>
            <a:srgbClr val="FF7C80"/>
          </a:solidFill>
        </p:spPr>
        <p:txBody>
          <a:bodyPr>
            <a:normAutofit/>
          </a:bodyPr>
          <a:lstStyle/>
          <a:p>
            <a:r>
              <a:rPr lang="es-ES" b="1" i="1" dirty="0" smtClean="0"/>
              <a:t>ECOLOGÍA DE SAN CARLOS</a:t>
            </a:r>
            <a:endParaRPr lang="es-AR" i="1" dirty="0"/>
          </a:p>
        </p:txBody>
      </p:sp>
      <p:sp>
        <p:nvSpPr>
          <p:cNvPr id="3" name="2 Marcador de contenido"/>
          <p:cNvSpPr>
            <a:spLocks noGrp="1"/>
          </p:cNvSpPr>
          <p:nvPr>
            <p:ph idx="1"/>
          </p:nvPr>
        </p:nvSpPr>
        <p:spPr>
          <a:xfrm>
            <a:off x="0" y="1142984"/>
            <a:ext cx="8929718" cy="4786346"/>
          </a:xfrm>
        </p:spPr>
        <p:txBody>
          <a:bodyPr>
            <a:noAutofit/>
          </a:bodyPr>
          <a:lstStyle/>
          <a:p>
            <a:r>
              <a:rPr lang="es-ES" sz="1600" b="1" i="1" dirty="0" smtClean="0"/>
              <a:t>Dentro de la caracterización geomorfológica del municipio de San Carlos esta la de presentar tres tipos de regiones.</a:t>
            </a:r>
            <a:br>
              <a:rPr lang="es-ES" sz="1600" b="1" i="1" dirty="0" smtClean="0"/>
            </a:br>
            <a:r>
              <a:rPr lang="es-ES" sz="1600" b="1" i="1" dirty="0" smtClean="0"/>
              <a:t/>
            </a:r>
            <a:br>
              <a:rPr lang="es-ES" sz="1600" b="1" i="1" dirty="0" smtClean="0"/>
            </a:br>
            <a:r>
              <a:rPr lang="es-ES" sz="1600" b="1" i="1" dirty="0" smtClean="0"/>
              <a:t>Región Norte: se localiza del centro al norte del municipio con relieve plano en donde las principales unidades fisiográficas son: abanicos, bajos, llanuras de inundación y diques naturales.</a:t>
            </a:r>
            <a:br>
              <a:rPr lang="es-ES" sz="1600" b="1" i="1" dirty="0" smtClean="0"/>
            </a:br>
            <a:r>
              <a:rPr lang="es-ES" sz="1600" b="1" i="1" dirty="0" smtClean="0"/>
              <a:t>Presenta suelos erosionados, siendo la principal causa tumba, despalite, quema y tala indiscriminada de los bosques. Los árboles maderables están en vía extinción y las llanuras de inundación y zona de embalse de la ciénaga de los quemados y charco grande, están siendo objeto de la construcción de diques y jarillones por parte de terratenientes, para poder mantener pastos y ganados en épocas de invierno, transformando así el estado natural de la región y trayendo como consecuencias inundaciones periódicas en la zona urbana y algunas veredas.</a:t>
            </a:r>
            <a:br>
              <a:rPr lang="es-ES" sz="1600" b="1" i="1" dirty="0" smtClean="0"/>
            </a:br>
            <a:r>
              <a:rPr lang="es-ES" sz="1600" b="1" i="1" dirty="0" smtClean="0"/>
              <a:t/>
            </a:r>
            <a:br>
              <a:rPr lang="es-ES" sz="1600" b="1" i="1" dirty="0" smtClean="0"/>
            </a:br>
            <a:r>
              <a:rPr lang="es-ES" sz="1600" b="1" i="1" dirty="0" smtClean="0"/>
              <a:t>Región Central: localizada en el centro del municipio con relieve ligeramente ondulado a quebrado con pendientes que alcanzan hasta el 25%. Los suelos están bastantes erosionados debido entre otros factores a la tumba, despalite, quema, tala indiscriminada de los bosques y a las grandes corrientes de agua que se originan en los cerros arrastrando arena y piedras, los cuales se explotan indiscriminadamente en los diferentes arroyos.</a:t>
            </a:r>
            <a:br>
              <a:rPr lang="es-ES" sz="1600" b="1" i="1" dirty="0" smtClean="0"/>
            </a:br>
            <a:r>
              <a:rPr lang="es-ES" sz="1600" b="1" i="1" dirty="0" smtClean="0"/>
              <a:t/>
            </a:r>
            <a:br>
              <a:rPr lang="es-ES" sz="1600" b="1" i="1" dirty="0" smtClean="0"/>
            </a:br>
            <a:endParaRPr lang="es-AR" sz="1600" b="1" i="1"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SAN CARLOS</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68346"/>
          </a:xfrm>
          <a:solidFill>
            <a:srgbClr val="FF7C80"/>
          </a:solidFill>
        </p:spPr>
        <p:txBody>
          <a:bodyPr>
            <a:normAutofit/>
          </a:bodyPr>
          <a:lstStyle/>
          <a:p>
            <a:r>
              <a:rPr lang="es-ES" b="1" i="1" dirty="0" smtClean="0"/>
              <a:t>ECONOMÍA DE SANCARLOS</a:t>
            </a:r>
            <a:endParaRPr lang="es-AR" i="1" dirty="0"/>
          </a:p>
        </p:txBody>
      </p:sp>
      <p:sp>
        <p:nvSpPr>
          <p:cNvPr id="3" name="2 Marcador de contenido"/>
          <p:cNvSpPr>
            <a:spLocks noGrp="1"/>
          </p:cNvSpPr>
          <p:nvPr>
            <p:ph idx="1"/>
          </p:nvPr>
        </p:nvSpPr>
        <p:spPr>
          <a:xfrm>
            <a:off x="214282" y="1214422"/>
            <a:ext cx="8643998" cy="4786346"/>
          </a:xfrm>
        </p:spPr>
        <p:txBody>
          <a:bodyPr>
            <a:noAutofit/>
          </a:bodyPr>
          <a:lstStyle/>
          <a:p>
            <a:r>
              <a:rPr lang="es-ES" sz="1600" b="1" i="1" dirty="0" smtClean="0"/>
              <a:t>El municipio de San Carlos por su situación geográfica y sus características topográficas, posee relaciones comerciales definidas en tres subregiones definidas en dos regiones así: </a:t>
            </a:r>
            <a:br>
              <a:rPr lang="es-ES" sz="1600" b="1" i="1" dirty="0" smtClean="0"/>
            </a:br>
            <a:r>
              <a:rPr lang="es-ES" sz="1600" b="1" i="1" dirty="0" smtClean="0"/>
              <a:t>- Los corregimientos de Carrizal, Guacharacal, Cieneguita Pozón, Callemar, las veredas y caseríos que los integran las realizan con Montería y Planeta Rica.</a:t>
            </a:r>
            <a:br>
              <a:rPr lang="es-ES" sz="1600" b="1" i="1" dirty="0" smtClean="0"/>
            </a:br>
            <a:r>
              <a:rPr lang="es-ES" sz="1600" b="1" i="1" dirty="0" smtClean="0"/>
              <a:t>- Los corregimientos de Santa Rosa, San Miguel, El Hato, las veredas y caseríos que los conforman lo hacen con Cereté. </a:t>
            </a:r>
            <a:br>
              <a:rPr lang="es-ES" sz="1600" b="1" i="1" dirty="0" smtClean="0"/>
            </a:br>
            <a:r>
              <a:rPr lang="es-ES" sz="1600" b="1" i="1" dirty="0" smtClean="0"/>
              <a:t/>
            </a:r>
            <a:br>
              <a:rPr lang="es-ES" sz="1600" b="1" i="1" dirty="0" smtClean="0"/>
            </a:br>
            <a:r>
              <a:rPr lang="es-ES" sz="1600" b="1" i="1" dirty="0" smtClean="0"/>
              <a:t>Esta desarticulación económica se debe en gran parte a la falta de vías de intercomunicación, a la distancia entre dichos corregimientos y la zona urbana del municipio, así como la falta de incentivos al comercio interno y centros de compras con capacidad para adquirir la oferta de productos agrícolas (acopio).</a:t>
            </a:r>
            <a:br>
              <a:rPr lang="es-ES" sz="1600" b="1" i="1" dirty="0" smtClean="0"/>
            </a:br>
            <a:r>
              <a:rPr lang="es-ES" sz="1600" b="1" i="1" dirty="0" smtClean="0"/>
              <a:t/>
            </a:r>
            <a:br>
              <a:rPr lang="es-ES" sz="1600" b="1" i="1" dirty="0" smtClean="0"/>
            </a:br>
            <a:r>
              <a:rPr lang="es-ES" sz="1600" b="1" i="1" dirty="0" smtClean="0"/>
              <a:t>Analizando la vocación productiva del municipio (agropecuaria) y los índices de comercialización interna y externa se puede establecer que el municipio no participa activa y directamente en los mercados regionales, nacionales e internacionales.</a:t>
            </a:r>
            <a:br>
              <a:rPr lang="es-ES" sz="1600" b="1" i="1" dirty="0" smtClean="0"/>
            </a:br>
            <a:r>
              <a:rPr lang="es-ES" sz="1600" b="1" i="1" dirty="0" smtClean="0"/>
              <a:t/>
            </a:r>
            <a:br>
              <a:rPr lang="es-ES" sz="1600" b="1" i="1" dirty="0" smtClean="0"/>
            </a:br>
            <a:r>
              <a:rPr lang="es-ES" sz="1600" b="1" i="1" dirty="0" smtClean="0"/>
              <a:t>Teniendo en cuenta el conceso agropecuario realizado por la UMATA se establece que el 8.40% del área total del municipio son utilizadas a cultivos transitorios donde predomina el Maíz tradicional, algodón, arroz tradicional, yuca, plátano, ñame, fríjol</a:t>
            </a:r>
            <a:endParaRPr lang="es-AR" sz="1600" b="1" i="1"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SAN CARLOS</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571472" y="285728"/>
            <a:ext cx="8229600" cy="1143000"/>
          </a:xfrm>
          <a:solidFill>
            <a:srgbClr val="990033"/>
          </a:solidFill>
        </p:spPr>
        <p:txBody>
          <a:bodyPr/>
          <a:lstStyle/>
          <a:p>
            <a:r>
              <a:rPr lang="es-ES" b="1" i="1" dirty="0" smtClean="0"/>
              <a:t>MUNICIPIO DE SAN PELAYO</a:t>
            </a:r>
            <a:endParaRPr lang="es-AR" b="1" i="1" dirty="0"/>
          </a:p>
        </p:txBody>
      </p:sp>
      <p:sp>
        <p:nvSpPr>
          <p:cNvPr id="5" name="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39618" name="Picture 2" descr="http://www.google.com.co/maps/vt/data=LtgX-e3f8ctI3U5dJtbt7EJ1ZfRneYme,ZgHZ--hJENXIIKhfCWeqMsYj9JJyXushoZGg8ecfWDaTkZ4w_6xNKqWkrNjUEWmKDvjx0mox5qeojjOhiYYV-xsXWumg1GCxlj0khWFii64I3AkxhtN8Jv3UrM-0v63Z3BhrG4As0aZcs0kpCrK79KycYvy2XvDdkcl9MxCiXkaJAL7R">
            <a:hlinkClick r:id="rId2"/>
          </p:cNvPr>
          <p:cNvPicPr>
            <a:picLocks noChangeAspect="1" noChangeArrowheads="1"/>
          </p:cNvPicPr>
          <p:nvPr/>
        </p:nvPicPr>
        <p:blipFill>
          <a:blip r:embed="rId3" cstate="print"/>
          <a:srcRect/>
          <a:stretch>
            <a:fillRect/>
          </a:stretch>
        </p:blipFill>
        <p:spPr bwMode="auto">
          <a:xfrm>
            <a:off x="1187624" y="1844824"/>
            <a:ext cx="3986209" cy="3714775"/>
          </a:xfrm>
          <a:prstGeom prst="rect">
            <a:avLst/>
          </a:prstGeom>
          <a:noFill/>
          <a:ln>
            <a:solidFill>
              <a:schemeClr val="tx1"/>
            </a:solidFill>
          </a:ln>
        </p:spPr>
      </p:pic>
      <p:sp>
        <p:nvSpPr>
          <p:cNvPr id="11" name="10 CuadroTexto">
            <a:hlinkClick r:id="rId4" action="ppaction://hlinksldjump"/>
          </p:cNvPr>
          <p:cNvSpPr txBox="1"/>
          <p:nvPr/>
        </p:nvSpPr>
        <p:spPr>
          <a:xfrm>
            <a:off x="6500826" y="4143380"/>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2" name="11 CuadroTexto">
            <a:hlinkClick r:id="rId5" action="ppaction://hlinksldjump"/>
          </p:cNvPr>
          <p:cNvSpPr txBox="1"/>
          <p:nvPr/>
        </p:nvSpPr>
        <p:spPr>
          <a:xfrm>
            <a:off x="6500794" y="5131370"/>
            <a:ext cx="1785918" cy="369332"/>
          </a:xfrm>
          <a:prstGeom prst="rect">
            <a:avLst/>
          </a:prstGeom>
          <a:solidFill>
            <a:srgbClr val="00B0F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ECONOMIA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3" name="2 Subtítulo"/>
          <p:cNvSpPr txBox="1">
            <a:spLocks/>
          </p:cNvSpPr>
          <p:nvPr/>
        </p:nvSpPr>
        <p:spPr>
          <a:xfrm>
            <a:off x="6000760" y="1583754"/>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5" name="14 CuadroTexto">
            <a:hlinkClick r:id="rId6" action="ppaction://hlinksldjump"/>
          </p:cNvPr>
          <p:cNvSpPr txBox="1"/>
          <p:nvPr/>
        </p:nvSpPr>
        <p:spPr>
          <a:xfrm>
            <a:off x="6500794" y="3226828"/>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6" name="15 CuadroTexto">
            <a:hlinkClick r:id="rId7" action="ppaction://hlinksldjump"/>
          </p:cNvPr>
          <p:cNvSpPr txBox="1"/>
          <p:nvPr/>
        </p:nvSpPr>
        <p:spPr>
          <a:xfrm>
            <a:off x="6500794" y="2726762"/>
            <a:ext cx="1000132" cy="369332"/>
          </a:xfrm>
          <a:prstGeom prst="rect">
            <a:avLst/>
          </a:prstGeom>
          <a:solidFill>
            <a:srgbClr val="99003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ESCUDO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16 CuadroTexto">
            <a:hlinkClick r:id="rId8" action="ppaction://hlinksldjump"/>
          </p:cNvPr>
          <p:cNvSpPr txBox="1"/>
          <p:nvPr/>
        </p:nvSpPr>
        <p:spPr>
          <a:xfrm>
            <a:off x="6500794" y="3714752"/>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17 CuadroTexto">
            <a:hlinkClick r:id="rId9" action="ppaction://hlinksldjump"/>
          </p:cNvPr>
          <p:cNvSpPr txBox="1"/>
          <p:nvPr/>
        </p:nvSpPr>
        <p:spPr>
          <a:xfrm>
            <a:off x="6500794" y="2298134"/>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18 CuadroTexto">
            <a:hlinkClick r:id="rId10" action="ppaction://hlinksldjump"/>
          </p:cNvPr>
          <p:cNvSpPr txBox="1"/>
          <p:nvPr/>
        </p:nvSpPr>
        <p:spPr>
          <a:xfrm>
            <a:off x="6500794" y="4643446"/>
            <a:ext cx="1285884"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ECOLOGIA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 name="19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1" name="20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2" name="21 Multidocumento">
            <a:hlinkClick r:id="rId11"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3" name="22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4" name="23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285728"/>
            <a:ext cx="8229600" cy="1143000"/>
          </a:xfrm>
          <a:solidFill>
            <a:srgbClr val="990033"/>
          </a:solidFill>
        </p:spPr>
        <p:txBody>
          <a:bodyPr/>
          <a:lstStyle/>
          <a:p>
            <a:r>
              <a:rPr lang="es-ES" b="1" i="1" dirty="0" smtClean="0"/>
              <a:t>IDENTIFICACION DE SAN PELAYO</a:t>
            </a:r>
            <a:endParaRPr lang="es-AR" b="1" i="1" dirty="0"/>
          </a:p>
        </p:txBody>
      </p:sp>
      <p:sp>
        <p:nvSpPr>
          <p:cNvPr id="3" name="2 Marcador de contenido"/>
          <p:cNvSpPr>
            <a:spLocks noGrp="1"/>
          </p:cNvSpPr>
          <p:nvPr>
            <p:ph idx="1"/>
          </p:nvPr>
        </p:nvSpPr>
        <p:spPr>
          <a:xfrm>
            <a:off x="457200" y="1600201"/>
            <a:ext cx="8229600" cy="3900502"/>
          </a:xfrm>
        </p:spPr>
        <p:txBody>
          <a:bodyPr/>
          <a:lstStyle/>
          <a:p>
            <a:r>
              <a:rPr lang="es-ES" b="1" i="1" dirty="0" smtClean="0"/>
              <a:t>Nombre del municipio: San Pelayo</a:t>
            </a:r>
            <a:endParaRPr lang="es-AR" b="1" i="1" dirty="0" smtClean="0"/>
          </a:p>
          <a:p>
            <a:r>
              <a:rPr lang="es-ES" b="1" i="1" dirty="0" smtClean="0"/>
              <a:t>NIT: 864316456456146</a:t>
            </a:r>
            <a:endParaRPr lang="es-AR" b="1" i="1" dirty="0" smtClean="0"/>
          </a:p>
          <a:p>
            <a:r>
              <a:rPr lang="es-ES" b="1" i="1" dirty="0" smtClean="0"/>
              <a:t>Código Dane: 23686</a:t>
            </a:r>
            <a:endParaRPr lang="es-AR" b="1" i="1" dirty="0" smtClean="0"/>
          </a:p>
          <a:p>
            <a:r>
              <a:rPr lang="es-ES" b="1" i="1" dirty="0" smtClean="0"/>
              <a:t>Gentilicio: Pelayera – Pelayero</a:t>
            </a:r>
            <a:endParaRPr lang="es-AR" b="1" i="1" dirty="0" smtClean="0"/>
          </a:p>
          <a:p>
            <a:r>
              <a:rPr lang="es-ES" b="1" i="1" dirty="0" smtClean="0"/>
              <a:t>Otros nombres que ha recibido el municipio: Ninguno</a:t>
            </a:r>
            <a:endParaRPr lang="es-AR" b="1" i="1"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SAN PELAYO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725470"/>
          </a:xfrm>
          <a:solidFill>
            <a:srgbClr val="990033"/>
          </a:solidFill>
        </p:spPr>
        <p:txBody>
          <a:bodyPr>
            <a:normAutofit fontScale="90000"/>
          </a:bodyPr>
          <a:lstStyle/>
          <a:p>
            <a:r>
              <a:rPr lang="es-AR" b="1" i="1" dirty="0" smtClean="0"/>
              <a:t>ESCUDO  DE  SAN PELAYO</a:t>
            </a:r>
            <a:endParaRPr lang="es-AR" b="1" i="1" dirty="0"/>
          </a:p>
        </p:txBody>
      </p:sp>
      <p:pic>
        <p:nvPicPr>
          <p:cNvPr id="12" name="3 Marcador de contenido" descr="Escudo de San Pelayo">
            <a:hlinkClick r:id="rId2" tgtFrame="_blank" tooltip="&quot;Ver escudo del tamaño original&quot;"/>
          </p:cNvPr>
          <p:cNvPicPr>
            <a:picLocks noGrp="1"/>
          </p:cNvPicPr>
          <p:nvPr>
            <p:ph idx="1"/>
          </p:nvPr>
        </p:nvPicPr>
        <p:blipFill>
          <a:blip r:embed="rId3" cstate="print"/>
          <a:stretch>
            <a:fillRect/>
          </a:stretch>
        </p:blipFill>
        <p:spPr bwMode="auto">
          <a:xfrm>
            <a:off x="2857488" y="1571612"/>
            <a:ext cx="3238516" cy="3500462"/>
          </a:xfrm>
          <a:prstGeom prst="rect">
            <a:avLst/>
          </a:prstGeom>
          <a:noFill/>
          <a:ln w="9525">
            <a:noFill/>
            <a:miter lim="800000"/>
            <a:headEnd/>
            <a:tailEnd/>
          </a:ln>
        </p:spPr>
      </p:pic>
      <p:sp>
        <p:nvSpPr>
          <p:cNvPr id="5" name="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Estrella de 5 puntas">
            <a:hlinkClick r:id="rId5"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9" name="18 CuadroTexto"/>
          <p:cNvSpPr txBox="1"/>
          <p:nvPr/>
        </p:nvSpPr>
        <p:spPr>
          <a:xfrm>
            <a:off x="1403648" y="6516052"/>
            <a:ext cx="3024336" cy="369332"/>
          </a:xfrm>
          <a:prstGeom prst="rect">
            <a:avLst/>
          </a:prstGeom>
          <a:noFill/>
        </p:spPr>
        <p:txBody>
          <a:bodyPr wrap="square" rtlCol="0">
            <a:spAutoFit/>
          </a:bodyPr>
          <a:lstStyle/>
          <a:p>
            <a:pPr algn="ctr"/>
            <a:r>
              <a:rPr lang="es-AR" dirty="0" smtClean="0"/>
              <a:t>SAN PELAYO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fmla="#ppt_w*sin(2.5*pi*$)">
                                          <p:val>
                                            <p:fltVal val="0"/>
                                          </p:val>
                                        </p:tav>
                                        <p:tav tm="100000">
                                          <p:val>
                                            <p:fltVal val="1"/>
                                          </p:val>
                                        </p:tav>
                                      </p:tavLst>
                                    </p:anim>
                                    <p:anim calcmode="lin" valueType="num">
                                      <p:cBhvr>
                                        <p:cTn id="8"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4366" y="203200"/>
            <a:ext cx="8229600" cy="725470"/>
          </a:xfrm>
          <a:solidFill>
            <a:srgbClr val="990033"/>
          </a:solidFill>
        </p:spPr>
        <p:txBody>
          <a:bodyPr>
            <a:normAutofit fontScale="90000"/>
          </a:bodyPr>
          <a:lstStyle/>
          <a:p>
            <a:r>
              <a:rPr lang="es-AR" b="1" i="1" dirty="0" smtClean="0"/>
              <a:t>HIMNO DE  SAN PELAYO</a:t>
            </a:r>
            <a:endParaRPr lang="es-AR" b="1" i="1" dirty="0"/>
          </a:p>
        </p:txBody>
      </p:sp>
      <p:sp>
        <p:nvSpPr>
          <p:cNvPr id="6" name="5 Rectángulo"/>
          <p:cNvSpPr/>
          <p:nvPr/>
        </p:nvSpPr>
        <p:spPr>
          <a:xfrm>
            <a:off x="642942" y="1087355"/>
            <a:ext cx="7500958" cy="4770537"/>
          </a:xfrm>
          <a:prstGeom prst="rect">
            <a:avLst/>
          </a:prstGeom>
        </p:spPr>
        <p:txBody>
          <a:bodyPr wrap="square" numCol="2">
            <a:spAutoFit/>
          </a:bodyPr>
          <a:lstStyle/>
          <a:p>
            <a:r>
              <a:rPr lang="es-ES" sz="1600" b="1" i="1" dirty="0" smtClean="0"/>
              <a:t>Coro:</a:t>
            </a:r>
            <a:br>
              <a:rPr lang="es-ES" sz="1600" b="1" i="1" dirty="0" smtClean="0"/>
            </a:br>
            <a:r>
              <a:rPr lang="es-ES" sz="1600" b="1" i="1" dirty="0" smtClean="0"/>
              <a:t>En la llanura del Caribe</a:t>
            </a:r>
            <a:br>
              <a:rPr lang="es-ES" sz="1600" b="1" i="1" dirty="0" smtClean="0"/>
            </a:br>
            <a:r>
              <a:rPr lang="es-ES" sz="1600" b="1" i="1" dirty="0" smtClean="0"/>
              <a:t>se oye un trino dulcemente celestial,</a:t>
            </a:r>
            <a:br>
              <a:rPr lang="es-ES" sz="1600" b="1" i="1" dirty="0" smtClean="0"/>
            </a:br>
            <a:r>
              <a:rPr lang="es-ES" sz="1600" b="1" i="1" dirty="0" smtClean="0"/>
              <a:t>es un pueblo 'El Ruiseñor de la Sabana'</a:t>
            </a:r>
            <a:br>
              <a:rPr lang="es-ES" sz="1600" b="1" i="1" dirty="0" smtClean="0"/>
            </a:br>
            <a:r>
              <a:rPr lang="es-ES" sz="1600" b="1" i="1" dirty="0" smtClean="0"/>
              <a:t>Pentagrama de gloria inmortal.</a:t>
            </a:r>
            <a:br>
              <a:rPr lang="es-ES" sz="1600" b="1" i="1" dirty="0" smtClean="0"/>
            </a:br>
            <a:r>
              <a:rPr lang="es-ES" sz="1600" b="1" i="1" dirty="0" smtClean="0"/>
              <a:t/>
            </a:r>
            <a:br>
              <a:rPr lang="es-ES" sz="1600" b="1" i="1" dirty="0" smtClean="0"/>
            </a:br>
            <a:r>
              <a:rPr lang="es-ES" sz="1600" b="1" i="1" dirty="0" smtClean="0"/>
              <a:t>San Pelayo es un canto de Dios</a:t>
            </a:r>
            <a:br>
              <a:rPr lang="es-ES" sz="1600" b="1" i="1" dirty="0" smtClean="0"/>
            </a:br>
            <a:r>
              <a:rPr lang="es-ES" sz="1600" b="1" i="1" dirty="0" smtClean="0"/>
              <a:t>como lluvia del cielo bajó </a:t>
            </a:r>
            <a:br>
              <a:rPr lang="es-ES" sz="1600" b="1" i="1" dirty="0" smtClean="0"/>
            </a:br>
            <a:r>
              <a:rPr lang="es-ES" sz="1600" b="1" i="1" dirty="0" smtClean="0"/>
              <a:t>a regar nuestros fértiles valles </a:t>
            </a:r>
            <a:br>
              <a:rPr lang="es-ES" sz="1600" b="1" i="1" dirty="0" smtClean="0"/>
            </a:br>
            <a:r>
              <a:rPr lang="es-ES" sz="1600" b="1" i="1" dirty="0" smtClean="0"/>
              <a:t>con el arte y talento creador.</a:t>
            </a:r>
            <a:br>
              <a:rPr lang="es-ES" sz="1600" b="1" i="1" dirty="0" smtClean="0"/>
            </a:br>
            <a:r>
              <a:rPr lang="es-ES" sz="1600" b="1" i="1" dirty="0" smtClean="0"/>
              <a:t/>
            </a:r>
            <a:br>
              <a:rPr lang="es-ES" sz="1600" b="1" i="1" dirty="0" smtClean="0"/>
            </a:br>
            <a:r>
              <a:rPr lang="es-ES" sz="1600" b="1" i="1" dirty="0" smtClean="0"/>
              <a:t>Del Sinú es la fuente de luz </a:t>
            </a:r>
            <a:br>
              <a:rPr lang="es-ES" sz="1600" b="1" i="1" dirty="0" smtClean="0"/>
            </a:br>
            <a:r>
              <a:rPr lang="es-ES" sz="1600" b="1" i="1" dirty="0" smtClean="0"/>
              <a:t>que ilumina los campos en flor: </a:t>
            </a:r>
            <a:br>
              <a:rPr lang="es-ES" sz="1600" b="1" i="1" dirty="0" smtClean="0"/>
            </a:br>
            <a:r>
              <a:rPr lang="es-ES" sz="1600" b="1" i="1" dirty="0" smtClean="0"/>
              <a:t>ha heredado del sol mañanero </a:t>
            </a:r>
            <a:br>
              <a:rPr lang="es-ES" sz="1600" b="1" i="1" dirty="0" smtClean="0"/>
            </a:br>
            <a:r>
              <a:rPr lang="es-ES" sz="1600" b="1" i="1" dirty="0" smtClean="0"/>
              <a:t>los destellos de su resplandor.</a:t>
            </a:r>
            <a:br>
              <a:rPr lang="es-ES" sz="1600" b="1" i="1" dirty="0" smtClean="0"/>
            </a:br>
            <a:endParaRPr lang="es-ES" sz="1600" b="1" i="1" dirty="0" smtClean="0"/>
          </a:p>
          <a:p>
            <a:r>
              <a:rPr lang="es-ES" sz="1600" b="1" i="1" dirty="0" smtClean="0"/>
              <a:t>Ser pelayero es dar la vida por amor</a:t>
            </a:r>
            <a:br>
              <a:rPr lang="es-ES" sz="1600" b="1" i="1" dirty="0" smtClean="0"/>
            </a:br>
            <a:r>
              <a:rPr lang="es-ES" sz="1600" b="1" i="1" dirty="0" smtClean="0"/>
              <a:t>soñar al rojo intenso de un atardecer,</a:t>
            </a:r>
            <a:br>
              <a:rPr lang="es-ES" sz="1600" b="1" i="1" dirty="0" smtClean="0"/>
            </a:br>
            <a:r>
              <a:rPr lang="es-ES" sz="1600" b="1" i="1" dirty="0" smtClean="0"/>
              <a:t>es vibrar cuando sentimos los acordes en la piel </a:t>
            </a:r>
            <a:br>
              <a:rPr lang="es-ES" sz="1600" b="1" i="1" dirty="0" smtClean="0"/>
            </a:br>
            <a:r>
              <a:rPr lang="es-ES" sz="1600" b="1" i="1" dirty="0" smtClean="0"/>
              <a:t>de aquel porro con un nombre de mujer.</a:t>
            </a:r>
            <a:br>
              <a:rPr lang="es-ES" sz="1600" b="1" i="1" dirty="0" smtClean="0"/>
            </a:br>
            <a:r>
              <a:rPr lang="es-ES" sz="1600" b="1" i="1" dirty="0" smtClean="0"/>
              <a:t>Es trabajar el surco y cultivar con fe</a:t>
            </a:r>
            <a:br>
              <a:rPr lang="es-ES" sz="1600" b="1" i="1" dirty="0" smtClean="0"/>
            </a:br>
            <a:r>
              <a:rPr lang="es-ES" sz="1600" b="1" i="1" dirty="0" smtClean="0"/>
              <a:t>Ser generoso Padre y un amigo fiel Noble    </a:t>
            </a:r>
          </a:p>
          <a:p>
            <a:r>
              <a:rPr lang="es-ES" sz="1600" b="1" i="1" dirty="0" smtClean="0"/>
              <a:t>humilde y orgulloso por lo que es y ha sido suyo</a:t>
            </a:r>
            <a:br>
              <a:rPr lang="es-ES" sz="1600" b="1" i="1" dirty="0" smtClean="0"/>
            </a:br>
            <a:r>
              <a:rPr lang="es-ES" sz="1600" b="1" i="1" dirty="0" smtClean="0"/>
              <a:t>siempre alegre y cumplidor de su deber.</a:t>
            </a:r>
            <a:br>
              <a:rPr lang="es-ES" sz="1600" b="1" i="1" dirty="0" smtClean="0"/>
            </a:br>
            <a:r>
              <a:rPr lang="es-ES" sz="1600" b="1" i="1" dirty="0" smtClean="0"/>
              <a:t/>
            </a:r>
            <a:br>
              <a:rPr lang="es-ES" sz="1600" b="1" i="1" dirty="0" smtClean="0"/>
            </a:br>
            <a:r>
              <a:rPr lang="es-ES" sz="1600" b="1" i="1" dirty="0" smtClean="0"/>
              <a:t>Somos gentes de honor y de paz</a:t>
            </a:r>
            <a:br>
              <a:rPr lang="es-ES" sz="1600" b="1" i="1" dirty="0" smtClean="0"/>
            </a:br>
            <a:r>
              <a:rPr lang="es-ES" sz="1600" b="1" i="1" dirty="0" smtClean="0"/>
              <a:t>caminamos la senda del bien</a:t>
            </a:r>
            <a:br>
              <a:rPr lang="es-ES" sz="1600" b="1" i="1" dirty="0" smtClean="0"/>
            </a:br>
            <a:r>
              <a:rPr lang="es-ES" sz="1600" b="1" i="1" dirty="0" smtClean="0"/>
              <a:t>muy unidos los corazones,</a:t>
            </a:r>
            <a:br>
              <a:rPr lang="es-ES" sz="1600" b="1" i="1" dirty="0" smtClean="0"/>
            </a:br>
            <a:r>
              <a:rPr lang="es-ES" sz="1600" b="1" i="1" dirty="0" smtClean="0"/>
              <a:t>para hacer de la Patria un Edén.</a:t>
            </a:r>
            <a:br>
              <a:rPr lang="es-ES" sz="1600" b="1" i="1" dirty="0" smtClean="0"/>
            </a:br>
            <a:r>
              <a:rPr lang="es-ES" sz="1600" b="1" i="1" dirty="0" smtClean="0"/>
              <a:t>Nuestra tierra es de un suelo feraz</a:t>
            </a:r>
            <a:br>
              <a:rPr lang="es-ES" sz="1600" b="1" i="1" dirty="0" smtClean="0"/>
            </a:br>
            <a:r>
              <a:rPr lang="es-ES" sz="1600" b="1" i="1" dirty="0" smtClean="0"/>
              <a:t>Si tu siembras veras germinar</a:t>
            </a:r>
            <a:br>
              <a:rPr lang="es-ES" sz="1600" b="1" i="1" dirty="0" smtClean="0"/>
            </a:br>
            <a:r>
              <a:rPr lang="es-ES" sz="1600" b="1" i="1" dirty="0" smtClean="0"/>
              <a:t>un jardín tachonado de voces</a:t>
            </a:r>
            <a:br>
              <a:rPr lang="es-ES" sz="1600" b="1" i="1" dirty="0" smtClean="0"/>
            </a:br>
            <a:r>
              <a:rPr lang="es-ES" sz="1600" b="1" i="1" dirty="0" smtClean="0"/>
              <a:t>cantarinas en el festival.</a:t>
            </a:r>
            <a:br>
              <a:rPr lang="es-ES" sz="1600" b="1" i="1" dirty="0" smtClean="0"/>
            </a:br>
            <a:r>
              <a:rPr lang="es-ES" sz="1600" b="1" i="1" dirty="0" smtClean="0"/>
              <a:t/>
            </a:r>
            <a:br>
              <a:rPr lang="es-ES" sz="1600" b="1" i="1" dirty="0" smtClean="0"/>
            </a:br>
            <a:endParaRPr lang="es-AR" sz="1600" b="1" i="1" dirty="0"/>
          </a:p>
        </p:txBody>
      </p:sp>
      <p:sp>
        <p:nvSpPr>
          <p:cNvPr id="14" name="1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14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16" name="15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18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11" name="10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2" name="11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20" name="19 CuadroTexto"/>
          <p:cNvSpPr txBox="1"/>
          <p:nvPr/>
        </p:nvSpPr>
        <p:spPr>
          <a:xfrm>
            <a:off x="1403648" y="6516052"/>
            <a:ext cx="3024336" cy="369332"/>
          </a:xfrm>
          <a:prstGeom prst="rect">
            <a:avLst/>
          </a:prstGeom>
          <a:noFill/>
        </p:spPr>
        <p:txBody>
          <a:bodyPr wrap="square" rtlCol="0">
            <a:spAutoFit/>
          </a:bodyPr>
          <a:lstStyle/>
          <a:p>
            <a:pPr algn="ctr"/>
            <a:r>
              <a:rPr lang="es-AR" dirty="0" smtClean="0"/>
              <a:t>SAN PELAYO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274638"/>
            <a:ext cx="7786742" cy="796908"/>
          </a:xfrm>
          <a:solidFill>
            <a:srgbClr val="990033"/>
          </a:solidFill>
        </p:spPr>
        <p:txBody>
          <a:bodyPr>
            <a:normAutofit/>
          </a:bodyPr>
          <a:lstStyle/>
          <a:p>
            <a:r>
              <a:rPr lang="es-ES" b="1" i="1" dirty="0" smtClean="0"/>
              <a:t>HISTORIA SAN PELAYO</a:t>
            </a:r>
            <a:endParaRPr lang="es-AR" i="1" dirty="0"/>
          </a:p>
        </p:txBody>
      </p:sp>
      <p:sp>
        <p:nvSpPr>
          <p:cNvPr id="3" name="2 Marcador de contenido"/>
          <p:cNvSpPr>
            <a:spLocks noGrp="1"/>
          </p:cNvSpPr>
          <p:nvPr>
            <p:ph idx="1"/>
          </p:nvPr>
        </p:nvSpPr>
        <p:spPr>
          <a:xfrm>
            <a:off x="457200" y="1357299"/>
            <a:ext cx="8229600" cy="4357718"/>
          </a:xfrm>
        </p:spPr>
        <p:txBody>
          <a:bodyPr>
            <a:normAutofit fontScale="47500" lnSpcReduction="20000"/>
          </a:bodyPr>
          <a:lstStyle/>
          <a:p>
            <a:r>
              <a:rPr lang="es-ES" b="1" i="1" dirty="0" smtClean="0"/>
              <a:t>Fecha de fundación: 06 de mayo de 1772</a:t>
            </a:r>
            <a:endParaRPr lang="es-AR" b="1" i="1" dirty="0" smtClean="0"/>
          </a:p>
          <a:p>
            <a:r>
              <a:rPr lang="es-ES" b="1" i="1" dirty="0" smtClean="0"/>
              <a:t>Nombre del/los fundador (es): San Pelayo fue fundado por Antonio De la Torre y Miranda</a:t>
            </a:r>
            <a:endParaRPr lang="es-AR" b="1" i="1" dirty="0" smtClean="0"/>
          </a:p>
          <a:p>
            <a:r>
              <a:rPr lang="es-ES" b="1" i="1" dirty="0" smtClean="0"/>
              <a:t>Reseña histórica:</a:t>
            </a:r>
            <a:br>
              <a:rPr lang="es-ES" b="1" i="1" dirty="0" smtClean="0"/>
            </a:br>
            <a:r>
              <a:rPr lang="es-ES" b="1" i="1" dirty="0" smtClean="0"/>
              <a:t>San Pelayo fue fundado por Antonio De la Torre y Miranda el 6 de mayo de 1772. Mediante la Ordenanza No. 43 de 1923 asciende a municipio del departamento de Bolívar y en 1951 mediante la Ley Nueve con la creación del departamento de Córdoba, San Pelayo pasó a esta nueva jurisdicción.</a:t>
            </a:r>
            <a:br>
              <a:rPr lang="es-ES" b="1" i="1" dirty="0" smtClean="0"/>
            </a:br>
            <a:r>
              <a:rPr lang="es-ES" b="1" i="1" dirty="0" smtClean="0"/>
              <a:t/>
            </a:r>
            <a:br>
              <a:rPr lang="es-ES" b="1" i="1" dirty="0" smtClean="0"/>
            </a:br>
            <a:r>
              <a:rPr lang="es-ES" b="1" i="1" dirty="0" smtClean="0"/>
              <a:t>Antes de la llegada de don Antonio de la Torre y Miranda existía un asentamiento humano denominada Cacagual, nombre que se originó en la riqueza de cultivos de cacao, fruto de mucho interés para los españoles. Su primera fundación se realizó sobre la margen izquierda del río, pero, las periódicas inundaciones del Sinú hicieron que don Antonio de la Torre y Miranda lo trasladara al sitio actual.</a:t>
            </a:r>
            <a:br>
              <a:rPr lang="es-ES" b="1" i="1" dirty="0" smtClean="0"/>
            </a:br>
            <a:r>
              <a:rPr lang="es-ES" b="1" i="1" dirty="0" smtClean="0"/>
              <a:t/>
            </a:r>
            <a:br>
              <a:rPr lang="es-ES" b="1" i="1" dirty="0" smtClean="0"/>
            </a:br>
            <a:r>
              <a:rPr lang="es-ES" b="1" i="1" dirty="0" smtClean="0"/>
              <a:t>En su noticia individual don Antonio de la Torre y Miranda escribió: "En la isla (Sabá) que forman los dos caños del río Sinú entre Lorica y Cereté en las orillas del caño de la derecha fundé el sitio de San Pelayo, así para la comodidad del tránsito de dicho río como para el beneficio de estas tierras y ciénagas y contención de los gentiles del Darién".</a:t>
            </a:r>
            <a:br>
              <a:rPr lang="es-ES" b="1" i="1" dirty="0" smtClean="0"/>
            </a:br>
            <a:r>
              <a:rPr lang="es-ES" b="1" i="1" dirty="0" smtClean="0"/>
              <a:t/>
            </a:r>
            <a:br>
              <a:rPr lang="es-ES" b="1" i="1" dirty="0" smtClean="0"/>
            </a:br>
            <a:r>
              <a:rPr lang="es-ES" b="1" i="1" dirty="0" smtClean="0"/>
              <a:t>San Pelayo todavía en el siglo XVIII estaba bajo la cercana influencia de la Ciénaga Grande, con muchos caños y arroyos, caracterizando a la zona como muy cenagosa.</a:t>
            </a:r>
            <a:br>
              <a:rPr lang="es-ES" b="1" i="1" dirty="0" smtClean="0"/>
            </a:br>
            <a:endParaRPr lang="es-AR" b="1" i="1" dirty="0"/>
          </a:p>
        </p:txBody>
      </p:sp>
      <p:sp>
        <p:nvSpPr>
          <p:cNvPr id="5" name="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12" name="11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4" name="13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8" name="17 CuadroTexto"/>
          <p:cNvSpPr txBox="1"/>
          <p:nvPr/>
        </p:nvSpPr>
        <p:spPr>
          <a:xfrm>
            <a:off x="1403648" y="6516052"/>
            <a:ext cx="3024336" cy="369332"/>
          </a:xfrm>
          <a:prstGeom prst="rect">
            <a:avLst/>
          </a:prstGeom>
          <a:noFill/>
        </p:spPr>
        <p:txBody>
          <a:bodyPr wrap="square" rtlCol="0">
            <a:spAutoFit/>
          </a:bodyPr>
          <a:lstStyle/>
          <a:p>
            <a:pPr algn="ctr"/>
            <a:r>
              <a:rPr lang="es-AR" dirty="0" smtClean="0"/>
              <a:t>SAN PELAYO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214290"/>
            <a:ext cx="7772400" cy="1470025"/>
          </a:xfrm>
          <a:solidFill>
            <a:srgbClr val="00B050"/>
          </a:solidFill>
        </p:spPr>
        <p:txBody>
          <a:bodyPr/>
          <a:lstStyle/>
          <a:p>
            <a:r>
              <a:rPr lang="es-ES_tradnl" dirty="0" smtClean="0"/>
              <a:t>ECOLOGIA	DE  AYAPEL</a:t>
            </a:r>
            <a:endParaRPr lang="es-ES_tradnl" dirty="0"/>
          </a:p>
        </p:txBody>
      </p:sp>
      <p:sp>
        <p:nvSpPr>
          <p:cNvPr id="3" name="2 Subtítulo"/>
          <p:cNvSpPr>
            <a:spLocks noGrp="1"/>
          </p:cNvSpPr>
          <p:nvPr>
            <p:ph type="subTitle" idx="1"/>
          </p:nvPr>
        </p:nvSpPr>
        <p:spPr>
          <a:xfrm>
            <a:off x="1357290" y="1957374"/>
            <a:ext cx="6400800" cy="2614634"/>
          </a:xfrm>
        </p:spPr>
        <p:txBody>
          <a:bodyPr>
            <a:normAutofit fontScale="62500" lnSpcReduction="20000"/>
          </a:bodyPr>
          <a:lstStyle/>
          <a:p>
            <a:r>
              <a:rPr lang="es-ES" dirty="0" smtClean="0">
                <a:solidFill>
                  <a:schemeClr val="tx1"/>
                </a:solidFill>
              </a:rPr>
              <a:t>Al igual que las otras poblaciones del Río San Jorge, este municipio esta rodeado de Ciénagas, destacándose la de Ayapel -, la mayor reserva hidrobiológica de Córdoba con 40.000 hectáreas-, que cuenta con un hermoso entorno natural y rica fauna, donde se practican deportes náuticos existiendo en sus alrededores confortables y bellas casas de recreo; igualmente es un destacado centro arqueológico. En algunas de las ciénagas cercanas se encuentran todavía ejemplares de manatí (vaca de agua), cetáceo actualmente en peligro de extinción</a:t>
            </a:r>
            <a:r>
              <a:rPr lang="es-ES" dirty="0" smtClean="0"/>
              <a:t>.</a:t>
            </a:r>
            <a:endParaRPr lang="es-ES_tradnl" dirty="0"/>
          </a:p>
        </p:txBody>
      </p:sp>
      <p:sp>
        <p:nvSpPr>
          <p:cNvPr id="4" name="3 Rectángulo"/>
          <p:cNvSpPr/>
          <p:nvPr/>
        </p:nvSpPr>
        <p:spPr>
          <a:xfrm>
            <a:off x="0" y="5885276"/>
            <a:ext cx="9180512" cy="100010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285720" y="5972195"/>
            <a:ext cx="857256" cy="45720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inta hacia arriba">
            <a:hlinkClick r:id="" action="ppaction://hlinkshowjump?jump=lastslide"/>
          </p:cNvPr>
          <p:cNvSpPr/>
          <p:nvPr/>
        </p:nvSpPr>
        <p:spPr>
          <a:xfrm>
            <a:off x="285720" y="5857892"/>
            <a:ext cx="857256" cy="57150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uadroTexto"/>
          <p:cNvSpPr txBox="1"/>
          <p:nvPr/>
        </p:nvSpPr>
        <p:spPr>
          <a:xfrm>
            <a:off x="5857884" y="6488692"/>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CuadroTexto"/>
          <p:cNvSpPr txBox="1"/>
          <p:nvPr/>
        </p:nvSpPr>
        <p:spPr>
          <a:xfrm>
            <a:off x="1643042" y="6488692"/>
            <a:ext cx="1285884" cy="369332"/>
          </a:xfrm>
          <a:prstGeom prst="rect">
            <a:avLst/>
          </a:prstGeom>
          <a:noFill/>
        </p:spPr>
        <p:txBody>
          <a:bodyPr wrap="square" rtlCol="0">
            <a:spAutoFit/>
          </a:bodyPr>
          <a:lstStyle/>
          <a:p>
            <a:pPr algn="ctr"/>
            <a:r>
              <a:rPr lang="es-AR" dirty="0" smtClean="0"/>
              <a:t>AYAPEL</a:t>
            </a:r>
            <a:endParaRPr lang="es-AR" dirty="0"/>
          </a:p>
        </p:txBody>
      </p:sp>
      <p:sp>
        <p:nvSpPr>
          <p:cNvPr id="14" name="13 Multidocumento">
            <a:hlinkClick r:id="" action="ppaction://hlinkshowjump?jump=firstslide"/>
          </p:cNvPr>
          <p:cNvSpPr/>
          <p:nvPr/>
        </p:nvSpPr>
        <p:spPr>
          <a:xfrm>
            <a:off x="6429388" y="5929330"/>
            <a:ext cx="642942" cy="57150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Estrella de 5 puntas">
            <a:hlinkClick r:id="rId2" action="ppaction://hlinksldjump"/>
          </p:cNvPr>
          <p:cNvSpPr/>
          <p:nvPr/>
        </p:nvSpPr>
        <p:spPr>
          <a:xfrm>
            <a:off x="1857356" y="5929330"/>
            <a:ext cx="785818" cy="500066"/>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6" name="15 Botón de acción: Inicio">
            <a:hlinkClick r:id="" action="ppaction://hlinkshowjump?jump=endshow" highlightClick="1"/>
          </p:cNvPr>
          <p:cNvSpPr/>
          <p:nvPr/>
        </p:nvSpPr>
        <p:spPr>
          <a:xfrm>
            <a:off x="8028384" y="5953270"/>
            <a:ext cx="642942"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Multidocumento">
            <a:hlinkClick r:id="rId3" action="ppaction://hlinksldjump"/>
          </p:cNvPr>
          <p:cNvSpPr/>
          <p:nvPr/>
        </p:nvSpPr>
        <p:spPr>
          <a:xfrm>
            <a:off x="6372200" y="5877272"/>
            <a:ext cx="720080" cy="64807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274638"/>
            <a:ext cx="7786742" cy="796908"/>
          </a:xfrm>
          <a:solidFill>
            <a:srgbClr val="990033"/>
          </a:solidFill>
        </p:spPr>
        <p:txBody>
          <a:bodyPr>
            <a:normAutofit/>
          </a:bodyPr>
          <a:lstStyle/>
          <a:p>
            <a:r>
              <a:rPr lang="es-ES" b="1" i="1" dirty="0" smtClean="0"/>
              <a:t>HISTORIA SAN PELAYO</a:t>
            </a:r>
            <a:endParaRPr lang="es-AR" i="1" dirty="0"/>
          </a:p>
        </p:txBody>
      </p:sp>
      <p:sp>
        <p:nvSpPr>
          <p:cNvPr id="3" name="2 Marcador de contenido"/>
          <p:cNvSpPr>
            <a:spLocks noGrp="1"/>
          </p:cNvSpPr>
          <p:nvPr>
            <p:ph idx="1"/>
          </p:nvPr>
        </p:nvSpPr>
        <p:spPr>
          <a:xfrm>
            <a:off x="457200" y="1357299"/>
            <a:ext cx="8229600" cy="4357718"/>
          </a:xfrm>
        </p:spPr>
        <p:txBody>
          <a:bodyPr>
            <a:normAutofit fontScale="47500" lnSpcReduction="20000"/>
          </a:bodyPr>
          <a:lstStyle/>
          <a:p>
            <a:r>
              <a:rPr lang="es-ES" b="1" i="1" dirty="0" smtClean="0"/>
              <a:t>Fecha de fundación: 06 de mayo de 1772</a:t>
            </a:r>
            <a:endParaRPr lang="es-AR" b="1" i="1" dirty="0" smtClean="0"/>
          </a:p>
          <a:p>
            <a:r>
              <a:rPr lang="es-ES" b="1" i="1" dirty="0" smtClean="0"/>
              <a:t>Nombre del/los fundador (es): San Pelayo fue fundado por Antonio De la Torre y Miranda</a:t>
            </a:r>
            <a:endParaRPr lang="es-AR" b="1" i="1" dirty="0" smtClean="0"/>
          </a:p>
          <a:p>
            <a:r>
              <a:rPr lang="es-ES" b="1" i="1" dirty="0" smtClean="0"/>
              <a:t>Reseña histórica:</a:t>
            </a:r>
            <a:br>
              <a:rPr lang="es-ES" b="1" i="1" dirty="0" smtClean="0"/>
            </a:br>
            <a:r>
              <a:rPr lang="es-ES" b="1" i="1" dirty="0" smtClean="0"/>
              <a:t>San Pelayo fue fundado por Antonio De la Torre y Miranda el 6 de mayo de 1772. Mediante la Ordenanza No. 43 de 1923 asciende a municipio del departamento de Bolívar y en 1951 mediante la Ley Nueve con la creación del departamento de Córdoba, San Pelayo pasó a esta nueva jurisdicción.</a:t>
            </a:r>
            <a:br>
              <a:rPr lang="es-ES" b="1" i="1" dirty="0" smtClean="0"/>
            </a:br>
            <a:r>
              <a:rPr lang="es-ES" b="1" i="1" dirty="0" smtClean="0"/>
              <a:t/>
            </a:r>
            <a:br>
              <a:rPr lang="es-ES" b="1" i="1" dirty="0" smtClean="0"/>
            </a:br>
            <a:r>
              <a:rPr lang="es-ES" b="1" i="1" dirty="0" smtClean="0"/>
              <a:t>Antes de la llegada de don Antonio de la Torre y Miranda existía un asentamiento humano denominada Cacagual, nombre que se originó en la riqueza de cultivos de cacao, fruto de mucho interés para los españoles. Su primera fundación se realizó sobre la margen izquierda del río, pero, las periódicas inundaciones del Sinú hicieron que don Antonio de la Torre y Miranda lo trasladara al sitio actual.</a:t>
            </a:r>
            <a:br>
              <a:rPr lang="es-ES" b="1" i="1" dirty="0" smtClean="0"/>
            </a:br>
            <a:r>
              <a:rPr lang="es-ES" b="1" i="1" dirty="0" smtClean="0"/>
              <a:t/>
            </a:r>
            <a:br>
              <a:rPr lang="es-ES" b="1" i="1" dirty="0" smtClean="0"/>
            </a:br>
            <a:r>
              <a:rPr lang="es-ES" b="1" i="1" dirty="0" smtClean="0"/>
              <a:t>En su noticia individual don Antonio de la Torre y Miranda escribió: "En la isla (Sabá) que forman los dos caños del río Sinú entre Lorica y Cereté en las orillas del caño de la derecha fundé el sitio de San Pelayo, así para la comodidad del tránsito de dicho río como para el beneficio de estas tierras y ciénagas y contención de los gentiles del Darién".</a:t>
            </a:r>
            <a:br>
              <a:rPr lang="es-ES" b="1" i="1" dirty="0" smtClean="0"/>
            </a:br>
            <a:r>
              <a:rPr lang="es-ES" b="1" i="1" dirty="0" smtClean="0"/>
              <a:t/>
            </a:r>
            <a:br>
              <a:rPr lang="es-ES" b="1" i="1" dirty="0" smtClean="0"/>
            </a:br>
            <a:r>
              <a:rPr lang="es-ES" b="1" i="1" dirty="0" smtClean="0"/>
              <a:t>San Pelayo todavía en el siglo XVIII estaba bajo la cercana influencia de la Ciénaga Grande, con muchos caños y arroyos, caracterizando a la zona como muy cenagosa.</a:t>
            </a:r>
            <a:br>
              <a:rPr lang="es-ES" b="1" i="1" dirty="0" smtClean="0"/>
            </a:br>
            <a:endParaRPr lang="es-AR" b="1" i="1" dirty="0"/>
          </a:p>
        </p:txBody>
      </p:sp>
      <p:sp>
        <p:nvSpPr>
          <p:cNvPr id="6" name="5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13" name="1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4" name="13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SAN PELAYO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274638"/>
            <a:ext cx="7786742" cy="868346"/>
          </a:xfrm>
          <a:solidFill>
            <a:srgbClr val="990033"/>
          </a:solidFill>
        </p:spPr>
        <p:txBody>
          <a:bodyPr>
            <a:normAutofit/>
          </a:bodyPr>
          <a:lstStyle/>
          <a:p>
            <a:r>
              <a:rPr lang="es-ES" b="1" i="1" dirty="0" smtClean="0"/>
              <a:t>GEOGRAFÍA DE SAN PELAYO</a:t>
            </a:r>
            <a:endParaRPr lang="es-AR" i="1" dirty="0"/>
          </a:p>
        </p:txBody>
      </p:sp>
      <p:sp>
        <p:nvSpPr>
          <p:cNvPr id="3" name="2 Marcador de contenido"/>
          <p:cNvSpPr>
            <a:spLocks noGrp="1"/>
          </p:cNvSpPr>
          <p:nvPr>
            <p:ph idx="1"/>
          </p:nvPr>
        </p:nvSpPr>
        <p:spPr>
          <a:xfrm>
            <a:off x="414366" y="1357299"/>
            <a:ext cx="8229600" cy="4357718"/>
          </a:xfrm>
        </p:spPr>
        <p:txBody>
          <a:bodyPr>
            <a:normAutofit fontScale="47500" lnSpcReduction="20000"/>
          </a:bodyPr>
          <a:lstStyle/>
          <a:p>
            <a:r>
              <a:rPr lang="es-ES" sz="3400" b="1" i="1" dirty="0" smtClean="0"/>
              <a:t>El municipio de San Pelayo se encuentra localizado en la parte norte del Sinú Medio en el departamento de Córdoba, entre los meridianos 8°58’ de latitud Norte y 75°51’de longitud Oeste de Greenwich. Se extiende, desde su parte occidental entre las últimas estribaciones más orientales de la Serranía de Abibe y el plano inundable del Río Sinú. Los suelos del municipio de San Pelayo se desarrollan desde los 8 metros sobre el nivel del mar, hasta las zonas más altas ubicadas en las colinas de la parte occidental a unos 235 metros sobre el nivel del mar.</a:t>
            </a:r>
            <a:endParaRPr lang="es-AR" sz="3400" b="1" i="1" dirty="0" smtClean="0"/>
          </a:p>
          <a:p>
            <a:r>
              <a:rPr lang="es-ES" sz="3400" b="1" i="1" dirty="0" smtClean="0"/>
              <a:t>Límites del municipio:</a:t>
            </a:r>
            <a:br>
              <a:rPr lang="es-ES" sz="3400" b="1" i="1" dirty="0" smtClean="0"/>
            </a:br>
            <a:r>
              <a:rPr lang="es-ES" sz="3400" b="1" i="1" dirty="0" smtClean="0"/>
              <a:t>Limita geográficamente por el norte con el municipio de Santa Cruz de Lorica, cuya extensión limítrofe es de 55 Km, y con el municipio de Cotorra en 24,5 Km; al oriente con los municipios de Chimá y Ciénaga de Oro, con linderos compartidos de 15 Km para el primero y 7,25 Km de longitud para el segundo; por el sur con los municipios de Cereté y Montería, límites definidos en 53,5 Km de longitud para el primero y 9,25 Km para el segundo; y por el occidente con el municipio de Puerto Escondido, cuyo límite presenta una longitud de 16,5 Km</a:t>
            </a:r>
            <a:endParaRPr lang="es-AR" sz="3400" b="1" i="1" dirty="0" smtClean="0"/>
          </a:p>
          <a:p>
            <a:r>
              <a:rPr lang="es-ES" sz="3400" b="1" i="1" dirty="0" smtClean="0"/>
              <a:t>Extensión total: El territorio municipal posee un área de 451,12 km2 esto es, 45.112 hectáreas, dedicada a la ganadería, a la agricultura, y otros usos. Km2</a:t>
            </a:r>
            <a:endParaRPr lang="es-AR" sz="3400" b="1" i="1" dirty="0" smtClean="0"/>
          </a:p>
          <a:p>
            <a:r>
              <a:rPr lang="es-ES" sz="3400" b="1" i="1" dirty="0" smtClean="0"/>
              <a:t>Extensión área urbana: El perímetro urbano tiene un área de 352 hectáreas, representa el 0.8 % del territorio municipal, de los cuales el 25 % está construida, el 5 % está dedicado a vías de comunicación y el 70 % restante es área libre. Km2</a:t>
            </a:r>
            <a:endParaRPr lang="es-AR" sz="3400" b="1" i="1" dirty="0" smtClean="0"/>
          </a:p>
          <a:p>
            <a:endParaRPr lang="es-AR"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SAN PELAYO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39784"/>
          </a:xfrm>
          <a:solidFill>
            <a:srgbClr val="990033"/>
          </a:solidFill>
        </p:spPr>
        <p:txBody>
          <a:bodyPr>
            <a:normAutofit/>
          </a:bodyPr>
          <a:lstStyle/>
          <a:p>
            <a:r>
              <a:rPr lang="es-ES" b="1" i="1" dirty="0" smtClean="0"/>
              <a:t>ECOLOGÍA SAN PELAYO</a:t>
            </a:r>
            <a:endParaRPr lang="es-AR" b="1" i="1" dirty="0"/>
          </a:p>
        </p:txBody>
      </p:sp>
      <p:sp>
        <p:nvSpPr>
          <p:cNvPr id="3" name="2 Marcador de contenido"/>
          <p:cNvSpPr>
            <a:spLocks noGrp="1"/>
          </p:cNvSpPr>
          <p:nvPr>
            <p:ph idx="1"/>
          </p:nvPr>
        </p:nvSpPr>
        <p:spPr>
          <a:xfrm>
            <a:off x="457200" y="1600201"/>
            <a:ext cx="8229600" cy="4257691"/>
          </a:xfrm>
        </p:spPr>
        <p:txBody>
          <a:bodyPr>
            <a:normAutofit fontScale="40000" lnSpcReduction="20000"/>
          </a:bodyPr>
          <a:lstStyle/>
          <a:p>
            <a:r>
              <a:rPr lang="es-ES" b="1" i="1" dirty="0" smtClean="0"/>
              <a:t>San Pelayo presenta un perímetro de sistemas de conducción de aguas que la hacen parecer rodeada de agua. Esto es cierto, principalmente en la zona norte y noroeste, en donde sus límites son el río Sinú, el cual en época de invierno derrama sus excedentes a los predios aledaños o que hacen parte de su plano inundable, principalmente hacia la zona de la Ciénaga El Bien Común, ubicada en la zona anteriormente mencionada (noroeste) y que en la actualidad ha sido invadida por particulares.</a:t>
            </a:r>
            <a:br>
              <a:rPr lang="es-ES" b="1" i="1" dirty="0" smtClean="0"/>
            </a:br>
            <a:r>
              <a:rPr lang="es-ES" b="1" i="1" dirty="0" smtClean="0"/>
              <a:t/>
            </a:r>
            <a:br>
              <a:rPr lang="es-ES" b="1" i="1" dirty="0" smtClean="0"/>
            </a:br>
            <a:r>
              <a:rPr lang="es-ES" b="1" i="1" dirty="0" smtClean="0"/>
              <a:t>En su límite sur, encontramos el canal de drenaje (desecación) Dren 7, el cual desaloja las aguas de la invadida Ciénaga Guarumal, ubicada en jurisdicción de los corregimientos de El Obligado y Pelayito, y de las aguas lluvias procedentes de predios aledaños.</a:t>
            </a:r>
            <a:br>
              <a:rPr lang="es-ES" b="1" i="1" dirty="0" smtClean="0"/>
            </a:br>
            <a:r>
              <a:rPr lang="es-ES" b="1" i="1" dirty="0" smtClean="0"/>
              <a:t/>
            </a:r>
            <a:br>
              <a:rPr lang="es-ES" b="1" i="1" dirty="0" smtClean="0"/>
            </a:br>
            <a:r>
              <a:rPr lang="es-ES" b="1" i="1" dirty="0" smtClean="0"/>
              <a:t>En el límite suroeste con el Dren 7 que desaloja las aguas de la Ciénaga El Bien Común y que define el límite entre San Pelayo y El Bongo.</a:t>
            </a:r>
            <a:br>
              <a:rPr lang="es-ES" b="1" i="1" dirty="0" smtClean="0"/>
            </a:br>
            <a:r>
              <a:rPr lang="es-ES" b="1" i="1" dirty="0" smtClean="0"/>
              <a:t/>
            </a:r>
            <a:br>
              <a:rPr lang="es-ES" b="1" i="1" dirty="0" smtClean="0"/>
            </a:br>
            <a:r>
              <a:rPr lang="es-ES" b="1" i="1" dirty="0" smtClean="0"/>
              <a:t/>
            </a:r>
            <a:br>
              <a:rPr lang="es-ES" b="1" i="1" dirty="0" smtClean="0"/>
            </a:br>
            <a:r>
              <a:rPr lang="es-ES" b="1" i="1" dirty="0" smtClean="0"/>
              <a:t>Hacia el este está el Dren 8, que drena las aguas procedentes del dren 7 y del dren 3.8 procedente de Cereté. A lo largo de la carretera Cereté-Lorica existe un canal de drenaje que desaloja las aguas lluvias de la zona urbana hacia el dren 7.</a:t>
            </a:r>
            <a:br>
              <a:rPr lang="es-ES" b="1" i="1" dirty="0" smtClean="0"/>
            </a:br>
            <a:r>
              <a:rPr lang="es-ES" b="1" i="1" dirty="0" smtClean="0"/>
              <a:t/>
            </a:r>
            <a:br>
              <a:rPr lang="es-ES" b="1" i="1" dirty="0" smtClean="0"/>
            </a:br>
            <a:r>
              <a:rPr lang="es-ES" b="1" i="1" dirty="0" smtClean="0"/>
              <a:t>A la altura del caserío La Ruleta, en época de lluvias, se presentan inundaciones de las áreas de cultivo por el desborde de los canales de drenaje, los cuales por encontrarse taponados por vegetación o sedimentos, o porque la Ciénaga Grande de Lorica, destino final de sus aguas, presenta niveles altos que impiden el libre desalojo de esta agua hacia fuera del territorio muni</a:t>
            </a:r>
            <a:r>
              <a:rPr lang="es-ES" dirty="0" smtClean="0"/>
              <a:t>cipal.</a:t>
            </a:r>
            <a:endParaRPr lang="es-AR" dirty="0" smtClean="0"/>
          </a:p>
          <a:p>
            <a:endParaRPr lang="es-AR"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SAN PELAYO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85" decel="100000"/>
                                        <p:tgtEl>
                                          <p:spTgt spid="2"/>
                                        </p:tgtEl>
                                      </p:cBhvr>
                                    </p:animEffect>
                                    <p:animScale>
                                      <p:cBhvr>
                                        <p:cTn id="8" dur="385" decel="100000"/>
                                        <p:tgtEl>
                                          <p:spTgt spid="2"/>
                                        </p:tgtEl>
                                      </p:cBhvr>
                                      <p:from x="10000" y="10000"/>
                                      <p:to x="200000" y="450000"/>
                                    </p:animScale>
                                    <p:animScale>
                                      <p:cBhvr>
                                        <p:cTn id="9" dur="615" accel="100000" fill="hold">
                                          <p:stCondLst>
                                            <p:cond delay="385"/>
                                          </p:stCondLst>
                                        </p:cTn>
                                        <p:tgtEl>
                                          <p:spTgt spid="2"/>
                                        </p:tgtEl>
                                      </p:cBhvr>
                                      <p:from x="200000" y="450000"/>
                                      <p:to x="100000" y="100000"/>
                                    </p:animScale>
                                    <p:set>
                                      <p:cBhvr>
                                        <p:cTn id="10" dur="385" fill="hold"/>
                                        <p:tgtEl>
                                          <p:spTgt spid="2"/>
                                        </p:tgtEl>
                                        <p:attrNameLst>
                                          <p:attrName>ppt_x</p:attrName>
                                        </p:attrNameLst>
                                      </p:cBhvr>
                                      <p:to>
                                        <p:strVal val="(0.5)"/>
                                      </p:to>
                                    </p:set>
                                    <p:anim from="(0.5)" to="(#ppt_x)" calcmode="lin" valueType="num">
                                      <p:cBhvr>
                                        <p:cTn id="11" dur="615" accel="100000" fill="hold">
                                          <p:stCondLst>
                                            <p:cond delay="385"/>
                                          </p:stCondLst>
                                        </p:cTn>
                                        <p:tgtEl>
                                          <p:spTgt spid="2"/>
                                        </p:tgtEl>
                                        <p:attrNameLst>
                                          <p:attrName>ppt_x</p:attrName>
                                        </p:attrNameLst>
                                      </p:cBhvr>
                                    </p:anim>
                                    <p:set>
                                      <p:cBhvr>
                                        <p:cTn id="12" dur="385" fill="hold"/>
                                        <p:tgtEl>
                                          <p:spTgt spid="2"/>
                                        </p:tgtEl>
                                        <p:attrNameLst>
                                          <p:attrName>ppt_y</p:attrName>
                                        </p:attrNameLst>
                                      </p:cBhvr>
                                      <p:to>
                                        <p:strVal val="(#ppt_y+0.4)"/>
                                      </p:to>
                                    </p:set>
                                    <p:anim from="(#ppt_y+0.4)" to="(#ppt_y)" calcmode="lin" valueType="num">
                                      <p:cBhvr>
                                        <p:cTn id="13" dur="615" accel="100000" fill="hold">
                                          <p:stCondLst>
                                            <p:cond delay="385"/>
                                          </p:stCondLst>
                                        </p:cTn>
                                        <p:tgtEl>
                                          <p:spTgt spid="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274638"/>
            <a:ext cx="7858180" cy="796908"/>
          </a:xfrm>
          <a:solidFill>
            <a:srgbClr val="990033"/>
          </a:solidFill>
        </p:spPr>
        <p:txBody>
          <a:bodyPr>
            <a:normAutofit/>
          </a:bodyPr>
          <a:lstStyle/>
          <a:p>
            <a:r>
              <a:rPr lang="es-ES" b="1" i="1" dirty="0" smtClean="0"/>
              <a:t>ECONOMÍA DE SAN PELAYO</a:t>
            </a:r>
            <a:endParaRPr lang="es-AR" i="1" dirty="0"/>
          </a:p>
        </p:txBody>
      </p:sp>
      <p:sp>
        <p:nvSpPr>
          <p:cNvPr id="3" name="2 Marcador de contenido"/>
          <p:cNvSpPr>
            <a:spLocks noGrp="1"/>
          </p:cNvSpPr>
          <p:nvPr>
            <p:ph idx="1"/>
          </p:nvPr>
        </p:nvSpPr>
        <p:spPr>
          <a:xfrm>
            <a:off x="428596" y="1285860"/>
            <a:ext cx="8229600" cy="4525963"/>
          </a:xfrm>
        </p:spPr>
        <p:txBody>
          <a:bodyPr>
            <a:normAutofit/>
          </a:bodyPr>
          <a:lstStyle/>
          <a:p>
            <a:r>
              <a:rPr lang="es-ES" sz="1800" b="1" i="1" dirty="0" smtClean="0"/>
              <a:t>En términos generales en la actualidad el municipio de San Pelayo presenta una productividad del sector agropecuario (agrícola y ganadero), por debajo del promedio nacional debido entre otros factores como se mencionó en el análisis macroeconómico a la inexistencia de niveles de desarrollo económico e infraestructura productiva necesarias para alcanzar niveles de productividad que permitan ser competitivos tanto en el mercado nacional como el internacional.</a:t>
            </a:r>
            <a:br>
              <a:rPr lang="es-ES" sz="1800" b="1" i="1" dirty="0" smtClean="0"/>
            </a:br>
            <a:r>
              <a:rPr lang="es-ES" sz="1800" b="1" i="1" dirty="0" smtClean="0"/>
              <a:t/>
            </a:r>
            <a:br>
              <a:rPr lang="es-ES" sz="1800" b="1" i="1" dirty="0" smtClean="0"/>
            </a:br>
            <a:r>
              <a:rPr lang="es-ES" sz="1800" b="1" i="1" dirty="0" smtClean="0"/>
              <a:t>El destino de la producción agropecuaria del municipio de San Pelayo, es el mercado regional, nacional y en porcentaje muy bajo el mercado local y externo.</a:t>
            </a:r>
            <a:br>
              <a:rPr lang="es-ES" sz="1800" b="1" i="1" dirty="0" smtClean="0"/>
            </a:br>
            <a:r>
              <a:rPr lang="es-ES" sz="1800" b="1" i="1" dirty="0" smtClean="0"/>
              <a:t/>
            </a:r>
            <a:br>
              <a:rPr lang="es-ES" sz="1800" b="1" i="1" dirty="0" smtClean="0"/>
            </a:br>
            <a:r>
              <a:rPr lang="es-ES" sz="1800" b="1" i="1" dirty="0" smtClean="0"/>
              <a:t>En cuanto al origen de los insumos utilizados en el proceso productivo del sector agropecuario como son fertilizantes, herbicidas, fungicidas, plaguicidas en el caso del sector agrícola y productos veterinarios para el caso de la ganadería, estos son importados en su mayoría de países industrializados y en un bajo porcentaje provienen de la industria nacional.</a:t>
            </a:r>
            <a:br>
              <a:rPr lang="es-ES" sz="1800" b="1" i="1" dirty="0" smtClean="0"/>
            </a:br>
            <a:endParaRPr lang="es-AR" sz="1800" b="1" i="1"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2" name="11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6" name="15 CuadroTexto"/>
          <p:cNvSpPr txBox="1"/>
          <p:nvPr/>
        </p:nvSpPr>
        <p:spPr>
          <a:xfrm>
            <a:off x="1403648" y="6516052"/>
            <a:ext cx="3024336" cy="369332"/>
          </a:xfrm>
          <a:prstGeom prst="rect">
            <a:avLst/>
          </a:prstGeom>
          <a:noFill/>
        </p:spPr>
        <p:txBody>
          <a:bodyPr wrap="square" rtlCol="0">
            <a:spAutoFit/>
          </a:bodyPr>
          <a:lstStyle/>
          <a:p>
            <a:pPr algn="ctr"/>
            <a:r>
              <a:rPr lang="es-AR" dirty="0" smtClean="0"/>
              <a:t>SAN PELAYO</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1082660"/>
          </a:xfrm>
          <a:solidFill>
            <a:schemeClr val="accent3">
              <a:lumMod val="60000"/>
              <a:lumOff val="40000"/>
            </a:schemeClr>
          </a:solidFill>
        </p:spPr>
        <p:txBody>
          <a:bodyPr>
            <a:normAutofit/>
          </a:bodyPr>
          <a:lstStyle/>
          <a:p>
            <a:r>
              <a:rPr lang="es-ES" b="1" i="1" dirty="0" smtClean="0"/>
              <a:t>MUNICIPIO DE TIERRA ALTA</a:t>
            </a:r>
            <a:endParaRPr lang="es-AR" b="1" i="1" dirty="0"/>
          </a:p>
        </p:txBody>
      </p:sp>
      <p:sp>
        <p:nvSpPr>
          <p:cNvPr id="5" name="4 Rectángulo"/>
          <p:cNvSpPr/>
          <p:nvPr/>
        </p:nvSpPr>
        <p:spPr>
          <a:xfrm>
            <a:off x="0" y="5949280"/>
            <a:ext cx="9144000" cy="90872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40642" name="Picture 2" descr="http://www.google.com.co/maps/vt/data=LtgX-e3f8ctI3U5dJtbt7EJ1ZfRneYme,JZxekXxoxTHq7xb9JzRumeBnldACp5fozlMFb-AvHmGM5QhHmt6O2u22w1CVz4B1WLWvlUUnZ18vtsVTdYUiyLSozJUHmp6i7RxDP0LtzlSIe-d0dm2O7uTvuTWdcflQcID2AxDqmWogBvQaVATmvE4Qdu9u-je74vaN4K1cmrz5rHG4">
            <a:hlinkClick r:id="rId2"/>
          </p:cNvPr>
          <p:cNvPicPr>
            <a:picLocks noChangeAspect="1" noChangeArrowheads="1"/>
          </p:cNvPicPr>
          <p:nvPr/>
        </p:nvPicPr>
        <p:blipFill>
          <a:blip r:embed="rId3" cstate="print"/>
          <a:srcRect/>
          <a:stretch>
            <a:fillRect/>
          </a:stretch>
        </p:blipFill>
        <p:spPr bwMode="auto">
          <a:xfrm>
            <a:off x="800105" y="1857364"/>
            <a:ext cx="3986209" cy="3810019"/>
          </a:xfrm>
          <a:prstGeom prst="rect">
            <a:avLst/>
          </a:prstGeom>
          <a:noFill/>
          <a:ln>
            <a:solidFill>
              <a:schemeClr val="tx1"/>
            </a:solidFill>
          </a:ln>
        </p:spPr>
      </p:pic>
      <p:sp>
        <p:nvSpPr>
          <p:cNvPr id="13" name="12 CuadroTexto">
            <a:hlinkClick r:id="rId4" action="ppaction://hlinksldjump"/>
          </p:cNvPr>
          <p:cNvSpPr txBox="1"/>
          <p:nvPr/>
        </p:nvSpPr>
        <p:spPr>
          <a:xfrm>
            <a:off x="6500826" y="4500570"/>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4" name="13 CuadroTexto">
            <a:hlinkClick r:id="rId5" action="ppaction://hlinksldjump"/>
          </p:cNvPr>
          <p:cNvSpPr txBox="1"/>
          <p:nvPr/>
        </p:nvSpPr>
        <p:spPr>
          <a:xfrm>
            <a:off x="6500794" y="5488560"/>
            <a:ext cx="1785918" cy="369332"/>
          </a:xfrm>
          <a:prstGeom prst="rect">
            <a:avLst/>
          </a:prstGeom>
          <a:solidFill>
            <a:srgbClr val="00B0F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ECONOMIA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5" name="2 Subtítulo"/>
          <p:cNvSpPr txBox="1">
            <a:spLocks/>
          </p:cNvSpPr>
          <p:nvPr/>
        </p:nvSpPr>
        <p:spPr>
          <a:xfrm>
            <a:off x="6000760" y="1583754"/>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6" name="15 CuadroTexto">
            <a:hlinkClick r:id="rId6" action="ppaction://hlinksldjump"/>
          </p:cNvPr>
          <p:cNvSpPr txBox="1"/>
          <p:nvPr/>
        </p:nvSpPr>
        <p:spPr>
          <a:xfrm>
            <a:off x="6500794" y="3143248"/>
            <a:ext cx="1428760" cy="369332"/>
          </a:xfrm>
          <a:prstGeom prst="rect">
            <a:avLst/>
          </a:prstGeom>
          <a:solidFill>
            <a:srgbClr val="FF000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BANDERA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16 CuadroTexto">
            <a:hlinkClick r:id="rId7" action="ppaction://hlinksldjump"/>
          </p:cNvPr>
          <p:cNvSpPr txBox="1"/>
          <p:nvPr/>
        </p:nvSpPr>
        <p:spPr>
          <a:xfrm>
            <a:off x="6500794" y="3584018"/>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17 CuadroTexto"/>
          <p:cNvSpPr txBox="1"/>
          <p:nvPr/>
        </p:nvSpPr>
        <p:spPr>
          <a:xfrm>
            <a:off x="6500794" y="2726762"/>
            <a:ext cx="1000132" cy="369332"/>
          </a:xfrm>
          <a:prstGeom prst="rect">
            <a:avLst/>
          </a:prstGeom>
          <a:solidFill>
            <a:srgbClr val="99003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hlinkClick r:id="rId8" action="ppaction://hlinksldjump"/>
              </a:rPr>
              <a:t>ESCUDO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18 CuadroTexto">
            <a:hlinkClick r:id="rId9" action="ppaction://hlinksldjump"/>
          </p:cNvPr>
          <p:cNvSpPr txBox="1"/>
          <p:nvPr/>
        </p:nvSpPr>
        <p:spPr>
          <a:xfrm>
            <a:off x="6500794" y="4071942"/>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 name="19 CuadroTexto">
            <a:hlinkClick r:id="rId10" action="ppaction://hlinksldjump"/>
          </p:cNvPr>
          <p:cNvSpPr txBox="1"/>
          <p:nvPr/>
        </p:nvSpPr>
        <p:spPr>
          <a:xfrm>
            <a:off x="6500794" y="2298134"/>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1" name="20 CuadroTexto">
            <a:hlinkClick r:id="rId11" action="ppaction://hlinksldjump"/>
          </p:cNvPr>
          <p:cNvSpPr txBox="1"/>
          <p:nvPr/>
        </p:nvSpPr>
        <p:spPr>
          <a:xfrm>
            <a:off x="6500794" y="5000636"/>
            <a:ext cx="1285884"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ECOLOGIA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2" name="21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3" name="2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4" name="23 Multidocumento">
            <a:hlinkClick r:id="rId1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5" name="2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6" name="2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082660"/>
          </a:xfrm>
          <a:solidFill>
            <a:schemeClr val="accent3">
              <a:lumMod val="60000"/>
              <a:lumOff val="40000"/>
            </a:schemeClr>
          </a:solidFill>
        </p:spPr>
        <p:txBody>
          <a:bodyPr>
            <a:normAutofit/>
          </a:bodyPr>
          <a:lstStyle/>
          <a:p>
            <a:r>
              <a:rPr lang="es-ES" b="1" i="1" dirty="0" smtClean="0"/>
              <a:t>IDENTIFICACION DE TIERRA ALTA</a:t>
            </a:r>
            <a:endParaRPr lang="es-AR" b="1" i="1" dirty="0"/>
          </a:p>
        </p:txBody>
      </p:sp>
      <p:sp>
        <p:nvSpPr>
          <p:cNvPr id="3" name="2 Marcador de contenido"/>
          <p:cNvSpPr>
            <a:spLocks noGrp="1"/>
          </p:cNvSpPr>
          <p:nvPr>
            <p:ph idx="1"/>
          </p:nvPr>
        </p:nvSpPr>
        <p:spPr>
          <a:xfrm>
            <a:off x="457200" y="1600201"/>
            <a:ext cx="8229600" cy="4114816"/>
          </a:xfrm>
        </p:spPr>
        <p:txBody>
          <a:bodyPr>
            <a:normAutofit lnSpcReduction="10000"/>
          </a:bodyPr>
          <a:lstStyle/>
          <a:p>
            <a:r>
              <a:rPr lang="es-ES" b="1" i="1" dirty="0" smtClean="0"/>
              <a:t>Identificación del municipio  </a:t>
            </a:r>
            <a:endParaRPr lang="es-AR" b="1" i="1" dirty="0" smtClean="0"/>
          </a:p>
          <a:p>
            <a:r>
              <a:rPr lang="es-ES" b="1" i="1" dirty="0" smtClean="0"/>
              <a:t>Nombre del municipio: TIERRAALTA</a:t>
            </a:r>
            <a:endParaRPr lang="es-AR" b="1" i="1" dirty="0" smtClean="0"/>
          </a:p>
          <a:p>
            <a:r>
              <a:rPr lang="es-ES" b="1" i="1" dirty="0" smtClean="0"/>
              <a:t>NIT: 800096807-0</a:t>
            </a:r>
            <a:endParaRPr lang="es-AR" b="1" i="1" dirty="0" smtClean="0"/>
          </a:p>
          <a:p>
            <a:r>
              <a:rPr lang="es-ES" b="1" i="1" dirty="0" smtClean="0"/>
              <a:t>Código Dane: 23807</a:t>
            </a:r>
            <a:endParaRPr lang="es-AR" b="1" i="1" dirty="0" smtClean="0"/>
          </a:p>
          <a:p>
            <a:r>
              <a:rPr lang="es-ES" b="1" i="1" dirty="0" smtClean="0"/>
              <a:t>Gentilicio: tierraltence  o   tierraltero</a:t>
            </a:r>
            <a:endParaRPr lang="es-AR" b="1" i="1" dirty="0" smtClean="0"/>
          </a:p>
          <a:p>
            <a:r>
              <a:rPr lang="es-ES" b="1" i="1" dirty="0" smtClean="0"/>
              <a:t>Otros nombres que ha recibido el municipio: puerto  de  higo  ´no  compartido  por  algunos  pobladores</a:t>
            </a:r>
            <a:endParaRPr lang="es-AR" sz="6600" i="1" dirty="0" smtClean="0"/>
          </a:p>
          <a:p>
            <a:pPr>
              <a:buNone/>
            </a:pPr>
            <a:endParaRPr lang="es-AR"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TIERRA ALTA</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642910" y="142852"/>
            <a:ext cx="7786742" cy="928694"/>
          </a:xfrm>
          <a:solidFill>
            <a:schemeClr val="accent3">
              <a:lumMod val="60000"/>
              <a:lumOff val="40000"/>
            </a:schemeClr>
          </a:solidFill>
        </p:spPr>
        <p:txBody>
          <a:bodyPr>
            <a:normAutofit/>
          </a:bodyPr>
          <a:lstStyle/>
          <a:p>
            <a:r>
              <a:rPr lang="es-AR" b="1" i="1" dirty="0" smtClean="0"/>
              <a:t>ESCUDO  DE  TIERRA ALTA</a:t>
            </a:r>
            <a:endParaRPr lang="es-AR" b="1" i="1" dirty="0"/>
          </a:p>
        </p:txBody>
      </p:sp>
      <p:sp>
        <p:nvSpPr>
          <p:cNvPr id="5" name="4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2" name="11 Imagen" descr="images.jpg"/>
          <p:cNvPicPr>
            <a:picLocks noChangeAspect="1"/>
          </p:cNvPicPr>
          <p:nvPr/>
        </p:nvPicPr>
        <p:blipFill>
          <a:blip r:embed="rId2" cstate="print"/>
          <a:stretch>
            <a:fillRect/>
          </a:stretch>
        </p:blipFill>
        <p:spPr>
          <a:xfrm>
            <a:off x="2643181" y="1643050"/>
            <a:ext cx="3286141" cy="3214710"/>
          </a:xfrm>
          <a:prstGeom prst="rect">
            <a:avLst/>
          </a:prstGeom>
        </p:spPr>
      </p:pic>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3"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Estrella de 5 puntas">
            <a:hlinkClick r:id="rId4"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9" name="18 CuadroTexto"/>
          <p:cNvSpPr txBox="1"/>
          <p:nvPr/>
        </p:nvSpPr>
        <p:spPr>
          <a:xfrm>
            <a:off x="1403648" y="6516052"/>
            <a:ext cx="3024336" cy="369332"/>
          </a:xfrm>
          <a:prstGeom prst="rect">
            <a:avLst/>
          </a:prstGeom>
          <a:noFill/>
        </p:spPr>
        <p:txBody>
          <a:bodyPr wrap="square" rtlCol="0">
            <a:spAutoFit/>
          </a:bodyPr>
          <a:lstStyle/>
          <a:p>
            <a:pPr algn="ctr"/>
            <a:r>
              <a:rPr lang="es-AR" dirty="0" smtClean="0"/>
              <a:t>TIERRA ALTA</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642910" y="142852"/>
            <a:ext cx="7786742" cy="928694"/>
          </a:xfrm>
          <a:solidFill>
            <a:schemeClr val="accent3">
              <a:lumMod val="60000"/>
              <a:lumOff val="40000"/>
            </a:schemeClr>
          </a:solidFill>
        </p:spPr>
        <p:txBody>
          <a:bodyPr>
            <a:normAutofit/>
          </a:bodyPr>
          <a:lstStyle/>
          <a:p>
            <a:r>
              <a:rPr lang="es-AR" b="1" i="1" dirty="0" smtClean="0"/>
              <a:t>BANDERA DE  TIERRA ALTA</a:t>
            </a:r>
            <a:endParaRPr lang="es-AR" b="1" i="1" dirty="0"/>
          </a:p>
        </p:txBody>
      </p:sp>
      <p:sp>
        <p:nvSpPr>
          <p:cNvPr id="5" name="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2" name="11 Imagen" descr="Bandera de Tierralta">
            <a:hlinkClick r:id="rId2" tgtFrame="_blank" tooltip="&quot;Ver bandera de mayor tamaño&quot;"/>
          </p:cNvPr>
          <p:cNvPicPr/>
          <p:nvPr/>
        </p:nvPicPr>
        <p:blipFill>
          <a:blip r:embed="rId3" cstate="print"/>
          <a:srcRect/>
          <a:stretch>
            <a:fillRect/>
          </a:stretch>
        </p:blipFill>
        <p:spPr bwMode="auto">
          <a:xfrm>
            <a:off x="2214546" y="1571612"/>
            <a:ext cx="4071966" cy="3929066"/>
          </a:xfrm>
          <a:prstGeom prst="rect">
            <a:avLst/>
          </a:prstGeom>
          <a:noFill/>
          <a:ln w="9525">
            <a:noFill/>
            <a:miter lim="800000"/>
            <a:headEnd/>
            <a:tailEnd/>
          </a:ln>
        </p:spPr>
      </p:pic>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Estrella de 5 puntas">
            <a:hlinkClick r:id="rId5"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9" name="18 CuadroTexto"/>
          <p:cNvSpPr txBox="1"/>
          <p:nvPr/>
        </p:nvSpPr>
        <p:spPr>
          <a:xfrm>
            <a:off x="1403648" y="6516052"/>
            <a:ext cx="3024336" cy="369332"/>
          </a:xfrm>
          <a:prstGeom prst="rect">
            <a:avLst/>
          </a:prstGeom>
          <a:noFill/>
        </p:spPr>
        <p:txBody>
          <a:bodyPr wrap="square" rtlCol="0">
            <a:spAutoFit/>
          </a:bodyPr>
          <a:lstStyle/>
          <a:p>
            <a:pPr algn="ctr"/>
            <a:r>
              <a:rPr lang="es-AR" dirty="0" smtClean="0"/>
              <a:t>TIERRA ALTA</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142852"/>
            <a:ext cx="7786742" cy="928694"/>
          </a:xfrm>
          <a:solidFill>
            <a:schemeClr val="accent3">
              <a:lumMod val="60000"/>
              <a:lumOff val="40000"/>
            </a:schemeClr>
          </a:solidFill>
        </p:spPr>
        <p:txBody>
          <a:bodyPr>
            <a:normAutofit/>
          </a:bodyPr>
          <a:lstStyle/>
          <a:p>
            <a:r>
              <a:rPr lang="es-AR" b="1" i="1" dirty="0" smtClean="0"/>
              <a:t>HIMNO DE TIERRA ALTA</a:t>
            </a:r>
            <a:endParaRPr lang="es-AR" b="1" i="1" dirty="0"/>
          </a:p>
        </p:txBody>
      </p:sp>
      <p:sp>
        <p:nvSpPr>
          <p:cNvPr id="10" name="9 Marcador de contenido"/>
          <p:cNvSpPr>
            <a:spLocks noGrp="1"/>
          </p:cNvSpPr>
          <p:nvPr>
            <p:ph idx="1"/>
          </p:nvPr>
        </p:nvSpPr>
        <p:spPr>
          <a:xfrm>
            <a:off x="500066" y="1214422"/>
            <a:ext cx="7929586" cy="4857784"/>
          </a:xfrm>
        </p:spPr>
        <p:txBody>
          <a:bodyPr numCol="2">
            <a:noAutofit/>
          </a:bodyPr>
          <a:lstStyle/>
          <a:p>
            <a:pPr>
              <a:buNone/>
            </a:pPr>
            <a:r>
              <a:rPr lang="es-CO" sz="1400" b="1" i="1" dirty="0" smtClean="0"/>
              <a:t>Himno</a:t>
            </a:r>
            <a:endParaRPr lang="es-AR" sz="1400" b="1" i="1" dirty="0" smtClean="0"/>
          </a:p>
          <a:p>
            <a:pPr>
              <a:buNone/>
            </a:pPr>
            <a:r>
              <a:rPr lang="es-ES" sz="1400" b="1" i="1" dirty="0" smtClean="0"/>
              <a:t>Coro</a:t>
            </a:r>
            <a:br>
              <a:rPr lang="es-ES" sz="1400" b="1" i="1" dirty="0" smtClean="0"/>
            </a:br>
            <a:r>
              <a:rPr lang="es-ES" sz="1400" b="1" i="1" dirty="0" smtClean="0"/>
              <a:t>¡Oh! Tierra altiva y generosa</a:t>
            </a:r>
            <a:br>
              <a:rPr lang="es-ES" sz="1400" b="1" i="1" dirty="0" smtClean="0"/>
            </a:br>
            <a:r>
              <a:rPr lang="es-ES" sz="1400" b="1" i="1" dirty="0" smtClean="0"/>
              <a:t>fecunda y verde inmensidad</a:t>
            </a:r>
            <a:br>
              <a:rPr lang="es-ES" sz="1400" b="1" i="1" dirty="0" smtClean="0"/>
            </a:br>
            <a:r>
              <a:rPr lang="es-ES" sz="1400" b="1" i="1" dirty="0" smtClean="0"/>
              <a:t>Tus hijos cantan hoy tus glorias</a:t>
            </a:r>
            <a:br>
              <a:rPr lang="es-ES" sz="1400" b="1" i="1" dirty="0" smtClean="0"/>
            </a:br>
            <a:r>
              <a:rPr lang="es-ES" sz="1400" b="1" i="1" dirty="0" smtClean="0"/>
              <a:t>Tierra noble y tropical</a:t>
            </a:r>
            <a:br>
              <a:rPr lang="es-ES" sz="1400" b="1" i="1" dirty="0" smtClean="0"/>
            </a:br>
            <a:r>
              <a:rPr lang="es-ES" sz="1400" b="1" i="1" dirty="0" smtClean="0"/>
              <a:t/>
            </a:r>
            <a:br>
              <a:rPr lang="es-ES" sz="1400" b="1" i="1" dirty="0" smtClean="0"/>
            </a:br>
            <a:r>
              <a:rPr lang="es-ES" sz="1400" b="1" i="1" dirty="0" smtClean="0"/>
              <a:t>I</a:t>
            </a:r>
            <a:br>
              <a:rPr lang="es-ES" sz="1400" b="1" i="1" dirty="0" smtClean="0"/>
            </a:br>
            <a:r>
              <a:rPr lang="es-ES" sz="1400" b="1" i="1" dirty="0" smtClean="0"/>
              <a:t>Bajo el azul de un limpio cielo</a:t>
            </a:r>
            <a:br>
              <a:rPr lang="es-ES" sz="1400" b="1" i="1" dirty="0" smtClean="0"/>
            </a:br>
            <a:r>
              <a:rPr lang="es-ES" sz="1400" b="1" i="1" dirty="0" smtClean="0"/>
              <a:t>Forjo este pueblo su valor.</a:t>
            </a:r>
            <a:br>
              <a:rPr lang="es-ES" sz="1400" b="1" i="1" dirty="0" smtClean="0"/>
            </a:br>
            <a:r>
              <a:rPr lang="es-ES" sz="1400" b="1" i="1" dirty="0" smtClean="0"/>
              <a:t>Cien años recios lo fraguaron</a:t>
            </a:r>
            <a:br>
              <a:rPr lang="es-ES" sz="1400" b="1" i="1" dirty="0" smtClean="0"/>
            </a:br>
            <a:r>
              <a:rPr lang="es-ES" sz="1400" b="1" i="1" dirty="0" smtClean="0"/>
              <a:t>Entre fatigas y dolor</a:t>
            </a:r>
            <a:br>
              <a:rPr lang="es-ES" sz="1400" b="1" i="1" dirty="0" smtClean="0"/>
            </a:br>
            <a:r>
              <a:rPr lang="es-ES" sz="1400" b="1" i="1" dirty="0" smtClean="0"/>
              <a:t>(se repite el coro)</a:t>
            </a:r>
            <a:br>
              <a:rPr lang="es-ES" sz="1400" b="1" i="1" dirty="0" smtClean="0"/>
            </a:br>
            <a:r>
              <a:rPr lang="es-ES" sz="1400" b="1" i="1" dirty="0" smtClean="0"/>
              <a:t/>
            </a:r>
            <a:br>
              <a:rPr lang="es-ES" sz="1400" b="1" i="1" dirty="0" smtClean="0"/>
            </a:br>
            <a:endParaRPr lang="es-ES" sz="1400" b="1" i="1" dirty="0" smtClean="0"/>
          </a:p>
          <a:p>
            <a:pPr>
              <a:buNone/>
            </a:pPr>
            <a:endParaRPr lang="es-ES" sz="1400" b="1" i="1" dirty="0" smtClean="0"/>
          </a:p>
          <a:p>
            <a:pPr>
              <a:buNone/>
            </a:pPr>
            <a:endParaRPr lang="es-ES" sz="1400" b="1" i="1" dirty="0" smtClean="0"/>
          </a:p>
          <a:p>
            <a:pPr>
              <a:buNone/>
            </a:pPr>
            <a:endParaRPr lang="es-ES" sz="1400" b="1" i="1" dirty="0" smtClean="0"/>
          </a:p>
          <a:p>
            <a:pPr>
              <a:buNone/>
            </a:pPr>
            <a:endParaRPr lang="es-ES" sz="1400" b="1" i="1" dirty="0" smtClean="0"/>
          </a:p>
          <a:p>
            <a:pPr>
              <a:buNone/>
            </a:pPr>
            <a:endParaRPr lang="es-ES" sz="1400" b="1" i="1" dirty="0" smtClean="0"/>
          </a:p>
          <a:p>
            <a:pPr>
              <a:buNone/>
            </a:pPr>
            <a:endParaRPr lang="es-ES" sz="1400" b="1" i="1" dirty="0" smtClean="0"/>
          </a:p>
          <a:p>
            <a:pPr>
              <a:buNone/>
            </a:pPr>
            <a:endParaRPr lang="es-ES" sz="1400" b="1" i="1" dirty="0" smtClean="0"/>
          </a:p>
          <a:p>
            <a:pPr>
              <a:buNone/>
            </a:pPr>
            <a:r>
              <a:rPr lang="es-ES" sz="1400" b="1" i="1" dirty="0" smtClean="0"/>
              <a:t>Feraz despensa Cordobesa</a:t>
            </a:r>
            <a:br>
              <a:rPr lang="es-ES" sz="1400" b="1" i="1" dirty="0" smtClean="0"/>
            </a:br>
            <a:r>
              <a:rPr lang="es-ES" sz="1400" b="1" i="1" dirty="0" smtClean="0"/>
              <a:t>Rica en dorado mineral</a:t>
            </a:r>
            <a:br>
              <a:rPr lang="es-ES" sz="1400" b="1" i="1" dirty="0" smtClean="0"/>
            </a:br>
            <a:r>
              <a:rPr lang="es-ES" sz="1400" b="1" i="1" dirty="0" smtClean="0"/>
              <a:t>verdor de "Bongas y Campanos"</a:t>
            </a:r>
            <a:br>
              <a:rPr lang="es-ES" sz="1400" b="1" i="1" dirty="0" smtClean="0"/>
            </a:br>
            <a:r>
              <a:rPr lang="es-ES" sz="1400" b="1" i="1" dirty="0" smtClean="0"/>
              <a:t>Fecendas aguas del Urrá</a:t>
            </a:r>
            <a:br>
              <a:rPr lang="es-ES" sz="1400" b="1" i="1" dirty="0" smtClean="0"/>
            </a:br>
            <a:r>
              <a:rPr lang="es-ES" sz="1400" b="1" i="1" dirty="0" smtClean="0"/>
              <a:t>(se repite el </a:t>
            </a:r>
          </a:p>
          <a:p>
            <a:pPr>
              <a:buNone/>
            </a:pPr>
            <a:endParaRPr lang="es-ES" sz="1400" b="1" i="1" dirty="0" smtClean="0"/>
          </a:p>
          <a:p>
            <a:pPr>
              <a:buNone/>
            </a:pPr>
            <a:r>
              <a:rPr lang="es-ES" sz="1400" b="1" i="1" dirty="0" smtClean="0"/>
              <a:t>coro)</a:t>
            </a:r>
            <a:br>
              <a:rPr lang="es-ES" sz="1400" b="1" i="1" dirty="0" smtClean="0"/>
            </a:br>
            <a:r>
              <a:rPr lang="es-ES" sz="1400" b="1" i="1" dirty="0" smtClean="0"/>
              <a:t>Altivas tribus ancestrales </a:t>
            </a:r>
            <a:br>
              <a:rPr lang="es-ES" sz="1400" b="1" i="1" dirty="0" smtClean="0"/>
            </a:br>
            <a:r>
              <a:rPr lang="es-ES" sz="1400" b="1" i="1" dirty="0" smtClean="0"/>
              <a:t>Pueblo Katio y Finzenú</a:t>
            </a:r>
            <a:br>
              <a:rPr lang="es-ES" sz="1400" b="1" i="1" dirty="0" smtClean="0"/>
            </a:br>
            <a:r>
              <a:rPr lang="es-ES" sz="1400" b="1" i="1" dirty="0" smtClean="0"/>
              <a:t>Cultura y arte nos legaron</a:t>
            </a:r>
            <a:br>
              <a:rPr lang="es-ES" sz="1400" b="1" i="1" dirty="0" smtClean="0"/>
            </a:br>
            <a:r>
              <a:rPr lang="es-ES" sz="1400" b="1" i="1" dirty="0" smtClean="0"/>
              <a:t>Por las riberas del Sinú</a:t>
            </a:r>
            <a:br>
              <a:rPr lang="es-ES" sz="1400" b="1" i="1" dirty="0" smtClean="0"/>
            </a:br>
            <a:r>
              <a:rPr lang="es-ES" sz="1400" b="1" i="1" dirty="0" smtClean="0"/>
              <a:t>(se repite el coro)</a:t>
            </a:r>
            <a:endParaRPr lang="es-AR" sz="1400" b="1" i="1" dirty="0"/>
          </a:p>
        </p:txBody>
      </p:sp>
      <p:sp>
        <p:nvSpPr>
          <p:cNvPr id="9" name="8 Rectángulo"/>
          <p:cNvSpPr/>
          <p:nvPr/>
        </p:nvSpPr>
        <p:spPr>
          <a:xfrm>
            <a:off x="0" y="1571612"/>
            <a:ext cx="6786578" cy="923330"/>
          </a:xfrm>
          <a:prstGeom prst="rect">
            <a:avLst/>
          </a:prstGeom>
        </p:spPr>
        <p:txBody>
          <a:bodyPr wrap="square">
            <a:spAutoFit/>
          </a:bodyPr>
          <a:lstStyle/>
          <a:p>
            <a:r>
              <a:rPr lang="es-ES" dirty="0" smtClean="0"/>
              <a:t/>
            </a:r>
            <a:br>
              <a:rPr lang="es-ES" dirty="0" smtClean="0"/>
            </a:br>
            <a:r>
              <a:rPr lang="es-ES" dirty="0" smtClean="0"/>
              <a:t/>
            </a:r>
            <a:br>
              <a:rPr lang="es-ES" dirty="0" smtClean="0"/>
            </a:br>
            <a:endParaRPr lang="es-AR" dirty="0"/>
          </a:p>
        </p:txBody>
      </p:sp>
      <p:sp>
        <p:nvSpPr>
          <p:cNvPr id="12" name="11 Rectángulo"/>
          <p:cNvSpPr/>
          <p:nvPr/>
        </p:nvSpPr>
        <p:spPr>
          <a:xfrm>
            <a:off x="0" y="5949280"/>
            <a:ext cx="9144000" cy="90872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14" name="13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14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16" name="15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18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0" name="19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1" name="20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2" name="21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23" name="22 CuadroTexto"/>
          <p:cNvSpPr txBox="1"/>
          <p:nvPr/>
        </p:nvSpPr>
        <p:spPr>
          <a:xfrm>
            <a:off x="1403648" y="6516052"/>
            <a:ext cx="3024336" cy="369332"/>
          </a:xfrm>
          <a:prstGeom prst="rect">
            <a:avLst/>
          </a:prstGeom>
          <a:noFill/>
        </p:spPr>
        <p:txBody>
          <a:bodyPr wrap="square" rtlCol="0">
            <a:spAutoFit/>
          </a:bodyPr>
          <a:lstStyle/>
          <a:p>
            <a:pPr algn="ctr"/>
            <a:r>
              <a:rPr lang="es-AR" dirty="0" smtClean="0"/>
              <a:t>TIERRA ALTA</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39784"/>
          </a:xfrm>
          <a:solidFill>
            <a:schemeClr val="accent3">
              <a:lumMod val="60000"/>
              <a:lumOff val="40000"/>
            </a:schemeClr>
          </a:solidFill>
        </p:spPr>
        <p:txBody>
          <a:bodyPr>
            <a:normAutofit/>
          </a:bodyPr>
          <a:lstStyle/>
          <a:p>
            <a:r>
              <a:rPr lang="es-ES" b="1" i="1" dirty="0" smtClean="0"/>
              <a:t>HISTORIA DE TIERRA ALTA</a:t>
            </a:r>
            <a:endParaRPr lang="es-AR" b="1" i="1" dirty="0"/>
          </a:p>
        </p:txBody>
      </p:sp>
      <p:sp>
        <p:nvSpPr>
          <p:cNvPr id="3" name="2 Marcador de contenido"/>
          <p:cNvSpPr>
            <a:spLocks noGrp="1"/>
          </p:cNvSpPr>
          <p:nvPr>
            <p:ph idx="1"/>
          </p:nvPr>
        </p:nvSpPr>
        <p:spPr>
          <a:xfrm>
            <a:off x="457200" y="1600201"/>
            <a:ext cx="8229600" cy="4329130"/>
          </a:xfrm>
        </p:spPr>
        <p:txBody>
          <a:bodyPr>
            <a:noAutofit/>
          </a:bodyPr>
          <a:lstStyle/>
          <a:p>
            <a:r>
              <a:rPr lang="es-CO" sz="1400" b="1" i="1" dirty="0" smtClean="0"/>
              <a:t>Fecha de fundación: 25 de noviembre de 1909</a:t>
            </a:r>
            <a:endParaRPr lang="es-AR" sz="1400" b="1" i="1" dirty="0" smtClean="0"/>
          </a:p>
          <a:p>
            <a:r>
              <a:rPr lang="es-CO" sz="1400" b="1" i="1" dirty="0" smtClean="0"/>
              <a:t>Nombre del/los fundador (es): Santiago Canabal</a:t>
            </a:r>
            <a:endParaRPr lang="es-AR" sz="1400" b="1" i="1" dirty="0" smtClean="0"/>
          </a:p>
          <a:p>
            <a:r>
              <a:rPr lang="es-ES" sz="1400" b="1" i="1" dirty="0" smtClean="0"/>
              <a:t>Reseña histórica:</a:t>
            </a:r>
            <a:br>
              <a:rPr lang="es-ES" sz="1400" b="1" i="1" dirty="0" smtClean="0"/>
            </a:br>
            <a:r>
              <a:rPr lang="es-ES" sz="1400" b="1" i="1" dirty="0" smtClean="0"/>
              <a:t>Son muchos los que discuten la colonización de este territorio, comentan que el 25 de   </a:t>
            </a:r>
          </a:p>
          <a:p>
            <a:r>
              <a:rPr lang="es-CO" sz="1400" b="1" i="1" dirty="0" smtClean="0"/>
              <a:t>noviembre de 1909 llegó a la población el colono Santiago Canabal, claro está, afirman que cuando éste llegó ya la tierra estaba poblada, con calles principales delineadas y un gran número de viviendas construidas, que sólo logró quitarles la gloria a otros colonos que habían llegado anteriormente y habían conquistado esta población.</a:t>
            </a:r>
            <a:br>
              <a:rPr lang="es-CO" sz="1400" b="1" i="1" dirty="0" smtClean="0"/>
            </a:br>
            <a:r>
              <a:rPr lang="es-CO" sz="1400" b="1" i="1" dirty="0" smtClean="0"/>
              <a:t/>
            </a:r>
            <a:br>
              <a:rPr lang="es-CO" sz="1400" b="1" i="1" dirty="0" smtClean="0"/>
            </a:br>
            <a:r>
              <a:rPr lang="es-CO" sz="1400" b="1" i="1" dirty="0" smtClean="0"/>
              <a:t>La otra versión data de 1912, cuando el señor Aníbal Salcedo llegó a la zona, siendo uno de los primeros pobladores de la región.</a:t>
            </a:r>
            <a:br>
              <a:rPr lang="es-CO" sz="1400" b="1" i="1" dirty="0" smtClean="0"/>
            </a:br>
            <a:r>
              <a:rPr lang="es-CO" sz="1400" b="1" i="1" dirty="0" smtClean="0"/>
              <a:t/>
            </a:r>
            <a:br>
              <a:rPr lang="es-CO" sz="1400" b="1" i="1" dirty="0" smtClean="0"/>
            </a:br>
            <a:r>
              <a:rPr lang="es-CO" sz="1400" b="1" i="1" dirty="0" smtClean="0"/>
              <a:t>En enero de 1949 fue elevada a la categoría de municipio mediante ordenanza de la asamblea de Bolívar. Una vez creado el departamento de Córdoba, este municipio entró a hacer parte del nuevo departamento. </a:t>
            </a:r>
            <a:br>
              <a:rPr lang="es-CO" sz="1400" b="1" i="1" dirty="0" smtClean="0"/>
            </a:br>
            <a:r>
              <a:rPr lang="es-CO" sz="1400" b="1" i="1" dirty="0" smtClean="0"/>
              <a:t/>
            </a:r>
            <a:br>
              <a:rPr lang="es-CO" sz="1400" b="1" i="1" dirty="0" smtClean="0"/>
            </a:br>
            <a:r>
              <a:rPr lang="es-CO" sz="1400" b="1" i="1" dirty="0" smtClean="0"/>
              <a:t>En ese entonces tenía una población de 15.000 habitantes y una extensión de 507.750 hectáreas de tierras que fueron segregadas del municipio de Montería.</a:t>
            </a:r>
            <a:endParaRPr lang="es-AR" sz="1400" b="1" i="1" dirty="0" smtClean="0"/>
          </a:p>
          <a:p>
            <a:endParaRPr lang="es-AR" sz="1400" b="1" i="1"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TIERRA ALTA</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71472" y="214291"/>
            <a:ext cx="7772400" cy="1285884"/>
          </a:xfrm>
          <a:solidFill>
            <a:srgbClr val="00B050"/>
          </a:solidFill>
        </p:spPr>
        <p:txBody>
          <a:bodyPr/>
          <a:lstStyle/>
          <a:p>
            <a:r>
              <a:rPr lang="es-ES_tradnl" dirty="0" smtClean="0"/>
              <a:t>ECONOMIA DE AYAPEL</a:t>
            </a:r>
            <a:endParaRPr lang="es-ES_tradnl" dirty="0"/>
          </a:p>
        </p:txBody>
      </p:sp>
      <p:sp>
        <p:nvSpPr>
          <p:cNvPr id="3" name="2 Subtítulo"/>
          <p:cNvSpPr>
            <a:spLocks noGrp="1"/>
          </p:cNvSpPr>
          <p:nvPr>
            <p:ph type="subTitle" idx="1"/>
          </p:nvPr>
        </p:nvSpPr>
        <p:spPr>
          <a:xfrm>
            <a:off x="1357290" y="2143116"/>
            <a:ext cx="6400800" cy="3214710"/>
          </a:xfrm>
        </p:spPr>
        <p:txBody>
          <a:bodyPr>
            <a:normAutofit fontScale="70000" lnSpcReduction="20000"/>
          </a:bodyPr>
          <a:lstStyle/>
          <a:p>
            <a:r>
              <a:rPr lang="es-ES" dirty="0" smtClean="0">
                <a:solidFill>
                  <a:schemeClr val="tx1"/>
                </a:solidFill>
              </a:rPr>
              <a:t>El cultivo del arroz en las tierras bajas y la extracción maderera en la sierra son las actividades económicas de importancia. El departamento de Córdoba construyó la carretera que une a Ayapel con la Troncal. En el Cedro de Playas Blancas, frente a Ayapel existen descargadoras de arroz y se mantiene activo el comercio con la región del bajo Cauca. La pesca de bagre pintado y Bocachico, antaño generosa, se ha visto mermada por el envenenamiento de mercurio debido a la explotación aurífera irregular</a:t>
            </a:r>
            <a:endParaRPr lang="es-ES_tradnl" dirty="0">
              <a:solidFill>
                <a:schemeClr val="tx1"/>
              </a:solidFill>
            </a:endParaRPr>
          </a:p>
        </p:txBody>
      </p:sp>
      <p:sp>
        <p:nvSpPr>
          <p:cNvPr id="4" name="3 Rectángulo"/>
          <p:cNvSpPr/>
          <p:nvPr/>
        </p:nvSpPr>
        <p:spPr>
          <a:xfrm>
            <a:off x="0" y="5857892"/>
            <a:ext cx="9144000" cy="100010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285720" y="5972195"/>
            <a:ext cx="857256" cy="45720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inta hacia arriba">
            <a:hlinkClick r:id="" action="ppaction://hlinkshowjump?jump=lastslide"/>
          </p:cNvPr>
          <p:cNvSpPr/>
          <p:nvPr/>
        </p:nvSpPr>
        <p:spPr>
          <a:xfrm>
            <a:off x="285720" y="5857892"/>
            <a:ext cx="857256" cy="57150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uadroTexto"/>
          <p:cNvSpPr txBox="1"/>
          <p:nvPr/>
        </p:nvSpPr>
        <p:spPr>
          <a:xfrm>
            <a:off x="5857884" y="6488692"/>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CuadroTexto"/>
          <p:cNvSpPr txBox="1"/>
          <p:nvPr/>
        </p:nvSpPr>
        <p:spPr>
          <a:xfrm>
            <a:off x="1643042" y="6488692"/>
            <a:ext cx="1285884" cy="369332"/>
          </a:xfrm>
          <a:prstGeom prst="rect">
            <a:avLst/>
          </a:prstGeom>
          <a:noFill/>
        </p:spPr>
        <p:txBody>
          <a:bodyPr wrap="square" rtlCol="0">
            <a:spAutoFit/>
          </a:bodyPr>
          <a:lstStyle/>
          <a:p>
            <a:pPr algn="ctr"/>
            <a:r>
              <a:rPr lang="es-AR" dirty="0" smtClean="0"/>
              <a:t>AYAPEL</a:t>
            </a:r>
            <a:endParaRPr lang="es-AR" dirty="0"/>
          </a:p>
        </p:txBody>
      </p:sp>
      <p:sp>
        <p:nvSpPr>
          <p:cNvPr id="14" name="13 Multidocumento">
            <a:hlinkClick r:id="" action="ppaction://hlinkshowjump?jump=firstslide"/>
          </p:cNvPr>
          <p:cNvSpPr/>
          <p:nvPr/>
        </p:nvSpPr>
        <p:spPr>
          <a:xfrm>
            <a:off x="6429388" y="5929330"/>
            <a:ext cx="642942" cy="57150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Estrella de 5 puntas">
            <a:hlinkClick r:id="rId2" action="ppaction://hlinksldjump"/>
          </p:cNvPr>
          <p:cNvSpPr/>
          <p:nvPr/>
        </p:nvSpPr>
        <p:spPr>
          <a:xfrm>
            <a:off x="1857356" y="5929330"/>
            <a:ext cx="785818" cy="500066"/>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6" name="15 Botón de acción: Inicio">
            <a:hlinkClick r:id="" action="ppaction://hlinkshowjump?jump=endshow" highlightClick="1"/>
          </p:cNvPr>
          <p:cNvSpPr/>
          <p:nvPr/>
        </p:nvSpPr>
        <p:spPr>
          <a:xfrm>
            <a:off x="8028384" y="5953270"/>
            <a:ext cx="642942"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Multidocumento">
            <a:hlinkClick r:id="rId3" action="ppaction://hlinksldjump"/>
          </p:cNvPr>
          <p:cNvSpPr/>
          <p:nvPr/>
        </p:nvSpPr>
        <p:spPr>
          <a:xfrm>
            <a:off x="6372200" y="5877272"/>
            <a:ext cx="720080" cy="64807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42852"/>
            <a:ext cx="8229600" cy="939784"/>
          </a:xfrm>
          <a:solidFill>
            <a:schemeClr val="accent3">
              <a:lumMod val="60000"/>
              <a:lumOff val="40000"/>
            </a:schemeClr>
          </a:solidFill>
        </p:spPr>
        <p:txBody>
          <a:bodyPr>
            <a:normAutofit/>
          </a:bodyPr>
          <a:lstStyle/>
          <a:p>
            <a:r>
              <a:rPr lang="es-ES" b="1" i="1" dirty="0" smtClean="0"/>
              <a:t>GEOGRAFÍA DE TIERRA ALTA</a:t>
            </a:r>
            <a:endParaRPr lang="es-AR" i="1" dirty="0"/>
          </a:p>
        </p:txBody>
      </p:sp>
      <p:sp>
        <p:nvSpPr>
          <p:cNvPr id="3" name="2 Marcador de contenido"/>
          <p:cNvSpPr>
            <a:spLocks noGrp="1"/>
          </p:cNvSpPr>
          <p:nvPr>
            <p:ph idx="1"/>
          </p:nvPr>
        </p:nvSpPr>
        <p:spPr>
          <a:xfrm>
            <a:off x="214282" y="1142984"/>
            <a:ext cx="8715436" cy="4714908"/>
          </a:xfrm>
        </p:spPr>
        <p:txBody>
          <a:bodyPr>
            <a:noAutofit/>
          </a:bodyPr>
          <a:lstStyle/>
          <a:p>
            <a:r>
              <a:rPr lang="es-ES" sz="1400" b="1" i="1" dirty="0" smtClean="0"/>
              <a:t>Clima: se diferencia claramente una época de lluvia de Abril a Noviembre y una época seca de Diciembre a Abril.</a:t>
            </a:r>
            <a:br>
              <a:rPr lang="es-ES" sz="1400" b="1" i="1" dirty="0" smtClean="0"/>
            </a:br>
            <a:r>
              <a:rPr lang="es-ES" sz="1400" b="1" i="1" dirty="0" smtClean="0"/>
              <a:t/>
            </a:r>
            <a:br>
              <a:rPr lang="es-ES" sz="1400" b="1" i="1" dirty="0" smtClean="0"/>
            </a:br>
            <a:r>
              <a:rPr lang="es-ES" sz="1400" b="1" i="1" dirty="0" smtClean="0"/>
              <a:t>La precipitacion promedio anual es de 1.144 mm.</a:t>
            </a:r>
            <a:br>
              <a:rPr lang="es-ES" sz="1400" b="1" i="1" dirty="0" smtClean="0"/>
            </a:br>
            <a:r>
              <a:rPr lang="es-ES" sz="1400" b="1" i="1" dirty="0" smtClean="0"/>
              <a:t/>
            </a:r>
            <a:br>
              <a:rPr lang="es-ES" sz="1400" b="1" i="1" dirty="0" smtClean="0"/>
            </a:br>
            <a:r>
              <a:rPr lang="es-ES" sz="1400" b="1" i="1" dirty="0" smtClean="0"/>
              <a:t>Humedad Relativa promedio: 82%</a:t>
            </a:r>
            <a:br>
              <a:rPr lang="es-ES" sz="1400" b="1" i="1" dirty="0" smtClean="0"/>
            </a:br>
            <a:r>
              <a:rPr lang="es-ES" sz="1400" b="1" i="1" dirty="0" smtClean="0"/>
              <a:t/>
            </a:r>
            <a:br>
              <a:rPr lang="es-ES" sz="1400" b="1" i="1" dirty="0" smtClean="0"/>
            </a:br>
            <a:r>
              <a:rPr lang="es-ES" sz="1400" b="1" i="1" dirty="0" smtClean="0"/>
              <a:t>Brillo Solar: 1965,2 h/año</a:t>
            </a:r>
            <a:br>
              <a:rPr lang="es-ES" sz="1400" b="1" i="1" dirty="0" smtClean="0"/>
            </a:br>
            <a:r>
              <a:rPr lang="es-ES" sz="1400" b="1" i="1" dirty="0" smtClean="0"/>
              <a:t/>
            </a:r>
            <a:br>
              <a:rPr lang="es-ES" sz="1400" b="1" i="1" dirty="0" smtClean="0"/>
            </a:br>
            <a:r>
              <a:rPr lang="es-ES" sz="1400" b="1" i="1" dirty="0" smtClean="0"/>
              <a:t>La topografía de la región se caracteriza por presentar un área plana en un 30% y el 70% restante es quebrada y ondulada. </a:t>
            </a:r>
            <a:br>
              <a:rPr lang="es-ES" sz="1400" b="1" i="1" dirty="0" smtClean="0"/>
            </a:br>
            <a:r>
              <a:rPr lang="es-ES" sz="1400" b="1" i="1" dirty="0" smtClean="0"/>
              <a:t/>
            </a:r>
            <a:br>
              <a:rPr lang="es-ES" sz="1400" b="1" i="1" dirty="0" smtClean="0"/>
            </a:br>
            <a:r>
              <a:rPr lang="es-ES" sz="1400" b="1" i="1" dirty="0" smtClean="0"/>
              <a:t>Al Oriente se dezplaza la serrania de san jeronimo, con algunas elevaciones (Alto de Flechas, cerro Canimero, Cerro Betanci, Sierra de Manta Gordal, boca de Balsamo, Cerro Pando, alto de pulgas, La sierra de la Cruz, Cerro Higueron, cerro moncholo, cerro de las Mujeres y el cerro Murrucocu con una altura de 1770 m.</a:t>
            </a:r>
            <a:br>
              <a:rPr lang="es-ES" sz="1400" b="1" i="1" dirty="0" smtClean="0"/>
            </a:br>
            <a:r>
              <a:rPr lang="es-ES" sz="1400" b="1" i="1" dirty="0" smtClean="0"/>
              <a:t/>
            </a:r>
            <a:br>
              <a:rPr lang="es-ES" sz="1400" b="1" i="1" dirty="0" smtClean="0"/>
            </a:br>
            <a:r>
              <a:rPr lang="es-ES" sz="1400" b="1" i="1" dirty="0" smtClean="0"/>
              <a:t>La serrania del abibe, que constituye la vertiente occidental del municipio, se presentan algunos accidentes orograficos como el alto de Carrizal (2.200 msnm), Alto Quimari (2.000 msnm) y el alto Carepa (1660 msnm aproximadamente.)</a:t>
            </a:r>
            <a:br>
              <a:rPr lang="es-ES" sz="1400" b="1" i="1" dirty="0" smtClean="0"/>
            </a:br>
            <a:r>
              <a:rPr lang="es-ES" sz="1400" b="1" i="1" dirty="0" smtClean="0"/>
              <a:t/>
            </a:r>
            <a:br>
              <a:rPr lang="es-ES" sz="1400" b="1" i="1" dirty="0" smtClean="0"/>
            </a:br>
            <a:r>
              <a:rPr lang="es-ES" sz="1400" b="1" i="1" dirty="0" smtClean="0"/>
              <a:t>El Principal Rio es el Sinu, rio mas largo del noreste de Colombia, nace a los 4000 msnm entre los altos Paramillo y León, corre en dirección sur-norte con un extensión de 350 km.</a:t>
            </a:r>
            <a:br>
              <a:rPr lang="es-ES" sz="1400" b="1" i="1" dirty="0" smtClean="0"/>
            </a:br>
            <a:r>
              <a:rPr lang="es-ES" sz="1400" dirty="0" smtClean="0"/>
              <a:t/>
            </a:r>
            <a:br>
              <a:rPr lang="es-ES" sz="1400" dirty="0" smtClean="0"/>
            </a:br>
            <a:r>
              <a:rPr lang="es-ES" sz="1400" dirty="0" smtClean="0"/>
              <a:t/>
            </a:r>
            <a:br>
              <a:rPr lang="es-ES" sz="1400" dirty="0" smtClean="0"/>
            </a:br>
            <a:endParaRPr lang="es-AR" sz="1400" b="1" i="1"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TIERRA ALTA</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274638"/>
            <a:ext cx="7929618" cy="796908"/>
          </a:xfrm>
          <a:solidFill>
            <a:schemeClr val="accent3">
              <a:lumMod val="60000"/>
              <a:lumOff val="40000"/>
            </a:schemeClr>
          </a:solidFill>
        </p:spPr>
        <p:txBody>
          <a:bodyPr/>
          <a:lstStyle/>
          <a:p>
            <a:r>
              <a:rPr lang="es-ES" b="1" i="1" dirty="0" smtClean="0"/>
              <a:t>ECOLOGIA DE TIERRA ALTA</a:t>
            </a:r>
            <a:endParaRPr lang="es-AR" b="1" i="1" dirty="0"/>
          </a:p>
        </p:txBody>
      </p:sp>
      <p:sp>
        <p:nvSpPr>
          <p:cNvPr id="3" name="2 Marcador de contenido"/>
          <p:cNvSpPr>
            <a:spLocks noGrp="1"/>
          </p:cNvSpPr>
          <p:nvPr>
            <p:ph idx="1"/>
          </p:nvPr>
        </p:nvSpPr>
        <p:spPr>
          <a:xfrm>
            <a:off x="428596" y="1285861"/>
            <a:ext cx="8229600" cy="4500594"/>
          </a:xfrm>
        </p:spPr>
        <p:txBody>
          <a:bodyPr>
            <a:normAutofit fontScale="55000" lnSpcReduction="20000"/>
          </a:bodyPr>
          <a:lstStyle/>
          <a:p>
            <a:r>
              <a:rPr lang="es-ES" b="1" i="1" dirty="0" smtClean="0"/>
              <a:t>El municipio de Tierralta cobija gran parte del Parque Nacional Natural de Paramillo, según investigaciones realizadas por la Universidad de Córdoba, se reporta un total de 288 especies pertenecientes a 227 generos y 97 familias. a nivel de fauna se referencia un total de 74 especies de mamiferos pertenecientes a 24 familias; 49 especies de reptiles que conforman 13 familias; 16 especies de anfibios agrupados en 5 familias y 305 especies de aves clasificadas en 54 familias.</a:t>
            </a:r>
            <a:br>
              <a:rPr lang="es-ES" b="1" i="1" dirty="0" smtClean="0"/>
            </a:br>
            <a:r>
              <a:rPr lang="es-ES" b="1" i="1" dirty="0" smtClean="0"/>
              <a:t/>
            </a:r>
            <a:br>
              <a:rPr lang="es-ES" b="1" i="1" dirty="0" smtClean="0"/>
            </a:br>
            <a:r>
              <a:rPr lang="es-ES" b="1" i="1" dirty="0" smtClean="0"/>
              <a:t>La vegetación existente en el municipio es muy variada encontrándose bosques de galería, rastrojos, bosques natural intervenido bosque secundarios, cultivos y pastos. Las especies madereables extraídas son principalmente Abarco, Manzabalo, cedro, Brasilete y Teca.</a:t>
            </a:r>
            <a:br>
              <a:rPr lang="es-ES" b="1" i="1" dirty="0" smtClean="0"/>
            </a:br>
            <a:r>
              <a:rPr lang="es-ES" b="1" i="1" dirty="0" smtClean="0"/>
              <a:t/>
            </a:r>
            <a:br>
              <a:rPr lang="es-ES" b="1" i="1" dirty="0" smtClean="0"/>
            </a:br>
            <a:r>
              <a:rPr lang="es-ES" b="1" i="1" dirty="0" smtClean="0"/>
              <a:t>Fauna: en tierralta encontramos algunas especies como el mico negro, machin, venado, gato solo, tigrillo, el tejon, guasa, perico ligero o perezoso, guartinaja, ñeque y armadillo. Principales variedades de peces son: Bocachico, Bagre Blanquillo, Barbudo negro, Mojarra Amarilla, Moncholo, Sabalo, Comilon liceta, Mojarra Negra, Pacora, Cacucho, Doncella. </a:t>
            </a:r>
            <a:br>
              <a:rPr lang="es-ES" b="1" i="1" dirty="0" smtClean="0"/>
            </a:br>
            <a:r>
              <a:rPr lang="es-ES" b="1" i="1" dirty="0" smtClean="0"/>
              <a:t/>
            </a:r>
            <a:br>
              <a:rPr lang="es-ES" b="1" i="1" dirty="0" smtClean="0"/>
            </a:br>
            <a:endParaRPr lang="es-AR" b="1" i="1"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TIERRA ALTA</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39784"/>
          </a:xfrm>
          <a:solidFill>
            <a:schemeClr val="accent3">
              <a:lumMod val="60000"/>
              <a:lumOff val="40000"/>
            </a:schemeClr>
          </a:solidFill>
        </p:spPr>
        <p:txBody>
          <a:bodyPr/>
          <a:lstStyle/>
          <a:p>
            <a:r>
              <a:rPr lang="es-AR" b="1" i="1" dirty="0" smtClean="0"/>
              <a:t>ECONOMIA DE TIERRA ALTA</a:t>
            </a:r>
            <a:endParaRPr lang="es-AR" b="1" i="1" dirty="0"/>
          </a:p>
        </p:txBody>
      </p:sp>
      <p:sp>
        <p:nvSpPr>
          <p:cNvPr id="3" name="2 Marcador de contenido"/>
          <p:cNvSpPr>
            <a:spLocks noGrp="1"/>
          </p:cNvSpPr>
          <p:nvPr>
            <p:ph idx="1"/>
          </p:nvPr>
        </p:nvSpPr>
        <p:spPr>
          <a:xfrm>
            <a:off x="457200" y="1600201"/>
            <a:ext cx="8229600" cy="4114815"/>
          </a:xfrm>
        </p:spPr>
        <p:txBody>
          <a:bodyPr>
            <a:normAutofit fontScale="70000" lnSpcReduction="20000"/>
          </a:bodyPr>
          <a:lstStyle/>
          <a:p>
            <a:r>
              <a:rPr lang="es-CO" b="1" i="1" dirty="0" smtClean="0"/>
              <a:t>La economía de Tierralta es una de las más dinámicas y ricas de Córdoba, está basada en la agricultura, con la siembra de maíz, arroz, sorgo, plátano, yuca, algodón, ñame y frutales, y la ganadería, también tiene producción en la extracción de madera de distinta especie y la actividad minera.</a:t>
            </a:r>
            <a:br>
              <a:rPr lang="es-CO" b="1" i="1" dirty="0" smtClean="0"/>
            </a:br>
            <a:r>
              <a:rPr lang="es-CO" b="1" i="1" dirty="0" smtClean="0"/>
              <a:t/>
            </a:r>
            <a:br>
              <a:rPr lang="es-CO" b="1" i="1" dirty="0" smtClean="0"/>
            </a:br>
            <a:r>
              <a:rPr lang="es-CO" b="1" i="1" dirty="0" smtClean="0"/>
              <a:t>La represa de Urrá, hidroeléctrica ubicada en este municipio, ha sido de gran ayuda para el desarrollo económico y social de la zona, con capacidad de almacenar 32 millones de M3 en 600 Km2 que representa el 17% de la capacidad instalada en el país. El municipio ha visto dinamizada significativamente su economía gracias a esta notable inversión. Comenzó la generación de energía hidráulica en el año 2000</a:t>
            </a:r>
            <a:endParaRPr lang="es-AR" b="1" i="1" dirty="0" smtClean="0"/>
          </a:p>
          <a:p>
            <a:pPr>
              <a:buNone/>
            </a:pPr>
            <a:endParaRPr lang="es-AR" b="1" i="1"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TIERRA ALTA</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714348" y="274638"/>
            <a:ext cx="7643866" cy="1011222"/>
          </a:xfrm>
          <a:solidFill>
            <a:srgbClr val="993366"/>
          </a:solidFill>
        </p:spPr>
        <p:txBody>
          <a:bodyPr>
            <a:normAutofit/>
          </a:bodyPr>
          <a:lstStyle/>
          <a:p>
            <a:r>
              <a:rPr lang="es-ES" b="1" i="1" dirty="0" smtClean="0"/>
              <a:t>MUNICIPIO DE VALENCIA</a:t>
            </a:r>
            <a:endParaRPr lang="es-AR" b="1" i="1" dirty="0"/>
          </a:p>
        </p:txBody>
      </p:sp>
      <p:sp>
        <p:nvSpPr>
          <p:cNvPr id="5" name="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41666" name="Picture 2" descr="http://www.google.com.co/maps/vt/data=LtgX-e3f8ctI3U5dJtbt7EJ1ZfRneYme,HZVzA5PrYleKwQ6g0yp0UzO0BvkN9i0r8Wr89SZYg-QZLVrQEwUxWbofzAHlH6Coap9ul_Y8GgAvn6YkGpQPo7oUK6K_Dg7J8aI2uPcCaIN6DE0fxwLrgg25Lv03ocYAUloyiI-7W-RXVVfUfcN035IhVoh4YEPK2TfeqkA_eW7z4_gi">
            <a:hlinkClick r:id="rId2"/>
          </p:cNvPr>
          <p:cNvPicPr>
            <a:picLocks noChangeAspect="1" noChangeArrowheads="1"/>
          </p:cNvPicPr>
          <p:nvPr/>
        </p:nvPicPr>
        <p:blipFill>
          <a:blip r:embed="rId3" cstate="print"/>
          <a:srcRect/>
          <a:stretch>
            <a:fillRect/>
          </a:stretch>
        </p:blipFill>
        <p:spPr bwMode="auto">
          <a:xfrm>
            <a:off x="657229" y="1857364"/>
            <a:ext cx="4486275" cy="3571900"/>
          </a:xfrm>
          <a:prstGeom prst="rect">
            <a:avLst/>
          </a:prstGeom>
          <a:noFill/>
          <a:ln>
            <a:solidFill>
              <a:schemeClr val="tx1"/>
            </a:solidFill>
          </a:ln>
        </p:spPr>
      </p:pic>
      <p:sp>
        <p:nvSpPr>
          <p:cNvPr id="13" name="12 CuadroTexto">
            <a:hlinkClick r:id="rId4" action="ppaction://hlinksldjump"/>
          </p:cNvPr>
          <p:cNvSpPr txBox="1"/>
          <p:nvPr/>
        </p:nvSpPr>
        <p:spPr>
          <a:xfrm>
            <a:off x="6500826" y="4500570"/>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4" name="13 CuadroTexto">
            <a:hlinkClick r:id="rId5" action="ppaction://hlinksldjump"/>
          </p:cNvPr>
          <p:cNvSpPr txBox="1"/>
          <p:nvPr/>
        </p:nvSpPr>
        <p:spPr>
          <a:xfrm>
            <a:off x="6500794" y="5488560"/>
            <a:ext cx="1785918" cy="369332"/>
          </a:xfrm>
          <a:prstGeom prst="rect">
            <a:avLst/>
          </a:prstGeom>
          <a:solidFill>
            <a:srgbClr val="00B0F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ECONOMIA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5" name="2 Subtítulo"/>
          <p:cNvSpPr txBox="1">
            <a:spLocks/>
          </p:cNvSpPr>
          <p:nvPr/>
        </p:nvSpPr>
        <p:spPr>
          <a:xfrm>
            <a:off x="6000760" y="1583754"/>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6" name="15 CuadroTexto">
            <a:hlinkClick r:id="rId6" action="ppaction://hlinksldjump"/>
          </p:cNvPr>
          <p:cNvSpPr txBox="1"/>
          <p:nvPr/>
        </p:nvSpPr>
        <p:spPr>
          <a:xfrm>
            <a:off x="6500794" y="3143248"/>
            <a:ext cx="1428760" cy="369332"/>
          </a:xfrm>
          <a:prstGeom prst="rect">
            <a:avLst/>
          </a:prstGeom>
          <a:solidFill>
            <a:srgbClr val="FF000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BANDERA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16 CuadroTexto">
            <a:hlinkClick r:id="rId7" action="ppaction://hlinksldjump"/>
          </p:cNvPr>
          <p:cNvSpPr txBox="1"/>
          <p:nvPr/>
        </p:nvSpPr>
        <p:spPr>
          <a:xfrm>
            <a:off x="6500794" y="3584018"/>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17 CuadroTexto">
            <a:hlinkClick r:id="rId8" action="ppaction://hlinksldjump"/>
          </p:cNvPr>
          <p:cNvSpPr txBox="1"/>
          <p:nvPr/>
        </p:nvSpPr>
        <p:spPr>
          <a:xfrm>
            <a:off x="6500794" y="2726762"/>
            <a:ext cx="1000132" cy="369332"/>
          </a:xfrm>
          <a:prstGeom prst="rect">
            <a:avLst/>
          </a:prstGeom>
          <a:solidFill>
            <a:srgbClr val="99003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ESCUDO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18 CuadroTexto">
            <a:hlinkClick r:id="rId9" action="ppaction://hlinksldjump"/>
          </p:cNvPr>
          <p:cNvSpPr txBox="1"/>
          <p:nvPr/>
        </p:nvSpPr>
        <p:spPr>
          <a:xfrm>
            <a:off x="6500794" y="4071942"/>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 name="19 CuadroTexto">
            <a:hlinkClick r:id="rId10" action="ppaction://hlinksldjump"/>
          </p:cNvPr>
          <p:cNvSpPr txBox="1"/>
          <p:nvPr/>
        </p:nvSpPr>
        <p:spPr>
          <a:xfrm>
            <a:off x="6500794" y="2298134"/>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1" name="20 CuadroTexto"/>
          <p:cNvSpPr txBox="1"/>
          <p:nvPr/>
        </p:nvSpPr>
        <p:spPr>
          <a:xfrm>
            <a:off x="6500794" y="5000636"/>
            <a:ext cx="1285884"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hlinkClick r:id="rId11" action="ppaction://hlinksldjump"/>
              </a:rPr>
              <a:t>ECOLOGIA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2" name="21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3" name="2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4" name="23 Multidocumento">
            <a:hlinkClick r:id="rId1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5" name="2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6" name="2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274638"/>
            <a:ext cx="7643866" cy="1011222"/>
          </a:xfrm>
          <a:solidFill>
            <a:srgbClr val="993366"/>
          </a:solidFill>
        </p:spPr>
        <p:txBody>
          <a:bodyPr>
            <a:normAutofit/>
          </a:bodyPr>
          <a:lstStyle/>
          <a:p>
            <a:r>
              <a:rPr lang="es-ES" b="1" i="1" dirty="0" smtClean="0"/>
              <a:t>IDENTIFICACION DE VALENCIA</a:t>
            </a:r>
            <a:endParaRPr lang="es-AR" b="1" i="1" dirty="0"/>
          </a:p>
        </p:txBody>
      </p:sp>
      <p:sp>
        <p:nvSpPr>
          <p:cNvPr id="3" name="2 Marcador de contenido"/>
          <p:cNvSpPr>
            <a:spLocks noGrp="1"/>
          </p:cNvSpPr>
          <p:nvPr>
            <p:ph idx="1"/>
          </p:nvPr>
        </p:nvSpPr>
        <p:spPr>
          <a:xfrm>
            <a:off x="457200" y="1600201"/>
            <a:ext cx="8229600" cy="4114815"/>
          </a:xfrm>
        </p:spPr>
        <p:txBody>
          <a:bodyPr/>
          <a:lstStyle/>
          <a:p>
            <a:r>
              <a:rPr lang="es-ES" b="1" i="1" dirty="0" smtClean="0"/>
              <a:t>Identificación del municipio  </a:t>
            </a:r>
            <a:endParaRPr lang="es-AR" b="1" i="1" dirty="0" smtClean="0"/>
          </a:p>
          <a:p>
            <a:r>
              <a:rPr lang="es-ES" b="1" i="1" dirty="0" smtClean="0"/>
              <a:t>Nombre del municipio: VALENCIA</a:t>
            </a:r>
            <a:endParaRPr lang="es-AR" b="1" i="1" dirty="0" smtClean="0"/>
          </a:p>
          <a:p>
            <a:r>
              <a:rPr lang="es-ES" b="1" i="1" dirty="0" smtClean="0"/>
              <a:t>NIT: 800096808-8</a:t>
            </a:r>
            <a:endParaRPr lang="es-AR" b="1" i="1" dirty="0" smtClean="0"/>
          </a:p>
          <a:p>
            <a:r>
              <a:rPr lang="es-ES" b="1" i="1" dirty="0" smtClean="0"/>
              <a:t>Código Dane: 23855</a:t>
            </a:r>
            <a:endParaRPr lang="es-AR" b="1" i="1" dirty="0" smtClean="0"/>
          </a:p>
          <a:p>
            <a:r>
              <a:rPr lang="es-ES" b="1" i="1" dirty="0" smtClean="0"/>
              <a:t>Gentilicio: Valencianos</a:t>
            </a:r>
            <a:endParaRPr lang="es-AR" b="1" i="1" dirty="0" smtClean="0"/>
          </a:p>
          <a:p>
            <a:r>
              <a:rPr lang="es-ES" b="1" i="1" dirty="0" smtClean="0"/>
              <a:t>Otros nombres que ha recibido el municipio: Tierra fértil del alto Sinú</a:t>
            </a:r>
            <a:endParaRPr lang="es-AR" b="1" i="1" dirty="0" smtClean="0"/>
          </a:p>
          <a:p>
            <a:endParaRPr lang="es-AR"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VALENCIA</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05"/>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 calcmode="lin" valueType="num">
                                      <p:cBhvr>
                                        <p:cTn id="9" dur="500" fill="hold"/>
                                        <p:tgtEl>
                                          <p:spTgt spid="2"/>
                                        </p:tgtEl>
                                        <p:attrNameLst>
                                          <p:attrName>ppt_x</p:attrName>
                                        </p:attrNameLst>
                                      </p:cBhvr>
                                      <p:tavLst>
                                        <p:tav tm="0">
                                          <p:val>
                                            <p:strVal val="#ppt_x-.2"/>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14290"/>
            <a:ext cx="8229600" cy="1143000"/>
          </a:xfrm>
          <a:solidFill>
            <a:srgbClr val="993366"/>
          </a:solidFill>
        </p:spPr>
        <p:txBody>
          <a:bodyPr>
            <a:normAutofit/>
          </a:bodyPr>
          <a:lstStyle/>
          <a:p>
            <a:r>
              <a:rPr lang="es-AR" dirty="0" smtClean="0"/>
              <a:t>ESCUDO   DE  VALENCIA</a:t>
            </a:r>
            <a:endParaRPr lang="es-AR" dirty="0"/>
          </a:p>
        </p:txBody>
      </p:sp>
      <p:sp>
        <p:nvSpPr>
          <p:cNvPr id="5" name="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2" name="11 Imagen" descr="Escudo de VALENCIA">
            <a:hlinkClick r:id="rId2" tgtFrame="_blank" tooltip="&quot;Ver escudo del tamaño original&quot;"/>
          </p:cNvPr>
          <p:cNvPicPr/>
          <p:nvPr/>
        </p:nvPicPr>
        <p:blipFill>
          <a:blip r:embed="rId3" cstate="print"/>
          <a:srcRect/>
          <a:stretch>
            <a:fillRect/>
          </a:stretch>
        </p:blipFill>
        <p:spPr bwMode="auto">
          <a:xfrm>
            <a:off x="2643174" y="1928802"/>
            <a:ext cx="3500462" cy="3500462"/>
          </a:xfrm>
          <a:prstGeom prst="rect">
            <a:avLst/>
          </a:prstGeom>
          <a:noFill/>
          <a:ln w="9525">
            <a:noFill/>
            <a:miter lim="800000"/>
            <a:headEnd/>
            <a:tailEnd/>
          </a:ln>
        </p:spPr>
      </p:pic>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Estrella de 5 puntas">
            <a:hlinkClick r:id="rId5"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9" name="18 CuadroTexto"/>
          <p:cNvSpPr txBox="1"/>
          <p:nvPr/>
        </p:nvSpPr>
        <p:spPr>
          <a:xfrm>
            <a:off x="1403648" y="6516052"/>
            <a:ext cx="3024336" cy="369332"/>
          </a:xfrm>
          <a:prstGeom prst="rect">
            <a:avLst/>
          </a:prstGeom>
          <a:noFill/>
        </p:spPr>
        <p:txBody>
          <a:bodyPr wrap="square" rtlCol="0">
            <a:spAutoFit/>
          </a:bodyPr>
          <a:lstStyle/>
          <a:p>
            <a:pPr algn="ctr"/>
            <a:r>
              <a:rPr lang="es-AR" dirty="0" smtClean="0"/>
              <a:t>VALENCIA</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14290"/>
            <a:ext cx="8229600" cy="1143000"/>
          </a:xfrm>
          <a:solidFill>
            <a:srgbClr val="993366"/>
          </a:solidFill>
        </p:spPr>
        <p:txBody>
          <a:bodyPr>
            <a:normAutofit/>
          </a:bodyPr>
          <a:lstStyle/>
          <a:p>
            <a:r>
              <a:rPr lang="es-AR" dirty="0" smtClean="0"/>
              <a:t>BANDERA  DE  VALENCIA</a:t>
            </a:r>
            <a:endParaRPr lang="es-AR" dirty="0"/>
          </a:p>
        </p:txBody>
      </p:sp>
      <p:sp>
        <p:nvSpPr>
          <p:cNvPr id="5" name="4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2" name="11 Imagen" descr="Bandera de VALENCIA">
            <a:hlinkClick r:id="rId2" tgtFrame="_blank" tooltip="&quot;Ver bandera de mayor tamaño&quot;"/>
          </p:cNvPr>
          <p:cNvPicPr/>
          <p:nvPr/>
        </p:nvPicPr>
        <p:blipFill>
          <a:blip r:embed="rId3" cstate="print"/>
          <a:srcRect/>
          <a:stretch>
            <a:fillRect/>
          </a:stretch>
        </p:blipFill>
        <p:spPr bwMode="auto">
          <a:xfrm>
            <a:off x="2428860" y="1928802"/>
            <a:ext cx="4000528" cy="3357586"/>
          </a:xfrm>
          <a:prstGeom prst="rect">
            <a:avLst/>
          </a:prstGeom>
          <a:noFill/>
          <a:ln w="9525">
            <a:noFill/>
            <a:miter lim="800000"/>
            <a:headEnd/>
            <a:tailEnd/>
          </a:ln>
        </p:spPr>
      </p:pic>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Estrella de 5 puntas">
            <a:hlinkClick r:id="rId5"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9" name="18 CuadroTexto"/>
          <p:cNvSpPr txBox="1"/>
          <p:nvPr/>
        </p:nvSpPr>
        <p:spPr>
          <a:xfrm>
            <a:off x="1403648" y="6516052"/>
            <a:ext cx="3024336" cy="369332"/>
          </a:xfrm>
          <a:prstGeom prst="rect">
            <a:avLst/>
          </a:prstGeom>
          <a:noFill/>
        </p:spPr>
        <p:txBody>
          <a:bodyPr wrap="square" rtlCol="0">
            <a:spAutoFit/>
          </a:bodyPr>
          <a:lstStyle/>
          <a:p>
            <a:pPr algn="ctr"/>
            <a:r>
              <a:rPr lang="es-AR" dirty="0" smtClean="0"/>
              <a:t>VALENCIA</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4290"/>
            <a:ext cx="8229600" cy="1071570"/>
          </a:xfrm>
          <a:solidFill>
            <a:srgbClr val="993366"/>
          </a:solidFill>
        </p:spPr>
        <p:txBody>
          <a:bodyPr>
            <a:normAutofit/>
          </a:bodyPr>
          <a:lstStyle/>
          <a:p>
            <a:r>
              <a:rPr lang="es-AR" dirty="0" smtClean="0"/>
              <a:t>HIMNO  DE  VALENCIA</a:t>
            </a:r>
            <a:endParaRPr lang="es-AR" dirty="0"/>
          </a:p>
        </p:txBody>
      </p:sp>
      <p:sp>
        <p:nvSpPr>
          <p:cNvPr id="3" name="2 Marcador de contenido"/>
          <p:cNvSpPr>
            <a:spLocks noGrp="1"/>
          </p:cNvSpPr>
          <p:nvPr>
            <p:ph idx="1"/>
          </p:nvPr>
        </p:nvSpPr>
        <p:spPr>
          <a:xfrm>
            <a:off x="357158" y="1500175"/>
            <a:ext cx="8429684" cy="4286279"/>
          </a:xfrm>
        </p:spPr>
        <p:txBody>
          <a:bodyPr numCol="3">
            <a:normAutofit fontScale="47500" lnSpcReduction="20000"/>
          </a:bodyPr>
          <a:lstStyle/>
          <a:p>
            <a:r>
              <a:rPr lang="es-ES" b="1" i="1" dirty="0" smtClean="0"/>
              <a:t>Himno</a:t>
            </a:r>
            <a:endParaRPr lang="es-AR" b="1" i="1" dirty="0" smtClean="0"/>
          </a:p>
          <a:p>
            <a:r>
              <a:rPr lang="es-ES" b="1" i="1" dirty="0" smtClean="0"/>
              <a:t>Levantada.... Levantada ..</a:t>
            </a:r>
            <a:br>
              <a:rPr lang="es-ES" b="1" i="1" dirty="0" smtClean="0"/>
            </a:br>
            <a:r>
              <a:rPr lang="es-ES" b="1" i="1" dirty="0" smtClean="0"/>
              <a:t>Oh Valencia inmortal.</a:t>
            </a:r>
            <a:br>
              <a:rPr lang="es-ES" b="1" i="1" dirty="0" smtClean="0"/>
            </a:br>
            <a:r>
              <a:rPr lang="es-ES" b="1" i="1" dirty="0" smtClean="0"/>
              <a:t/>
            </a:r>
            <a:br>
              <a:rPr lang="es-ES" b="1" i="1" dirty="0" smtClean="0"/>
            </a:br>
            <a:r>
              <a:rPr lang="es-ES" b="1" i="1" dirty="0" smtClean="0"/>
              <a:t>Levantada en un terreno</a:t>
            </a:r>
            <a:br>
              <a:rPr lang="es-ES" b="1" i="1" dirty="0" smtClean="0"/>
            </a:br>
            <a:r>
              <a:rPr lang="es-ES" b="1" i="1" dirty="0" smtClean="0"/>
              <a:t>que es muy rico en germinación</a:t>
            </a:r>
            <a:br>
              <a:rPr lang="es-ES" b="1" i="1" dirty="0" smtClean="0"/>
            </a:br>
            <a:r>
              <a:rPr lang="es-ES" b="1" i="1" dirty="0" smtClean="0"/>
              <a:t>porque verdes son sus campos</a:t>
            </a:r>
            <a:br>
              <a:rPr lang="es-ES" b="1" i="1" dirty="0" smtClean="0"/>
            </a:br>
            <a:r>
              <a:rPr lang="es-ES" b="1" i="1" dirty="0" smtClean="0"/>
              <a:t>de esperanzas llenas mi ilusión.</a:t>
            </a:r>
            <a:br>
              <a:rPr lang="es-ES" b="1" i="1" dirty="0" smtClean="0"/>
            </a:br>
            <a:r>
              <a:rPr lang="es-ES" b="1" i="1" dirty="0" smtClean="0"/>
              <a:t>Oh Valencia, de ti hablamos</a:t>
            </a:r>
            <a:br>
              <a:rPr lang="es-ES" b="1" i="1" dirty="0" smtClean="0"/>
            </a:br>
            <a:r>
              <a:rPr lang="es-ES" b="1" i="1" dirty="0" smtClean="0"/>
              <a:t>hoy queremos rendirte honor</a:t>
            </a:r>
            <a:br>
              <a:rPr lang="es-ES" b="1" i="1" dirty="0" smtClean="0"/>
            </a:br>
            <a:r>
              <a:rPr lang="es-ES" b="1" i="1" dirty="0" smtClean="0"/>
              <a:t>por tu suelo que es muy fértil</a:t>
            </a:r>
            <a:br>
              <a:rPr lang="es-ES" b="1" i="1" dirty="0" smtClean="0"/>
            </a:br>
            <a:r>
              <a:rPr lang="es-ES" b="1" i="1" dirty="0" smtClean="0"/>
              <a:t>de productos no haces distinción.</a:t>
            </a:r>
            <a:br>
              <a:rPr lang="es-ES" b="1" i="1" dirty="0" smtClean="0"/>
            </a:br>
            <a:r>
              <a:rPr lang="es-ES" b="1" i="1" dirty="0" smtClean="0"/>
              <a:t/>
            </a:r>
            <a:br>
              <a:rPr lang="es-ES" b="1" i="1" dirty="0" smtClean="0"/>
            </a:br>
            <a:r>
              <a:rPr lang="es-ES" b="1" i="1" dirty="0" smtClean="0"/>
              <a:t/>
            </a:r>
            <a:br>
              <a:rPr lang="es-ES" b="1" i="1" dirty="0" smtClean="0"/>
            </a:br>
            <a:r>
              <a:rPr lang="es-ES" b="1" i="1" dirty="0" smtClean="0"/>
              <a:t>CORO</a:t>
            </a:r>
            <a:br>
              <a:rPr lang="es-ES" b="1" i="1" dirty="0" smtClean="0"/>
            </a:br>
            <a:r>
              <a:rPr lang="es-ES" b="1" i="1" dirty="0" smtClean="0"/>
              <a:t>Con éste canto se quiere expresar</a:t>
            </a:r>
            <a:br>
              <a:rPr lang="es-ES" b="1" i="1" dirty="0" smtClean="0"/>
            </a:br>
            <a:r>
              <a:rPr lang="es-ES" b="1" i="1" dirty="0" smtClean="0"/>
              <a:t>lo que siempre ha sido un anhelo</a:t>
            </a:r>
            <a:br>
              <a:rPr lang="es-ES" b="1" i="1" dirty="0" smtClean="0"/>
            </a:br>
            <a:r>
              <a:rPr lang="es-ES" b="1" i="1" dirty="0" smtClean="0"/>
              <a:t>por Valencia, terruño inmortal</a:t>
            </a:r>
            <a:br>
              <a:rPr lang="es-ES" b="1" i="1" dirty="0" smtClean="0"/>
            </a:br>
            <a:r>
              <a:rPr lang="es-ES" b="1" i="1" dirty="0" smtClean="0"/>
              <a:t>amor y paz, es el lema de mi pueblo</a:t>
            </a:r>
            <a:br>
              <a:rPr lang="es-ES" b="1" i="1" dirty="0" smtClean="0"/>
            </a:br>
            <a:r>
              <a:rPr lang="es-ES" b="1" i="1" dirty="0" smtClean="0"/>
              <a:t/>
            </a:r>
            <a:br>
              <a:rPr lang="es-ES" b="1" i="1" dirty="0" smtClean="0"/>
            </a:br>
            <a:r>
              <a:rPr lang="es-ES" b="1" i="1" dirty="0" smtClean="0"/>
              <a:t>II</a:t>
            </a:r>
            <a:br>
              <a:rPr lang="es-ES" b="1" i="1" dirty="0" smtClean="0"/>
            </a:br>
            <a:r>
              <a:rPr lang="es-ES" b="1" i="1" dirty="0" smtClean="0"/>
              <a:t>Muchos frutos tu produces</a:t>
            </a:r>
            <a:br>
              <a:rPr lang="es-ES" b="1" i="1" dirty="0" smtClean="0"/>
            </a:br>
            <a:r>
              <a:rPr lang="es-ES" b="1" i="1" dirty="0" smtClean="0"/>
              <a:t>que le sirven a nuestra nación</a:t>
            </a:r>
            <a:br>
              <a:rPr lang="es-ES" b="1" i="1" dirty="0" smtClean="0"/>
            </a:br>
            <a:r>
              <a:rPr lang="es-ES" b="1" i="1" dirty="0" smtClean="0"/>
              <a:t>el arroz, sorgo y frutas</a:t>
            </a:r>
            <a:br>
              <a:rPr lang="es-ES" b="1" i="1" dirty="0" smtClean="0"/>
            </a:br>
            <a:r>
              <a:rPr lang="es-ES" b="1" i="1" dirty="0" smtClean="0"/>
              <a:t>son productos para exportación.</a:t>
            </a:r>
            <a:br>
              <a:rPr lang="es-ES" b="1" i="1" dirty="0" smtClean="0"/>
            </a:br>
            <a:r>
              <a:rPr lang="es-ES" b="1" i="1" dirty="0" smtClean="0"/>
              <a:t>El ganado es predilecto</a:t>
            </a:r>
            <a:br>
              <a:rPr lang="es-ES" b="1" i="1" dirty="0" smtClean="0"/>
            </a:br>
            <a:r>
              <a:rPr lang="es-ES" b="1" i="1" dirty="0" smtClean="0"/>
              <a:t>lo decimos con toda razón</a:t>
            </a:r>
            <a:br>
              <a:rPr lang="es-ES" b="1" i="1" dirty="0" smtClean="0"/>
            </a:br>
            <a:r>
              <a:rPr lang="es-ES" b="1" i="1" dirty="0" smtClean="0"/>
              <a:t>y sus hombres son amigos</a:t>
            </a:r>
            <a:br>
              <a:rPr lang="es-ES" b="1" i="1" dirty="0" smtClean="0"/>
            </a:br>
            <a:r>
              <a:rPr lang="es-ES" b="1" i="1" dirty="0" smtClean="0"/>
              <a:t>se preocupan por ésta región.</a:t>
            </a:r>
            <a:br>
              <a:rPr lang="es-ES" b="1" i="1" dirty="0" smtClean="0"/>
            </a:br>
            <a:r>
              <a:rPr lang="es-ES" b="1" i="1" dirty="0" smtClean="0"/>
              <a:t/>
            </a:r>
            <a:br>
              <a:rPr lang="es-ES" b="1" i="1" dirty="0" smtClean="0"/>
            </a:br>
            <a:r>
              <a:rPr lang="es-ES" b="1" i="1" dirty="0" smtClean="0"/>
              <a:t>III</a:t>
            </a:r>
            <a:br>
              <a:rPr lang="es-ES" b="1" i="1" dirty="0" smtClean="0"/>
            </a:br>
            <a:r>
              <a:rPr lang="es-ES" b="1" i="1" dirty="0" smtClean="0"/>
              <a:t>En cultura tu progresas</a:t>
            </a:r>
            <a:br>
              <a:rPr lang="es-ES" b="1" i="1" dirty="0" smtClean="0"/>
            </a:br>
            <a:r>
              <a:rPr lang="es-ES" b="1" i="1" dirty="0" smtClean="0"/>
              <a:t>con el tiempo que vemos pasar</a:t>
            </a:r>
            <a:br>
              <a:rPr lang="es-ES" b="1" i="1" dirty="0" smtClean="0"/>
            </a:br>
            <a:r>
              <a:rPr lang="es-ES" b="1" i="1" dirty="0" smtClean="0"/>
              <a:t>cultivando sus riquezas</a:t>
            </a:r>
            <a:br>
              <a:rPr lang="es-ES" b="1" i="1" dirty="0" smtClean="0"/>
            </a:br>
            <a:r>
              <a:rPr lang="es-ES" b="1" i="1" dirty="0" smtClean="0"/>
              <a:t>este pueblo se va a superar.</a:t>
            </a:r>
            <a:br>
              <a:rPr lang="es-ES" b="1" i="1" dirty="0" smtClean="0"/>
            </a:br>
            <a:r>
              <a:rPr lang="es-ES" b="1" i="1" dirty="0" smtClean="0"/>
              <a:t>Es la historia imperturbable</a:t>
            </a:r>
            <a:br>
              <a:rPr lang="es-ES" b="1" i="1" dirty="0" smtClean="0"/>
            </a:br>
            <a:r>
              <a:rPr lang="es-ES" b="1" i="1" dirty="0" smtClean="0"/>
              <a:t>porque nadie la va a detener</a:t>
            </a:r>
            <a:br>
              <a:rPr lang="es-ES" b="1" i="1" dirty="0" smtClean="0"/>
            </a:br>
            <a:r>
              <a:rPr lang="es-ES" b="1" i="1" dirty="0" smtClean="0"/>
              <a:t>con el tiempo uno sabe</a:t>
            </a:r>
            <a:br>
              <a:rPr lang="es-ES" b="1" i="1" dirty="0" smtClean="0"/>
            </a:br>
            <a:r>
              <a:rPr lang="es-ES" b="1" i="1" dirty="0" smtClean="0"/>
              <a:t>que Valencia será un gran Edén</a:t>
            </a:r>
            <a:r>
              <a:rPr lang="es-ES" dirty="0" smtClean="0"/>
              <a:t>.</a:t>
            </a:r>
            <a:endParaRPr lang="es-AR" dirty="0"/>
          </a:p>
        </p:txBody>
      </p:sp>
      <p:sp>
        <p:nvSpPr>
          <p:cNvPr id="8" name="7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10" name="9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12" name="11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14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6" name="15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7" name="16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9" name="18 CuadroTexto"/>
          <p:cNvSpPr txBox="1"/>
          <p:nvPr/>
        </p:nvSpPr>
        <p:spPr>
          <a:xfrm>
            <a:off x="1403648" y="6516052"/>
            <a:ext cx="3024336" cy="369332"/>
          </a:xfrm>
          <a:prstGeom prst="rect">
            <a:avLst/>
          </a:prstGeom>
          <a:noFill/>
        </p:spPr>
        <p:txBody>
          <a:bodyPr wrap="square" rtlCol="0">
            <a:spAutoFit/>
          </a:bodyPr>
          <a:lstStyle/>
          <a:p>
            <a:pPr algn="ctr"/>
            <a:r>
              <a:rPr lang="es-AR" dirty="0" smtClean="0"/>
              <a:t>VALENCIA</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39784"/>
          </a:xfrm>
          <a:solidFill>
            <a:srgbClr val="993366"/>
          </a:solidFill>
        </p:spPr>
        <p:txBody>
          <a:bodyPr>
            <a:normAutofit/>
          </a:bodyPr>
          <a:lstStyle/>
          <a:p>
            <a:r>
              <a:rPr lang="es-ES" b="1" i="1" dirty="0" smtClean="0"/>
              <a:t>HISTORIA DE VALENCIA</a:t>
            </a:r>
            <a:endParaRPr lang="es-AR" b="1" i="1" dirty="0"/>
          </a:p>
        </p:txBody>
      </p:sp>
      <p:sp>
        <p:nvSpPr>
          <p:cNvPr id="3" name="2 Marcador de contenido"/>
          <p:cNvSpPr>
            <a:spLocks noGrp="1"/>
          </p:cNvSpPr>
          <p:nvPr>
            <p:ph idx="1"/>
          </p:nvPr>
        </p:nvSpPr>
        <p:spPr>
          <a:xfrm>
            <a:off x="457200" y="1357299"/>
            <a:ext cx="8229600" cy="4214842"/>
          </a:xfrm>
        </p:spPr>
        <p:txBody>
          <a:bodyPr>
            <a:normAutofit fontScale="40000" lnSpcReduction="20000"/>
          </a:bodyPr>
          <a:lstStyle/>
          <a:p>
            <a:r>
              <a:rPr lang="es-ES" sz="4200" b="1" i="1" dirty="0" smtClean="0"/>
              <a:t>Fecha de fundación: 01 de mayo de 1931</a:t>
            </a:r>
            <a:endParaRPr lang="es-AR" sz="4200" b="1" i="1" dirty="0" smtClean="0"/>
          </a:p>
          <a:p>
            <a:r>
              <a:rPr lang="es-ES" sz="4200" b="1" i="1" dirty="0" smtClean="0"/>
              <a:t>Nombre del/los fundador (es): Catalino Golfo, Ambrosio Ibarra, Leovigildo Caro, Daniel Berrio y Juan Felipe Hernández entre otros.</a:t>
            </a:r>
            <a:endParaRPr lang="es-AR" sz="4200" b="1" i="1" dirty="0" smtClean="0"/>
          </a:p>
          <a:p>
            <a:r>
              <a:rPr lang="es-ES" sz="4200" b="1" i="1" dirty="0" smtClean="0"/>
              <a:t>Reseña histórica:</a:t>
            </a:r>
            <a:br>
              <a:rPr lang="es-ES" sz="4200" b="1" i="1" dirty="0" smtClean="0"/>
            </a:br>
            <a:r>
              <a:rPr lang="es-ES" sz="4200" b="1" i="1" dirty="0" smtClean="0"/>
              <a:t>RESEÑA HISTÓRICA</a:t>
            </a:r>
            <a:br>
              <a:rPr lang="es-ES" sz="4200" b="1" i="1" dirty="0" smtClean="0"/>
            </a:br>
            <a:r>
              <a:rPr lang="es-ES" sz="4200" b="1" i="1" dirty="0" smtClean="0"/>
              <a:t/>
            </a:r>
            <a:br>
              <a:rPr lang="es-ES" sz="4200" b="1" i="1" dirty="0" smtClean="0"/>
            </a:br>
            <a:r>
              <a:rPr lang="es-ES" sz="4200" b="1" i="1" dirty="0" smtClean="0"/>
              <a:t>Para inicios del Siglo XX, un grupo de aguerridos aventureros, penetraron desde la Ciudad de Montería hasta la parte alta del Río Sinú, utilizando como vía de acceso esta arteria fluvial. En su recorrido fueron formando asentamientos humanos entre los cuales varios alcanzaron un auge poblacional y se constituyeron en importantes sitios de embarque entre estos se señalan: Las Palomas, Guasimal, Volador, Barú, Tierralta, Callejas y Río Nuevo, de este último en el año 1.917 un grupo de hombres encabezados por Catalino Gulfo Hernández, se internaron en la selva, abriendo trochas que más tarde fueron ampliadas y prolongadas hasta los Valles del Río San Juan en el Urabá Antioqueño por compañías madereras norteamericanas como la Casa EMERY y otras que explotaron indiscriminadamente gran parte de este recurso natural en toda la región.</a:t>
            </a:r>
            <a:br>
              <a:rPr lang="es-ES" sz="4200" b="1" i="1" dirty="0" smtClean="0"/>
            </a:br>
            <a:r>
              <a:rPr lang="es-ES" dirty="0" smtClean="0"/>
              <a:t/>
            </a:r>
            <a:br>
              <a:rPr lang="es-ES" dirty="0" smtClean="0"/>
            </a:br>
            <a:endParaRPr lang="es-AR"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VALENCIA</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39784"/>
          </a:xfrm>
          <a:solidFill>
            <a:srgbClr val="993366"/>
          </a:solidFill>
        </p:spPr>
        <p:txBody>
          <a:bodyPr>
            <a:normAutofit/>
          </a:bodyPr>
          <a:lstStyle/>
          <a:p>
            <a:r>
              <a:rPr lang="es-ES" b="1" i="1" dirty="0" smtClean="0"/>
              <a:t>GEOGRAFÍA DE VALENCIA</a:t>
            </a:r>
            <a:endParaRPr lang="es-AR" i="1" dirty="0"/>
          </a:p>
        </p:txBody>
      </p:sp>
      <p:sp>
        <p:nvSpPr>
          <p:cNvPr id="3" name="2 Marcador de contenido"/>
          <p:cNvSpPr>
            <a:spLocks noGrp="1"/>
          </p:cNvSpPr>
          <p:nvPr>
            <p:ph idx="1"/>
          </p:nvPr>
        </p:nvSpPr>
        <p:spPr>
          <a:xfrm>
            <a:off x="414366" y="1403367"/>
            <a:ext cx="8229600" cy="4525963"/>
          </a:xfrm>
        </p:spPr>
        <p:txBody>
          <a:bodyPr>
            <a:normAutofit fontScale="62500" lnSpcReduction="20000"/>
          </a:bodyPr>
          <a:lstStyle/>
          <a:p>
            <a:r>
              <a:rPr lang="es-ES" b="1" i="1" dirty="0" smtClean="0"/>
              <a:t>El municipio está localizado sobre el piso térmico cálido a una altura promedio de 60 metros sobre el nivel del mar, con una temperatura promedio de 30º C, característico de un clima cálido semihumedo influenciado por los vientos Alisios del Norte, con una topografía variada que se desenvuelve entre la Serranía de Abibe y el Valle del Sinú, bañada en la parte norte por el río del mismo nombre. </a:t>
            </a:r>
            <a:br>
              <a:rPr lang="es-ES" b="1" i="1" dirty="0" smtClean="0"/>
            </a:br>
            <a:r>
              <a:rPr lang="es-ES" b="1" i="1" dirty="0" smtClean="0"/>
              <a:t/>
            </a:r>
            <a:br>
              <a:rPr lang="es-ES" b="1" i="1" dirty="0" smtClean="0"/>
            </a:br>
            <a:r>
              <a:rPr lang="es-ES" b="1" i="1" dirty="0" smtClean="0"/>
              <a:t>Hidrografía</a:t>
            </a:r>
            <a:br>
              <a:rPr lang="es-ES" b="1" i="1" dirty="0" smtClean="0"/>
            </a:br>
            <a:r>
              <a:rPr lang="es-ES" b="1" i="1" dirty="0" smtClean="0"/>
              <a:t/>
            </a:r>
            <a:br>
              <a:rPr lang="es-ES" b="1" i="1" dirty="0" smtClean="0"/>
            </a:br>
            <a:r>
              <a:rPr lang="es-ES" b="1" i="1" dirty="0" smtClean="0"/>
              <a:t>La mayor fuente hidrográfica del Municipio de Valencia es el Río Sinú ya que hace parte de la Cuenca Alta de éste, encontrándose ubicado en la margen izquierda del mismo; además, su aspecto hidrográfico lo constituyen las Microcuencas de Jaraguay, El Pirú, Aguas Prietas, Los Pescados y Tinajones.</a:t>
            </a:r>
            <a:br>
              <a:rPr lang="es-ES" b="1" i="1" dirty="0" smtClean="0"/>
            </a:br>
            <a:r>
              <a:rPr lang="es-ES" b="1" i="1" dirty="0" smtClean="0"/>
              <a:t/>
            </a:r>
            <a:br>
              <a:rPr lang="es-ES" b="1" i="1" dirty="0" smtClean="0"/>
            </a:br>
            <a:r>
              <a:rPr lang="es-ES" b="1" i="1" dirty="0" smtClean="0"/>
              <a:t>En las temporadas de fuerte verano, algunas de estas microcuencas se secan totalmente en su lecho y otras conservan aguas estancadas en algunos tramos de su recorrido.</a:t>
            </a:r>
            <a:endParaRPr lang="es-AR" b="1" i="1" dirty="0" smtClean="0"/>
          </a:p>
          <a:p>
            <a:endParaRPr lang="es-AR"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VALENCIA</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Subtítulo"/>
          <p:cNvSpPr txBox="1">
            <a:spLocks/>
          </p:cNvSpPr>
          <p:nvPr/>
        </p:nvSpPr>
        <p:spPr>
          <a:xfrm>
            <a:off x="6000792" y="1357298"/>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5" name="4 CuadroTexto">
            <a:hlinkClick r:id="rId2" action="ppaction://hlinksldjump"/>
          </p:cNvPr>
          <p:cNvSpPr txBox="1"/>
          <p:nvPr/>
        </p:nvSpPr>
        <p:spPr>
          <a:xfrm>
            <a:off x="6500826" y="2916792"/>
            <a:ext cx="1428760" cy="369332"/>
          </a:xfrm>
          <a:prstGeom prst="rect">
            <a:avLst/>
          </a:prstGeom>
          <a:solidFill>
            <a:srgbClr val="FF000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BANDERA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5 CuadroTexto">
            <a:hlinkClick r:id="rId3" action="ppaction://hlinksldjump"/>
          </p:cNvPr>
          <p:cNvSpPr txBox="1"/>
          <p:nvPr/>
        </p:nvSpPr>
        <p:spPr>
          <a:xfrm>
            <a:off x="6500826" y="3357562"/>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7" name="6 CuadroTexto">
            <a:hlinkClick r:id="rId4" action="ppaction://hlinksldjump"/>
          </p:cNvPr>
          <p:cNvSpPr txBox="1"/>
          <p:nvPr/>
        </p:nvSpPr>
        <p:spPr>
          <a:xfrm>
            <a:off x="6500826" y="2500306"/>
            <a:ext cx="1000132" cy="369332"/>
          </a:xfrm>
          <a:prstGeom prst="rect">
            <a:avLst/>
          </a:prstGeom>
          <a:solidFill>
            <a:srgbClr val="99003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ESCUDO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8" name="7 CuadroTexto">
            <a:hlinkClick r:id="rId5" action="ppaction://hlinksldjump"/>
          </p:cNvPr>
          <p:cNvSpPr txBox="1"/>
          <p:nvPr/>
        </p:nvSpPr>
        <p:spPr>
          <a:xfrm>
            <a:off x="6500826" y="3845486"/>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 name="9 CuadroTexto">
            <a:hlinkClick r:id="rId6" action="ppaction://hlinksldjump"/>
          </p:cNvPr>
          <p:cNvSpPr txBox="1"/>
          <p:nvPr/>
        </p:nvSpPr>
        <p:spPr>
          <a:xfrm>
            <a:off x="6500826" y="4429132"/>
            <a:ext cx="1285884" cy="369332"/>
          </a:xfrm>
          <a:prstGeom prst="rect">
            <a:avLst/>
          </a:prstGeom>
          <a:solidFill>
            <a:srgbClr val="990033"/>
          </a:solidFill>
        </p:spPr>
        <p:txBody>
          <a:bodyPr wrap="square" rtlCol="0">
            <a:spAutoFit/>
          </a:bodyPr>
          <a:lstStyle/>
          <a:p>
            <a:pPr algn="ctr"/>
            <a:r>
              <a:rPr lang="es-ES_tradnl" b="1" dirty="0" smtClean="0">
                <a:solidFill>
                  <a:schemeClr val="bg1"/>
                </a:solidFill>
              </a:rPr>
              <a:t>ECOLOGIA </a:t>
            </a:r>
            <a:endParaRPr lang="es-ES_tradnl" b="1" dirty="0">
              <a:solidFill>
                <a:schemeClr val="bg1"/>
              </a:solidFill>
            </a:endParaRPr>
          </a:p>
        </p:txBody>
      </p:sp>
      <p:sp>
        <p:nvSpPr>
          <p:cNvPr id="11" name="10 CuadroTexto">
            <a:hlinkClick r:id="rId7" action="ppaction://hlinksldjump"/>
          </p:cNvPr>
          <p:cNvSpPr txBox="1"/>
          <p:nvPr/>
        </p:nvSpPr>
        <p:spPr>
          <a:xfrm>
            <a:off x="6500858" y="4929198"/>
            <a:ext cx="2000232" cy="369332"/>
          </a:xfrm>
          <a:prstGeom prst="rect">
            <a:avLst/>
          </a:prstGeom>
          <a:solidFill>
            <a:schemeClr val="accent6">
              <a:lumMod val="75000"/>
            </a:schemeClr>
          </a:solidFill>
        </p:spPr>
        <p:txBody>
          <a:bodyPr wrap="square" rtlCol="0">
            <a:spAutoFit/>
          </a:bodyPr>
          <a:lstStyle/>
          <a:p>
            <a:pPr algn="ctr"/>
            <a:r>
              <a:rPr lang="es-ES_tradnl" b="1" dirty="0" smtClean="0">
                <a:solidFill>
                  <a:schemeClr val="bg1"/>
                </a:solidFill>
              </a:rPr>
              <a:t>ECONOMIA</a:t>
            </a:r>
            <a:endParaRPr lang="es-ES_tradnl" b="1" dirty="0">
              <a:solidFill>
                <a:schemeClr val="bg1"/>
              </a:solidFill>
            </a:endParaRPr>
          </a:p>
        </p:txBody>
      </p:sp>
      <p:sp>
        <p:nvSpPr>
          <p:cNvPr id="12" name="11 CuadroTexto">
            <a:hlinkClick r:id="rId8" action="ppaction://hlinksldjump"/>
          </p:cNvPr>
          <p:cNvSpPr txBox="1"/>
          <p:nvPr/>
        </p:nvSpPr>
        <p:spPr>
          <a:xfrm>
            <a:off x="6500826" y="2071678"/>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3" name="2 Subtítulo"/>
          <p:cNvSpPr txBox="1">
            <a:spLocks/>
          </p:cNvSpPr>
          <p:nvPr/>
        </p:nvSpPr>
        <p:spPr>
          <a:xfrm>
            <a:off x="1071538" y="357166"/>
            <a:ext cx="6929486" cy="785818"/>
          </a:xfrm>
          <a:prstGeom prst="rect">
            <a:avLst/>
          </a:prstGeom>
          <a:solidFill>
            <a:srgbClr val="FFFF00"/>
          </a:solidFill>
          <a:ln>
            <a:solidFill>
              <a:schemeClr val="bg1"/>
            </a:solidFill>
          </a:ln>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s-ES_tradnl" sz="3600" b="0" i="0" u="none" strike="noStrike" kern="1200" cap="none" spc="0" normalizeH="0" baseline="0" noProof="0" dirty="0" smtClean="0">
                <a:ln w="18415" cmpd="sng">
                  <a:solidFill>
                    <a:schemeClr val="tx1"/>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MUNICIPIO</a:t>
            </a:r>
            <a:r>
              <a:rPr kumimoji="0" lang="es-ES_tradnl" sz="3600" b="0" i="0" u="none" strike="noStrike" kern="1200" cap="none" spc="0" normalizeH="0" noProof="0" dirty="0" smtClean="0">
                <a:ln w="18415" cmpd="sng">
                  <a:solidFill>
                    <a:schemeClr val="tx1"/>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 DE BUENAVISTA</a:t>
            </a:r>
            <a:endParaRPr kumimoji="0" lang="es-ES_tradnl" sz="3600" b="0" i="0" u="none" strike="noStrike" kern="1200" cap="none" spc="0" normalizeH="0" baseline="0" noProof="0" dirty="0">
              <a:ln w="18415" cmpd="sng">
                <a:solidFill>
                  <a:schemeClr val="tx1"/>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5" name="14 Rectángulo"/>
          <p:cNvSpPr/>
          <p:nvPr/>
        </p:nvSpPr>
        <p:spPr>
          <a:xfrm>
            <a:off x="0" y="5857892"/>
            <a:ext cx="9144000" cy="100010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17" name="16 Cinta hacia arriba"/>
          <p:cNvSpPr/>
          <p:nvPr/>
        </p:nvSpPr>
        <p:spPr>
          <a:xfrm>
            <a:off x="285720" y="5972195"/>
            <a:ext cx="857256" cy="45720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19" name="18 Botón de acción: Inicio">
            <a:hlinkClick r:id="" action="ppaction://hlinkshowjump?jump=endshow"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22" name="Picture 2" descr="http://www.google.com.co/maps/vt/data=LtgX-e3f8ctI3U5dJtbt7EJ1ZfRneYme,xrmOpRjYr-yPgr_aT98qy-Isyku9_x3c5_-N_wp1RsDSfIhxsjF1LeDkn23eoabQ85jXLsQringLwNQFFuHiRzK12fefs7aFpt4b6DBPU65nQ0s4HFhQLAqHXa8WLpdDnem4PlkdZzQ1FSTxNf0TfD9X7BuQoXNk_cJi3aLQ6nMgo6kO">
            <a:hlinkClick r:id="rId9"/>
          </p:cNvPr>
          <p:cNvPicPr>
            <a:picLocks noChangeAspect="1" noChangeArrowheads="1"/>
          </p:cNvPicPr>
          <p:nvPr/>
        </p:nvPicPr>
        <p:blipFill>
          <a:blip r:embed="rId10" cstate="print"/>
          <a:srcRect/>
          <a:stretch>
            <a:fillRect/>
          </a:stretch>
        </p:blipFill>
        <p:spPr bwMode="auto">
          <a:xfrm>
            <a:off x="714348" y="1785926"/>
            <a:ext cx="4286280" cy="3429024"/>
          </a:xfrm>
          <a:prstGeom prst="rect">
            <a:avLst/>
          </a:prstGeom>
          <a:noFill/>
        </p:spPr>
      </p:pic>
      <p:sp>
        <p:nvSpPr>
          <p:cNvPr id="20" name="19 Cinta hacia arriba">
            <a:hlinkClick r:id="" action="ppaction://hlinkshowjump?jump=lastslide"/>
          </p:cNvPr>
          <p:cNvSpPr/>
          <p:nvPr/>
        </p:nvSpPr>
        <p:spPr>
          <a:xfrm>
            <a:off x="285720" y="5857892"/>
            <a:ext cx="857256" cy="57150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1" name="20 CuadroTexto"/>
          <p:cNvSpPr txBox="1"/>
          <p:nvPr/>
        </p:nvSpPr>
        <p:spPr>
          <a:xfrm>
            <a:off x="5857884" y="6488692"/>
            <a:ext cx="2000264" cy="369332"/>
          </a:xfrm>
          <a:prstGeom prst="rect">
            <a:avLst/>
          </a:prstGeom>
          <a:noFill/>
        </p:spPr>
        <p:txBody>
          <a:bodyPr wrap="square" rtlCol="0">
            <a:spAutoFit/>
          </a:bodyPr>
          <a:lstStyle/>
          <a:p>
            <a:r>
              <a:rPr lang="es-ES" dirty="0" smtClean="0"/>
              <a:t>PAGINA PRINCIPAL</a:t>
            </a:r>
            <a:endParaRPr lang="es-CO" dirty="0"/>
          </a:p>
        </p:txBody>
      </p:sp>
      <p:sp>
        <p:nvSpPr>
          <p:cNvPr id="24" name="23 Multidocumento">
            <a:hlinkClick r:id="" action="ppaction://hlinkshowjump?jump=firstslide"/>
          </p:cNvPr>
          <p:cNvSpPr/>
          <p:nvPr/>
        </p:nvSpPr>
        <p:spPr>
          <a:xfrm>
            <a:off x="6429388" y="5929330"/>
            <a:ext cx="642942" cy="57150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6" name="25 Multidocumento">
            <a:hlinkClick r:id="rId11" action="ppaction://hlinksldjump"/>
          </p:cNvPr>
          <p:cNvSpPr/>
          <p:nvPr/>
        </p:nvSpPr>
        <p:spPr>
          <a:xfrm>
            <a:off x="6372200" y="5877272"/>
            <a:ext cx="720080" cy="64807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10" dur="1000" fill="hold"/>
                                        <p:tgtEl>
                                          <p:spTgt spid="1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4298"/>
            <a:ext cx="8229600" cy="1000124"/>
          </a:xfrm>
          <a:solidFill>
            <a:srgbClr val="993366"/>
          </a:solidFill>
        </p:spPr>
        <p:txBody>
          <a:bodyPr>
            <a:normAutofit/>
          </a:bodyPr>
          <a:lstStyle/>
          <a:p>
            <a:r>
              <a:rPr lang="es-ES" b="1" i="1" dirty="0" smtClean="0"/>
              <a:t>ECOLOGÍA DE VALENCIA</a:t>
            </a:r>
            <a:endParaRPr lang="es-AR" i="1" dirty="0"/>
          </a:p>
        </p:txBody>
      </p:sp>
      <p:sp>
        <p:nvSpPr>
          <p:cNvPr id="3" name="2 Marcador de contenido"/>
          <p:cNvSpPr>
            <a:spLocks noGrp="1"/>
          </p:cNvSpPr>
          <p:nvPr>
            <p:ph idx="1"/>
          </p:nvPr>
        </p:nvSpPr>
        <p:spPr>
          <a:xfrm>
            <a:off x="428596" y="1428737"/>
            <a:ext cx="8229600" cy="4000527"/>
          </a:xfrm>
        </p:spPr>
        <p:txBody>
          <a:bodyPr/>
          <a:lstStyle/>
          <a:p>
            <a:r>
              <a:rPr lang="es-ES" sz="4400" b="1" i="1" dirty="0" smtClean="0"/>
              <a:t>El territorio de nuestro municipio se caracteriza por la fertilidad de los suelos, propicios para la variedad de cultivos y ganadería.</a:t>
            </a:r>
            <a:endParaRPr lang="es-AR" sz="4400" b="1" i="1" dirty="0" smtClean="0"/>
          </a:p>
          <a:p>
            <a:endParaRPr lang="es-AR" b="1" i="1"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VALENCIA</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39784"/>
          </a:xfrm>
          <a:solidFill>
            <a:srgbClr val="993366"/>
          </a:solidFill>
        </p:spPr>
        <p:txBody>
          <a:bodyPr>
            <a:normAutofit/>
          </a:bodyPr>
          <a:lstStyle/>
          <a:p>
            <a:r>
              <a:rPr lang="es-ES" b="1" i="1" dirty="0" smtClean="0"/>
              <a:t>ECONOMÍA DE VALENCIA</a:t>
            </a:r>
            <a:endParaRPr lang="es-AR" i="1" dirty="0"/>
          </a:p>
        </p:txBody>
      </p:sp>
      <p:sp>
        <p:nvSpPr>
          <p:cNvPr id="3" name="2 Marcador de contenido"/>
          <p:cNvSpPr>
            <a:spLocks noGrp="1"/>
          </p:cNvSpPr>
          <p:nvPr>
            <p:ph idx="1"/>
          </p:nvPr>
        </p:nvSpPr>
        <p:spPr>
          <a:xfrm>
            <a:off x="457200" y="1357299"/>
            <a:ext cx="8229600" cy="4286280"/>
          </a:xfrm>
        </p:spPr>
        <p:txBody>
          <a:bodyPr>
            <a:normAutofit lnSpcReduction="10000"/>
          </a:bodyPr>
          <a:lstStyle/>
          <a:p>
            <a:r>
              <a:rPr lang="es-ES" b="1" i="1" dirty="0" smtClean="0"/>
              <a:t>La Agricultura: Se constituye como principal renglón económico de este municipio, dándose como cultivo fundamental, el de papaya entre otros como: maíz, arroz, yuca, ñame, plátano.</a:t>
            </a:r>
            <a:br>
              <a:rPr lang="es-ES" b="1" i="1" dirty="0" smtClean="0"/>
            </a:br>
            <a:r>
              <a:rPr lang="es-ES" b="1" i="1" dirty="0" smtClean="0"/>
              <a:t>La Ganadería: Es la segunda fuente económica de la región, se destaca en este aspecto la cría de ganado vacuno, porcino, caballar y ovino.</a:t>
            </a:r>
            <a:endParaRPr lang="es-AR" b="1" i="1" dirty="0" smtClean="0"/>
          </a:p>
          <a:p>
            <a:endParaRPr lang="es-AR" b="1" i="1"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VALENCIA</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868346"/>
          </a:xfrm>
          <a:solidFill>
            <a:schemeClr val="accent4">
              <a:lumMod val="20000"/>
              <a:lumOff val="80000"/>
            </a:schemeClr>
          </a:solidFill>
        </p:spPr>
        <p:txBody>
          <a:bodyPr>
            <a:normAutofit/>
          </a:bodyPr>
          <a:lstStyle/>
          <a:p>
            <a:r>
              <a:rPr lang="es-ES" b="1" i="1" dirty="0" smtClean="0"/>
              <a:t>MUNICIPIO DE TUCHIN</a:t>
            </a:r>
            <a:endParaRPr lang="es-AR" dirty="0"/>
          </a:p>
        </p:txBody>
      </p:sp>
      <p:sp>
        <p:nvSpPr>
          <p:cNvPr id="5" name="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pic>
        <p:nvPicPr>
          <p:cNvPr id="242690" name="Picture 2" descr="http://www.google.com.co/maps/vt/data=LtgX-e3f8ctI3U5dJtbt7EJ1ZfRneYme,llg8jCgVmy65ctDF-XhT34JcyNdjNSpY7X5Y3awJXWTgc128b6PJgro8dS-cDAnsZzrOSI2A604wCII5cBrUSq81mWrD0RP3kh5LQlO_CqCOHayY3Pzpm2kO69Wf_mgayKD340ExwbQK_qk60-u58lH8MzkVNjuLxuSkK1YpDi4RWK4A">
            <a:hlinkClick r:id="rId2"/>
          </p:cNvPr>
          <p:cNvPicPr>
            <a:picLocks noChangeAspect="1" noChangeArrowheads="1"/>
          </p:cNvPicPr>
          <p:nvPr/>
        </p:nvPicPr>
        <p:blipFill>
          <a:blip r:embed="rId3" cstate="print"/>
          <a:srcRect/>
          <a:stretch>
            <a:fillRect/>
          </a:stretch>
        </p:blipFill>
        <p:spPr bwMode="auto">
          <a:xfrm>
            <a:off x="657228" y="1785926"/>
            <a:ext cx="4057648" cy="3500462"/>
          </a:xfrm>
          <a:prstGeom prst="rect">
            <a:avLst/>
          </a:prstGeom>
          <a:noFill/>
          <a:ln>
            <a:solidFill>
              <a:schemeClr val="tx1"/>
            </a:solidFill>
          </a:ln>
        </p:spPr>
      </p:pic>
      <p:sp>
        <p:nvSpPr>
          <p:cNvPr id="11" name="10 CuadroTexto">
            <a:hlinkClick r:id="rId4" action="ppaction://hlinksldjump"/>
          </p:cNvPr>
          <p:cNvSpPr txBox="1"/>
          <p:nvPr/>
        </p:nvSpPr>
        <p:spPr>
          <a:xfrm>
            <a:off x="6500826" y="4500570"/>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2" name="11 CuadroTexto">
            <a:hlinkClick r:id="rId5" action="ppaction://hlinksldjump"/>
          </p:cNvPr>
          <p:cNvSpPr txBox="1"/>
          <p:nvPr/>
        </p:nvSpPr>
        <p:spPr>
          <a:xfrm>
            <a:off x="6500826" y="5000636"/>
            <a:ext cx="1785918" cy="369332"/>
          </a:xfrm>
          <a:prstGeom prst="rect">
            <a:avLst/>
          </a:prstGeom>
          <a:solidFill>
            <a:srgbClr val="00B0F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ECONOMIA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3" name="2 Subtítulo"/>
          <p:cNvSpPr txBox="1">
            <a:spLocks/>
          </p:cNvSpPr>
          <p:nvPr/>
        </p:nvSpPr>
        <p:spPr>
          <a:xfrm>
            <a:off x="6012160" y="1556792"/>
            <a:ext cx="2880320" cy="571504"/>
          </a:xfrm>
          <a:prstGeom prst="rect">
            <a:avLst/>
          </a:prstGeom>
          <a:noFill/>
          <a:ln>
            <a:noFill/>
          </a:ln>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s-ES_tradnl" sz="2800" b="1" i="0" u="none" strike="noStrike" kern="1200" normalizeH="0" baseline="0" noProof="0" dirty="0" smtClean="0">
                <a:ln w="19050">
                  <a:solidFill>
                    <a:schemeClr val="tx1"/>
                  </a:solidFill>
                  <a:prstDash val="solid"/>
                </a:ln>
                <a:solidFill>
                  <a:srgbClr val="FF0000"/>
                </a:solidFill>
                <a:effectLst>
                  <a:outerShdw blurRad="50000" dist="50800" dir="7500000" algn="tl">
                    <a:srgbClr val="000000">
                      <a:shade val="5000"/>
                      <a:alpha val="35000"/>
                    </a:srgbClr>
                  </a:outerShdw>
                </a:effectLst>
                <a:uLnTx/>
                <a:uFillTx/>
                <a:latin typeface="+mn-lt"/>
                <a:ea typeface="+mn-ea"/>
                <a:cs typeface="+mn-cs"/>
              </a:rPr>
              <a:t>SIMBOLOS</a:t>
            </a:r>
            <a:endParaRPr kumimoji="0" lang="es-ES_tradnl" sz="2800" b="0" i="0" u="none" strike="noStrike" kern="1200" cap="none" spc="0" normalizeH="0" baseline="0" noProof="0" dirty="0">
              <a:ln w="19050">
                <a:solidFill>
                  <a:schemeClr val="tx1"/>
                </a:solidFill>
                <a:prstDash val="solid"/>
              </a:ln>
              <a:solidFill>
                <a:srgbClr val="FF0000"/>
              </a:solidFill>
              <a:effectLst>
                <a:outerShdw blurRad="63500" dir="3600000" algn="tl" rotWithShape="0">
                  <a:srgbClr val="000000">
                    <a:alpha val="70000"/>
                  </a:srgbClr>
                </a:outerShdw>
              </a:effectLst>
              <a:uLnTx/>
              <a:uFillTx/>
              <a:latin typeface="+mn-lt"/>
              <a:ea typeface="+mn-ea"/>
              <a:cs typeface="+mn-cs"/>
            </a:endParaRPr>
          </a:p>
        </p:txBody>
      </p:sp>
      <p:sp>
        <p:nvSpPr>
          <p:cNvPr id="14" name="13 CuadroTexto">
            <a:hlinkClick r:id="rId6" action="ppaction://hlinksldjump"/>
          </p:cNvPr>
          <p:cNvSpPr txBox="1"/>
          <p:nvPr/>
        </p:nvSpPr>
        <p:spPr>
          <a:xfrm>
            <a:off x="6500794" y="3143248"/>
            <a:ext cx="1815622" cy="369332"/>
          </a:xfrm>
          <a:prstGeom prst="rect">
            <a:avLst/>
          </a:prstGeom>
          <a:solidFill>
            <a:srgbClr val="FF000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BANDERA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5" name="14 CuadroTexto">
            <a:hlinkClick r:id="rId7" action="ppaction://hlinksldjump"/>
          </p:cNvPr>
          <p:cNvSpPr txBox="1"/>
          <p:nvPr/>
        </p:nvSpPr>
        <p:spPr>
          <a:xfrm>
            <a:off x="6500794" y="3584018"/>
            <a:ext cx="1815622"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6" name="15 CuadroTexto">
            <a:hlinkClick r:id="rId8" action="ppaction://hlinksldjump"/>
          </p:cNvPr>
          <p:cNvSpPr txBox="1"/>
          <p:nvPr/>
        </p:nvSpPr>
        <p:spPr>
          <a:xfrm>
            <a:off x="6500794" y="2726762"/>
            <a:ext cx="1815622" cy="369332"/>
          </a:xfrm>
          <a:prstGeom prst="rect">
            <a:avLst/>
          </a:prstGeom>
          <a:solidFill>
            <a:srgbClr val="990033"/>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ESCUDO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16 CuadroTexto">
            <a:hlinkClick r:id="rId9" action="ppaction://hlinksldjump"/>
          </p:cNvPr>
          <p:cNvSpPr txBox="1"/>
          <p:nvPr/>
        </p:nvSpPr>
        <p:spPr>
          <a:xfrm>
            <a:off x="6500794" y="4071942"/>
            <a:ext cx="1815622" cy="369332"/>
          </a:xfrm>
          <a:prstGeom prst="rect">
            <a:avLst/>
          </a:prstGeom>
          <a:solidFill>
            <a:srgbClr val="D60093"/>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17 CuadroTexto">
            <a:hlinkClick r:id="rId10" action="ppaction://hlinksldjump"/>
          </p:cNvPr>
          <p:cNvSpPr txBox="1"/>
          <p:nvPr/>
        </p:nvSpPr>
        <p:spPr>
          <a:xfrm>
            <a:off x="6500794" y="2298134"/>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 name="19 CuadroTexto"/>
          <p:cNvSpPr txBox="1"/>
          <p:nvPr/>
        </p:nvSpPr>
        <p:spPr>
          <a:xfrm>
            <a:off x="4211960" y="6488668"/>
            <a:ext cx="2000264" cy="369332"/>
          </a:xfrm>
          <a:prstGeom prst="rect">
            <a:avLst/>
          </a:prstGeom>
          <a:noFill/>
        </p:spPr>
        <p:txBody>
          <a:bodyPr wrap="square" rtlCol="0">
            <a:spAutoFit/>
          </a:bodyPr>
          <a:lstStyle/>
          <a:p>
            <a:r>
              <a:rPr lang="es-ES" dirty="0" smtClean="0"/>
              <a:t>PAGINA PRINCIPAL</a:t>
            </a:r>
            <a:endParaRPr lang="es-CO" dirty="0"/>
          </a:p>
        </p:txBody>
      </p:sp>
      <p:sp>
        <p:nvSpPr>
          <p:cNvPr id="21" name="20 Multidocumento">
            <a:hlinkClick r:id="rId11" action="ppaction://hlinksldjump"/>
          </p:cNvPr>
          <p:cNvSpPr/>
          <p:nvPr/>
        </p:nvSpPr>
        <p:spPr>
          <a:xfrm>
            <a:off x="4788024" y="6309320"/>
            <a:ext cx="360040" cy="21602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2" name="21 Botón de acción: Inicio">
            <a:hlinkClick r:id="" action="ppaction://hlinkshowjump?jump=endshow" highlightClick="1"/>
          </p:cNvPr>
          <p:cNvSpPr/>
          <p:nvPr/>
        </p:nvSpPr>
        <p:spPr>
          <a:xfrm>
            <a:off x="8244408" y="6309320"/>
            <a:ext cx="387970" cy="26295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3" name="22 Cinta hacia arriba">
            <a:hlinkClick r:id="" action="ppaction://hlinkshowjump?jump=lastslide"/>
          </p:cNvPr>
          <p:cNvSpPr/>
          <p:nvPr/>
        </p:nvSpPr>
        <p:spPr>
          <a:xfrm>
            <a:off x="358298" y="6309320"/>
            <a:ext cx="613302" cy="262952"/>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gtEl>
                                        <p:attrNameLst>
                                          <p:attrName>fillcolor</p:attrName>
                                        </p:attrNameLst>
                                      </p:cBhvr>
                                      <p:tavLst>
                                        <p:tav tm="0">
                                          <p:val>
                                            <p:clrVal>
                                              <a:schemeClr val="accent2"/>
                                            </p:clrVal>
                                          </p:val>
                                        </p:tav>
                                        <p:tav tm="50000">
                                          <p:val>
                                            <p:clrVal>
                                              <a:schemeClr val="hlink"/>
                                            </p:clrVal>
                                          </p:val>
                                        </p:tav>
                                      </p:tavLst>
                                    </p:anim>
                                    <p:set>
                                      <p:cBhvr>
                                        <p:cTn id="9" dur="80"/>
                                        <p:tgtEl>
                                          <p:spTgt spid="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03200"/>
            <a:ext cx="8229600" cy="868346"/>
          </a:xfrm>
          <a:solidFill>
            <a:schemeClr val="accent4">
              <a:lumMod val="20000"/>
              <a:lumOff val="80000"/>
            </a:schemeClr>
          </a:solidFill>
        </p:spPr>
        <p:txBody>
          <a:bodyPr>
            <a:normAutofit/>
          </a:bodyPr>
          <a:lstStyle/>
          <a:p>
            <a:r>
              <a:rPr lang="es-ES" b="1" i="1" dirty="0" smtClean="0"/>
              <a:t>IDENTIFICACION DE TUCHIN</a:t>
            </a:r>
            <a:endParaRPr lang="es-AR" dirty="0"/>
          </a:p>
        </p:txBody>
      </p:sp>
      <p:sp>
        <p:nvSpPr>
          <p:cNvPr id="5" name="4 Marcador de contenido"/>
          <p:cNvSpPr>
            <a:spLocks noGrp="1"/>
          </p:cNvSpPr>
          <p:nvPr>
            <p:ph idx="1"/>
          </p:nvPr>
        </p:nvSpPr>
        <p:spPr>
          <a:xfrm>
            <a:off x="457200" y="1600201"/>
            <a:ext cx="8186766" cy="3829064"/>
          </a:xfrm>
        </p:spPr>
        <p:txBody>
          <a:bodyPr/>
          <a:lstStyle/>
          <a:p>
            <a:r>
              <a:rPr lang="es-CO" b="1" dirty="0" smtClean="0"/>
              <a:t>Identificación del municipio  </a:t>
            </a:r>
          </a:p>
          <a:p>
            <a:r>
              <a:rPr lang="es-CO" b="1" dirty="0" smtClean="0"/>
              <a:t>Nombre del municipio:</a:t>
            </a:r>
            <a:r>
              <a:rPr lang="es-CO" dirty="0" smtClean="0"/>
              <a:t> Municipio de Tuchín</a:t>
            </a:r>
          </a:p>
          <a:p>
            <a:r>
              <a:rPr lang="es-CO" b="1" dirty="0" smtClean="0"/>
              <a:t>NIT:</a:t>
            </a:r>
            <a:r>
              <a:rPr lang="es-CO" dirty="0" smtClean="0"/>
              <a:t> 900220147-2</a:t>
            </a:r>
          </a:p>
          <a:p>
            <a:r>
              <a:rPr lang="es-CO" b="1" dirty="0" smtClean="0"/>
              <a:t>Código Dane:</a:t>
            </a:r>
            <a:r>
              <a:rPr lang="es-CO" dirty="0" smtClean="0"/>
              <a:t> 23815</a:t>
            </a:r>
          </a:p>
          <a:p>
            <a:r>
              <a:rPr lang="es-CO" b="1" dirty="0" smtClean="0"/>
              <a:t>Gentilicio:</a:t>
            </a:r>
            <a:r>
              <a:rPr lang="es-CO" dirty="0" smtClean="0"/>
              <a:t> Tuchinero</a:t>
            </a:r>
          </a:p>
          <a:p>
            <a:pPr>
              <a:buNone/>
            </a:pPr>
            <a:endParaRPr lang="es-CO" dirty="0"/>
          </a:p>
        </p:txBody>
      </p:sp>
      <p:sp>
        <p:nvSpPr>
          <p:cNvPr id="6" name="5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8" name="7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10" name="9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8" name="17 CuadroTexto"/>
          <p:cNvSpPr txBox="1"/>
          <p:nvPr/>
        </p:nvSpPr>
        <p:spPr>
          <a:xfrm>
            <a:off x="1403648" y="6516052"/>
            <a:ext cx="3024336" cy="369332"/>
          </a:xfrm>
          <a:prstGeom prst="rect">
            <a:avLst/>
          </a:prstGeom>
          <a:noFill/>
        </p:spPr>
        <p:txBody>
          <a:bodyPr wrap="square" rtlCol="0">
            <a:spAutoFit/>
          </a:bodyPr>
          <a:lstStyle/>
          <a:p>
            <a:pPr algn="ctr"/>
            <a:r>
              <a:rPr lang="es-AR" dirty="0" smtClean="0"/>
              <a:t>TUCHIN</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03200"/>
            <a:ext cx="8229600" cy="868346"/>
          </a:xfrm>
          <a:solidFill>
            <a:schemeClr val="accent4">
              <a:lumMod val="20000"/>
              <a:lumOff val="80000"/>
            </a:schemeClr>
          </a:solidFill>
        </p:spPr>
        <p:txBody>
          <a:bodyPr>
            <a:normAutofit/>
          </a:bodyPr>
          <a:lstStyle/>
          <a:p>
            <a:r>
              <a:rPr lang="es-ES" b="1" i="1" dirty="0" smtClean="0"/>
              <a:t>ESCUDO DE TUCHIN</a:t>
            </a:r>
            <a:endParaRPr lang="es-AR" dirty="0"/>
          </a:p>
        </p:txBody>
      </p:sp>
      <p:sp>
        <p:nvSpPr>
          <p:cNvPr id="5" name="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3" name="Picture 2" descr="Escudo de Municipio de Tuchín">
            <a:hlinkClick r:id="rId2" tooltip="Ver escudo del tamaño original"/>
          </p:cNvPr>
          <p:cNvPicPr>
            <a:picLocks noChangeAspect="1" noChangeArrowheads="1"/>
          </p:cNvPicPr>
          <p:nvPr/>
        </p:nvPicPr>
        <p:blipFill>
          <a:blip r:embed="rId3" cstate="print"/>
          <a:srcRect/>
          <a:stretch>
            <a:fillRect/>
          </a:stretch>
        </p:blipFill>
        <p:spPr bwMode="auto">
          <a:xfrm>
            <a:off x="2357422" y="1500174"/>
            <a:ext cx="4071966" cy="3643338"/>
          </a:xfrm>
          <a:prstGeom prst="rect">
            <a:avLst/>
          </a:prstGeom>
          <a:noFill/>
        </p:spPr>
      </p:pic>
      <p:sp>
        <p:nvSpPr>
          <p:cNvPr id="12" name="11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Estrella de 5 puntas">
            <a:hlinkClick r:id="rId5"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9" name="18 CuadroTexto"/>
          <p:cNvSpPr txBox="1"/>
          <p:nvPr/>
        </p:nvSpPr>
        <p:spPr>
          <a:xfrm>
            <a:off x="1403648" y="6516052"/>
            <a:ext cx="3024336" cy="369332"/>
          </a:xfrm>
          <a:prstGeom prst="rect">
            <a:avLst/>
          </a:prstGeom>
          <a:noFill/>
        </p:spPr>
        <p:txBody>
          <a:bodyPr wrap="square" rtlCol="0">
            <a:spAutoFit/>
          </a:bodyPr>
          <a:lstStyle/>
          <a:p>
            <a:pPr algn="ctr"/>
            <a:r>
              <a:rPr lang="es-AR" dirty="0" smtClean="0"/>
              <a:t>TUCHIN</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with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set>
                                      <p:cBhvr>
                                        <p:cTn id="7" dur="455" fill="hold">
                                          <p:stCondLst>
                                            <p:cond delay="0"/>
                                          </p:stCondLst>
                                        </p:cTn>
                                        <p:tgtEl>
                                          <p:spTgt spid="4"/>
                                        </p:tgtEl>
                                        <p:attrNameLst>
                                          <p:attrName>style.rotation</p:attrName>
                                        </p:attrNameLst>
                                      </p:cBhvr>
                                      <p:to>
                                        <p:strVal val="-45.0"/>
                                      </p:to>
                                    </p:set>
                                    <p:anim calcmode="lin" valueType="num">
                                      <p:cBhvr>
                                        <p:cTn id="8" dur="455" fill="hold">
                                          <p:stCondLst>
                                            <p:cond delay="455"/>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03200"/>
            <a:ext cx="8229600" cy="868346"/>
          </a:xfrm>
          <a:solidFill>
            <a:schemeClr val="accent4">
              <a:lumMod val="20000"/>
              <a:lumOff val="80000"/>
            </a:schemeClr>
          </a:solidFill>
        </p:spPr>
        <p:txBody>
          <a:bodyPr>
            <a:normAutofit/>
          </a:bodyPr>
          <a:lstStyle/>
          <a:p>
            <a:r>
              <a:rPr lang="es-ES" b="1" i="1" dirty="0" smtClean="0"/>
              <a:t>BANDERA DE TUCHIN</a:t>
            </a:r>
            <a:endParaRPr lang="es-AR" dirty="0"/>
          </a:p>
        </p:txBody>
      </p:sp>
      <p:sp>
        <p:nvSpPr>
          <p:cNvPr id="5" name="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2" name="Picture 4" descr="Bandera de Municipio de Tuchín">
            <a:hlinkClick r:id="rId2" tooltip="Ver bandera de mayor tamaño"/>
          </p:cNvPr>
          <p:cNvPicPr>
            <a:picLocks noChangeAspect="1" noChangeArrowheads="1"/>
          </p:cNvPicPr>
          <p:nvPr/>
        </p:nvPicPr>
        <p:blipFill>
          <a:blip r:embed="rId3" cstate="print"/>
          <a:srcRect/>
          <a:stretch>
            <a:fillRect/>
          </a:stretch>
        </p:blipFill>
        <p:spPr bwMode="auto">
          <a:xfrm>
            <a:off x="2357422" y="1714488"/>
            <a:ext cx="4000528" cy="3571900"/>
          </a:xfrm>
          <a:prstGeom prst="rect">
            <a:avLst/>
          </a:prstGeom>
          <a:noFill/>
        </p:spPr>
      </p:pic>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Estrella de 5 puntas">
            <a:hlinkClick r:id="rId5"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9" name="18 CuadroTexto"/>
          <p:cNvSpPr txBox="1"/>
          <p:nvPr/>
        </p:nvSpPr>
        <p:spPr>
          <a:xfrm>
            <a:off x="1403648" y="6516052"/>
            <a:ext cx="3024336" cy="369332"/>
          </a:xfrm>
          <a:prstGeom prst="rect">
            <a:avLst/>
          </a:prstGeom>
          <a:noFill/>
        </p:spPr>
        <p:txBody>
          <a:bodyPr wrap="square" rtlCol="0">
            <a:spAutoFit/>
          </a:bodyPr>
          <a:lstStyle/>
          <a:p>
            <a:pPr algn="ctr"/>
            <a:r>
              <a:rPr lang="es-AR" dirty="0" smtClean="0"/>
              <a:t>TUCHIN</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03200"/>
            <a:ext cx="8229600" cy="868346"/>
          </a:xfrm>
          <a:solidFill>
            <a:schemeClr val="accent4">
              <a:lumMod val="20000"/>
              <a:lumOff val="80000"/>
            </a:schemeClr>
          </a:solidFill>
        </p:spPr>
        <p:txBody>
          <a:bodyPr>
            <a:normAutofit/>
          </a:bodyPr>
          <a:lstStyle/>
          <a:p>
            <a:r>
              <a:rPr lang="es-ES" b="1" i="1" dirty="0" smtClean="0"/>
              <a:t>HIMNO DE TUCHIN</a:t>
            </a:r>
            <a:endParaRPr lang="es-AR" dirty="0"/>
          </a:p>
        </p:txBody>
      </p:sp>
      <p:sp>
        <p:nvSpPr>
          <p:cNvPr id="12" name="2 Marcador de contenido"/>
          <p:cNvSpPr>
            <a:spLocks noGrp="1"/>
          </p:cNvSpPr>
          <p:nvPr>
            <p:ph idx="1"/>
          </p:nvPr>
        </p:nvSpPr>
        <p:spPr>
          <a:xfrm>
            <a:off x="71406" y="1142984"/>
            <a:ext cx="8929718" cy="4786346"/>
          </a:xfrm>
        </p:spPr>
        <p:txBody>
          <a:bodyPr numCol="2">
            <a:normAutofit fontScale="47500" lnSpcReduction="20000"/>
          </a:bodyPr>
          <a:lstStyle/>
          <a:p>
            <a:pPr>
              <a:buNone/>
            </a:pPr>
            <a:r>
              <a:rPr lang="es-CO" dirty="0" smtClean="0"/>
              <a:t>HIMNO:</a:t>
            </a:r>
            <a:br>
              <a:rPr lang="es-CO" dirty="0" smtClean="0"/>
            </a:br>
            <a:r>
              <a:rPr lang="es-CO" dirty="0" smtClean="0"/>
              <a:t/>
            </a:r>
            <a:br>
              <a:rPr lang="es-CO" dirty="0" smtClean="0"/>
            </a:br>
            <a:r>
              <a:rPr lang="es-CO" dirty="0" smtClean="0"/>
              <a:t>CORO</a:t>
            </a:r>
            <a:br>
              <a:rPr lang="es-CO" dirty="0" smtClean="0"/>
            </a:br>
            <a:r>
              <a:rPr lang="es-CO" dirty="0" smtClean="0"/>
              <a:t>Resaltemos la virtud</a:t>
            </a:r>
            <a:br>
              <a:rPr lang="es-CO" dirty="0" smtClean="0"/>
            </a:br>
            <a:r>
              <a:rPr lang="es-CO" dirty="0" smtClean="0"/>
              <a:t>La trenza es el pudor del artesano.</a:t>
            </a:r>
            <a:br>
              <a:rPr lang="es-CO" dirty="0" smtClean="0"/>
            </a:br>
            <a:r>
              <a:rPr lang="es-CO" dirty="0" smtClean="0"/>
              <a:t>Es orgullo de la etnia Zenú</a:t>
            </a:r>
            <a:br>
              <a:rPr lang="es-CO" dirty="0" smtClean="0"/>
            </a:br>
            <a:r>
              <a:rPr lang="es-CO" dirty="0" smtClean="0"/>
              <a:t>Emporio de todos los Colombianos.</a:t>
            </a:r>
            <a:br>
              <a:rPr lang="es-CO" dirty="0" smtClean="0"/>
            </a:br>
            <a:r>
              <a:rPr lang="es-CO" dirty="0" smtClean="0"/>
              <a:t/>
            </a:r>
            <a:br>
              <a:rPr lang="es-CO" dirty="0" smtClean="0"/>
            </a:br>
            <a:r>
              <a:rPr lang="es-CO" dirty="0" smtClean="0"/>
              <a:t>Es Tuchín una parcela artesanal</a:t>
            </a:r>
            <a:br>
              <a:rPr lang="es-CO" dirty="0" smtClean="0"/>
            </a:br>
            <a:r>
              <a:rPr lang="es-CO" dirty="0" smtClean="0"/>
              <a:t>Hidalga tierra de paz del finzenú</a:t>
            </a:r>
            <a:br>
              <a:rPr lang="es-CO" dirty="0" smtClean="0"/>
            </a:br>
            <a:r>
              <a:rPr lang="es-CO" dirty="0" smtClean="0"/>
              <a:t>Un vestigio histórico etnoancestral</a:t>
            </a:r>
            <a:br>
              <a:rPr lang="es-CO" dirty="0" smtClean="0"/>
            </a:br>
            <a:r>
              <a:rPr lang="es-CO" dirty="0" smtClean="0"/>
              <a:t>Que identifica al indígena Zenú</a:t>
            </a:r>
            <a:br>
              <a:rPr lang="es-CO" dirty="0" smtClean="0"/>
            </a:br>
            <a:r>
              <a:rPr lang="es-CO" dirty="0" smtClean="0"/>
              <a:t/>
            </a:r>
            <a:br>
              <a:rPr lang="es-CO" dirty="0" smtClean="0"/>
            </a:br>
            <a:r>
              <a:rPr lang="es-CO" dirty="0" smtClean="0"/>
              <a:t>Del cacique Zunga se ha conservado</a:t>
            </a:r>
            <a:br>
              <a:rPr lang="es-CO" dirty="0" smtClean="0"/>
            </a:br>
            <a:r>
              <a:rPr lang="es-CO" dirty="0" smtClean="0"/>
              <a:t>La cultura, sus costumbres y tradición</a:t>
            </a:r>
            <a:br>
              <a:rPr lang="es-CO" dirty="0" smtClean="0"/>
            </a:br>
            <a:r>
              <a:rPr lang="es-CO" dirty="0" smtClean="0"/>
              <a:t>Un legado de nuestros antepasados</a:t>
            </a:r>
            <a:br>
              <a:rPr lang="es-CO" dirty="0" smtClean="0"/>
            </a:br>
            <a:r>
              <a:rPr lang="es-CO" dirty="0" smtClean="0"/>
              <a:t>Que hoy hacen a grande a mi región.</a:t>
            </a:r>
            <a:br>
              <a:rPr lang="es-CO" dirty="0" smtClean="0"/>
            </a:br>
            <a:r>
              <a:rPr lang="es-CO" dirty="0" smtClean="0"/>
              <a:t/>
            </a:r>
            <a:br>
              <a:rPr lang="es-CO" dirty="0" smtClean="0"/>
            </a:br>
            <a:r>
              <a:rPr lang="es-CO" dirty="0" smtClean="0"/>
              <a:t>Resaltemos la virtud</a:t>
            </a:r>
            <a:br>
              <a:rPr lang="es-CO" dirty="0" smtClean="0"/>
            </a:br>
            <a:r>
              <a:rPr lang="es-CO" dirty="0" smtClean="0"/>
              <a:t>La trenza es el pudor del artesano.</a:t>
            </a:r>
            <a:br>
              <a:rPr lang="es-CO" dirty="0" smtClean="0"/>
            </a:br>
            <a:r>
              <a:rPr lang="es-CO" dirty="0" smtClean="0"/>
              <a:t>Es orgullo de la etnia Zenú</a:t>
            </a:r>
            <a:br>
              <a:rPr lang="es-CO" dirty="0" smtClean="0"/>
            </a:br>
            <a:r>
              <a:rPr lang="es-CO" dirty="0" smtClean="0"/>
              <a:t>Emporio de todos los Colombianos.</a:t>
            </a:r>
            <a:br>
              <a:rPr lang="es-CO" dirty="0" smtClean="0"/>
            </a:br>
            <a:r>
              <a:rPr lang="es-CO" dirty="0" smtClean="0"/>
              <a:t/>
            </a:r>
            <a:br>
              <a:rPr lang="es-CO" dirty="0" smtClean="0"/>
            </a:br>
            <a:r>
              <a:rPr lang="es-CO" dirty="0" smtClean="0"/>
              <a:t>Se vislumbra en el confín la artesanía en su esplendor</a:t>
            </a:r>
            <a:br>
              <a:rPr lang="es-CO" dirty="0" smtClean="0"/>
            </a:br>
            <a:r>
              <a:rPr lang="es-CO" dirty="0" smtClean="0"/>
              <a:t>Es el trenzado la insignia de Tuchín</a:t>
            </a:r>
            <a:br>
              <a:rPr lang="es-CO" dirty="0" smtClean="0"/>
            </a:br>
            <a:r>
              <a:rPr lang="es-CO" dirty="0" smtClean="0"/>
              <a:t>La cuna de este lindo folclor.</a:t>
            </a:r>
            <a:br>
              <a:rPr lang="es-CO" dirty="0" smtClean="0"/>
            </a:br>
            <a:r>
              <a:rPr lang="es-CO" dirty="0" smtClean="0"/>
              <a:t/>
            </a:r>
            <a:br>
              <a:rPr lang="es-CO" dirty="0" smtClean="0"/>
            </a:br>
            <a:r>
              <a:rPr lang="es-CO" dirty="0" smtClean="0"/>
              <a:t>Viva el sombrero y el jolón</a:t>
            </a:r>
            <a:br>
              <a:rPr lang="es-CO" dirty="0" smtClean="0"/>
            </a:br>
            <a:r>
              <a:rPr lang="es-CO" dirty="0" smtClean="0"/>
              <a:t>La petaquilla y los canastos</a:t>
            </a:r>
            <a:br>
              <a:rPr lang="es-CO" dirty="0" smtClean="0"/>
            </a:br>
            <a:r>
              <a:rPr lang="es-CO" dirty="0" smtClean="0"/>
              <a:t>El chocó el valar, el pilón el bollo</a:t>
            </a:r>
            <a:br>
              <a:rPr lang="es-CO" dirty="0" smtClean="0"/>
            </a:br>
            <a:r>
              <a:rPr lang="es-CO" dirty="0" smtClean="0"/>
              <a:t>La babilla y el masato</a:t>
            </a:r>
            <a:br>
              <a:rPr lang="es-CO" dirty="0" smtClean="0"/>
            </a:br>
            <a:r>
              <a:rPr lang="es-CO" dirty="0" smtClean="0"/>
              <a:t/>
            </a:r>
            <a:br>
              <a:rPr lang="es-CO" dirty="0" smtClean="0"/>
            </a:br>
            <a:r>
              <a:rPr lang="es-CO" dirty="0" smtClean="0"/>
              <a:t>Viva el pudor que el indio encarna</a:t>
            </a:r>
            <a:br>
              <a:rPr lang="es-CO" dirty="0" smtClean="0"/>
            </a:br>
            <a:r>
              <a:rPr lang="es-CO" dirty="0" smtClean="0"/>
              <a:t>Viva el arte mítico tradicional</a:t>
            </a:r>
            <a:br>
              <a:rPr lang="es-CO" dirty="0" smtClean="0"/>
            </a:br>
            <a:r>
              <a:rPr lang="es-CO" dirty="0" smtClean="0"/>
              <a:t>Es el tesoro de mi linda patria</a:t>
            </a:r>
            <a:br>
              <a:rPr lang="es-CO" dirty="0" smtClean="0"/>
            </a:br>
            <a:r>
              <a:rPr lang="es-CO" dirty="0" smtClean="0"/>
              <a:t>Esta reliquia endocultural.</a:t>
            </a:r>
            <a:br>
              <a:rPr lang="es-CO" dirty="0" smtClean="0"/>
            </a:br>
            <a:r>
              <a:rPr lang="es-CO" dirty="0" smtClean="0"/>
              <a:t/>
            </a:r>
            <a:br>
              <a:rPr lang="es-CO" dirty="0" smtClean="0"/>
            </a:br>
            <a:r>
              <a:rPr lang="es-CO" dirty="0" smtClean="0"/>
              <a:t>Se lucha por una noble causa</a:t>
            </a:r>
            <a:br>
              <a:rPr lang="es-CO" dirty="0" smtClean="0"/>
            </a:br>
            <a:r>
              <a:rPr lang="es-CO" dirty="0" smtClean="0"/>
              <a:t>Con esfuerzo sacrificio y tesón</a:t>
            </a:r>
            <a:br>
              <a:rPr lang="es-CO" dirty="0" smtClean="0"/>
            </a:br>
            <a:r>
              <a:rPr lang="es-CO" dirty="0" smtClean="0"/>
              <a:t>Sin doblegar y con la esperanza</a:t>
            </a:r>
            <a:br>
              <a:rPr lang="es-CO" dirty="0" smtClean="0"/>
            </a:br>
            <a:r>
              <a:rPr lang="es-CO" dirty="0" smtClean="0"/>
              <a:t>De ostentar la reivindicación.</a:t>
            </a:r>
            <a:br>
              <a:rPr lang="es-CO" dirty="0" smtClean="0"/>
            </a:br>
            <a:r>
              <a:rPr lang="es-CO" dirty="0" smtClean="0"/>
              <a:t/>
            </a:r>
            <a:br>
              <a:rPr lang="es-CO" dirty="0" smtClean="0"/>
            </a:br>
            <a:r>
              <a:rPr lang="es-CO" dirty="0" smtClean="0"/>
              <a:t>Resaltemos la virtud</a:t>
            </a:r>
            <a:br>
              <a:rPr lang="es-CO" dirty="0" smtClean="0"/>
            </a:br>
            <a:r>
              <a:rPr lang="es-CO" dirty="0" smtClean="0"/>
              <a:t>La trenza es el pudor del artesano.</a:t>
            </a:r>
            <a:br>
              <a:rPr lang="es-CO" dirty="0" smtClean="0"/>
            </a:br>
            <a:r>
              <a:rPr lang="es-CO" dirty="0" smtClean="0"/>
              <a:t>Es orgullo de la etnia Zenú</a:t>
            </a:r>
            <a:br>
              <a:rPr lang="es-CO" dirty="0" smtClean="0"/>
            </a:br>
            <a:r>
              <a:rPr lang="es-CO" dirty="0" smtClean="0"/>
              <a:t>Emporio de todos los Colombianos</a:t>
            </a:r>
            <a:br>
              <a:rPr lang="es-CO" dirty="0" smtClean="0"/>
            </a:br>
            <a:endParaRPr lang="es-CO" dirty="0"/>
          </a:p>
        </p:txBody>
      </p:sp>
      <p:sp>
        <p:nvSpPr>
          <p:cNvPr id="5" name="4 Rectángulo"/>
          <p:cNvSpPr/>
          <p:nvPr/>
        </p:nvSpPr>
        <p:spPr>
          <a:xfrm>
            <a:off x="0" y="5949280"/>
            <a:ext cx="9144000" cy="90872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9" name="18 CuadroTexto"/>
          <p:cNvSpPr txBox="1"/>
          <p:nvPr/>
        </p:nvSpPr>
        <p:spPr>
          <a:xfrm>
            <a:off x="1403648" y="6516052"/>
            <a:ext cx="3024336" cy="369332"/>
          </a:xfrm>
          <a:prstGeom prst="rect">
            <a:avLst/>
          </a:prstGeom>
          <a:noFill/>
        </p:spPr>
        <p:txBody>
          <a:bodyPr wrap="square" rtlCol="0">
            <a:spAutoFit/>
          </a:bodyPr>
          <a:lstStyle/>
          <a:p>
            <a:pPr algn="ctr"/>
            <a:r>
              <a:rPr lang="es-AR" dirty="0" smtClean="0"/>
              <a:t>TUCHIN</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 Título"/>
          <p:cNvSpPr>
            <a:spLocks noGrp="1"/>
          </p:cNvSpPr>
          <p:nvPr>
            <p:ph type="title"/>
          </p:nvPr>
        </p:nvSpPr>
        <p:spPr>
          <a:xfrm>
            <a:off x="785786" y="60324"/>
            <a:ext cx="7572428" cy="796908"/>
          </a:xfrm>
          <a:solidFill>
            <a:schemeClr val="accent4">
              <a:lumMod val="20000"/>
              <a:lumOff val="80000"/>
            </a:schemeClr>
          </a:solidFill>
        </p:spPr>
        <p:txBody>
          <a:bodyPr>
            <a:normAutofit/>
          </a:bodyPr>
          <a:lstStyle/>
          <a:p>
            <a:r>
              <a:rPr lang="es-ES" b="1" i="1" dirty="0" smtClean="0"/>
              <a:t>HISTORIA DE TUCHIN</a:t>
            </a:r>
            <a:endParaRPr lang="es-AR" b="1" i="1" dirty="0"/>
          </a:p>
        </p:txBody>
      </p:sp>
      <p:sp>
        <p:nvSpPr>
          <p:cNvPr id="12" name="11 Marcador de contenido"/>
          <p:cNvSpPr>
            <a:spLocks noGrp="1"/>
          </p:cNvSpPr>
          <p:nvPr>
            <p:ph idx="1"/>
          </p:nvPr>
        </p:nvSpPr>
        <p:spPr>
          <a:xfrm>
            <a:off x="0" y="928670"/>
            <a:ext cx="9144000" cy="5000660"/>
          </a:xfrm>
        </p:spPr>
        <p:txBody>
          <a:bodyPr>
            <a:normAutofit fontScale="32500" lnSpcReduction="20000"/>
          </a:bodyPr>
          <a:lstStyle/>
          <a:p>
            <a:pPr>
              <a:buNone/>
            </a:pPr>
            <a:r>
              <a:rPr lang="es-CO" sz="4300" dirty="0" smtClean="0">
                <a:hlinkClick r:id="rId2" tooltip="Ver imágen del tamaño original"/>
              </a:rPr>
              <a:t>Tuchín, con una población étnico-cultural descendiente de la cultura indígena Zenu, fue fundado el 26 de diciembre de 1826 por el indígena Manuel </a:t>
            </a:r>
            <a:r>
              <a:rPr lang="es-CO" sz="4300" dirty="0" err="1" smtClean="0">
                <a:hlinkClick r:id="rId2" tooltip="Ver imágen del tamaño original"/>
              </a:rPr>
              <a:t>Talaigua</a:t>
            </a:r>
            <a:r>
              <a:rPr lang="es-CO" sz="4300" dirty="0" smtClean="0">
                <a:hlinkClick r:id="rId2" tooltip="Ver imágen del tamaño original"/>
              </a:rPr>
              <a:t> Montalvo y lleva el nombre de “TUCHIN” en honor al cacique </a:t>
            </a:r>
            <a:r>
              <a:rPr lang="es-CO" sz="4300" dirty="0" err="1" smtClean="0">
                <a:hlinkClick r:id="rId2" tooltip="Ver imágen del tamaño original"/>
              </a:rPr>
              <a:t>Tuchizunga</a:t>
            </a:r>
            <a:r>
              <a:rPr lang="es-CO" sz="4300" dirty="0" smtClean="0">
                <a:hlinkClick r:id="rId2" tooltip="Ver imágen del tamaño original"/>
              </a:rPr>
              <a:t> quien fue uno de los grandes defensores de los indígenas que poblaron específicamente esta localidad.</a:t>
            </a:r>
            <a:br>
              <a:rPr lang="es-CO" sz="4300" dirty="0" smtClean="0">
                <a:hlinkClick r:id="rId2" tooltip="Ver imágen del tamaño original"/>
              </a:rPr>
            </a:br>
            <a:r>
              <a:rPr lang="es-CO" sz="4300" dirty="0" smtClean="0">
                <a:hlinkClick r:id="rId2" tooltip="Ver imágen del tamaño original"/>
              </a:rPr>
              <a:t>Las primeras familias pobladoras de TUCHIN fueron los Flores, los Mendoza, los Chantaca, Suárez, Bravo, Ortiz, </a:t>
            </a:r>
            <a:r>
              <a:rPr lang="es-CO" sz="4300" dirty="0" err="1" smtClean="0">
                <a:hlinkClick r:id="rId2" tooltip="Ver imágen del tamaño original"/>
              </a:rPr>
              <a:t>Talaigua</a:t>
            </a:r>
            <a:r>
              <a:rPr lang="es-CO" sz="4300" dirty="0" smtClean="0">
                <a:hlinkClick r:id="rId2" tooltip="Ver imágen del tamaño original"/>
              </a:rPr>
              <a:t> y González; quienes construyeron ocho chozas con materiales típicos de la región. Para esta época, la población de TUCHIN contaba con ciertas actividades comerciales consistentes en el intercambio de productos alimenticios y artesanales entre familias, se movilizaban a otras localidades como Chimá, Lorica, Sincelejo, San Andrés y Chinu, vendiendo sus productos y comprando los que tenían a su alcance.</a:t>
            </a:r>
            <a:br>
              <a:rPr lang="es-CO" sz="4300" dirty="0" smtClean="0">
                <a:hlinkClick r:id="rId2" tooltip="Ver imágen del tamaño original"/>
              </a:rPr>
            </a:br>
            <a:r>
              <a:rPr lang="es-CO" sz="4300" dirty="0" smtClean="0">
                <a:hlinkClick r:id="rId2" tooltip="Ver imágen del tamaño original"/>
              </a:rPr>
              <a:t>Esta comunidad con sus médicos tradicionales (hierbateros), quienes a base de plantas medicinales combatían las enfermedades padecidas, en la actualidad sigue teniendo vigencias la medicina tradicional en combinación con la occidental.</a:t>
            </a:r>
            <a:br>
              <a:rPr lang="es-CO" sz="4300" dirty="0" smtClean="0">
                <a:hlinkClick r:id="rId2" tooltip="Ver imágen del tamaño original"/>
              </a:rPr>
            </a:br>
            <a:r>
              <a:rPr lang="es-CO" sz="4300" dirty="0" smtClean="0">
                <a:hlinkClick r:id="rId2" tooltip="Ver imágen del tamaño original"/>
              </a:rPr>
              <a:t>En cuanto a la economía está basada en la producción de artesanía en caña flecha como sombrero vueltiao, accesorios, bolsos, etc.</a:t>
            </a:r>
            <a:br>
              <a:rPr lang="es-CO" sz="4300" dirty="0" smtClean="0">
                <a:hlinkClick r:id="rId2" tooltip="Ver imágen del tamaño original"/>
              </a:rPr>
            </a:br>
            <a:r>
              <a:rPr lang="es-CO" sz="4300" dirty="0" smtClean="0">
                <a:hlinkClick r:id="rId2" tooltip="Ver imágen del tamaño original"/>
              </a:rPr>
              <a:t>En lo referente a las tradiciones culturales y artesanales, estas se enmarcan en las costumbres heredadas de los ancestros Zenúes, es así como sus moradores han conservado un gran patrimonio cultural con el cual se han identificado plenamente. Entre ellos podemos mencionar: la celebración de fiestas tradicionales como la semana santa, san simón, todos los santos y fandangos: en donde se agrupan numerosas familias para compartir bebidas tradicionales entre ellas: el ron ñeque, chicha de masato y licores de marca. De igual manera la elaboración del sombrero fino vueltiao que hoy por hoy, es símbolo cultural de Colombia y de la humanidad, es nuestra principal actividad artesanal, que nos representa en el ámbito nacional e internacional. En el Municipio de Tuchín se viene celebrando cada año el reinado del sobrero vueltiao y feria artesanal lugar en donde los artesanos de la región presentan sus mejores trabajos y últimamente ha tenido un gran apoyo por artesanías de Colombia, intensificando el área de cultivo de caña flecha, materia prima para la producción de los productos artesanales, de tal manera que la nueva administración pretende fortalecer la explotación de esta gramínea con el propósito de convertir el Municipio en un gran productor de caña flecha para que abastezca a los artesanos de Tuchín y poder exportar este producto a otras zonas donde también se elabora el sombrero vueltiao, por tal razón se necesita dar una reseña sobre la historia del sombrero </a:t>
            </a:r>
            <a:r>
              <a:rPr lang="es-CO" sz="3500" dirty="0" smtClean="0">
                <a:hlinkClick r:id="rId2" tooltip="Ver imágen del tamaño original"/>
              </a:rPr>
              <a:t>vueltiao. </a:t>
            </a:r>
            <a:r>
              <a:rPr lang="es-CO" dirty="0" smtClean="0">
                <a:hlinkClick r:id="rId2" tooltip="Ver imágen del tamaño original"/>
              </a:rPr>
              <a:t/>
            </a:r>
            <a:br>
              <a:rPr lang="es-CO" dirty="0" smtClean="0">
                <a:hlinkClick r:id="rId2" tooltip="Ver imágen del tamaño original"/>
              </a:rPr>
            </a:br>
            <a:endParaRPr lang="es-CO" dirty="0"/>
          </a:p>
        </p:txBody>
      </p:sp>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3"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Estrella de 5 puntas">
            <a:hlinkClick r:id="rId4"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9" name="18 CuadroTexto"/>
          <p:cNvSpPr txBox="1"/>
          <p:nvPr/>
        </p:nvSpPr>
        <p:spPr>
          <a:xfrm>
            <a:off x="1403648" y="6516052"/>
            <a:ext cx="3024336" cy="369332"/>
          </a:xfrm>
          <a:prstGeom prst="rect">
            <a:avLst/>
          </a:prstGeom>
          <a:noFill/>
        </p:spPr>
        <p:txBody>
          <a:bodyPr wrap="square" rtlCol="0">
            <a:spAutoFit/>
          </a:bodyPr>
          <a:lstStyle/>
          <a:p>
            <a:pPr algn="ctr"/>
            <a:r>
              <a:rPr lang="es-AR" dirty="0" smtClean="0"/>
              <a:t>TUCHIN</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428604"/>
            <a:ext cx="8643998" cy="5000660"/>
          </a:xfrm>
        </p:spPr>
        <p:txBody>
          <a:bodyPr>
            <a:normAutofit fontScale="47500" lnSpcReduction="20000"/>
          </a:bodyPr>
          <a:lstStyle/>
          <a:p>
            <a:pPr>
              <a:buNone/>
            </a:pPr>
            <a:r>
              <a:rPr lang="es-CO" dirty="0" smtClean="0">
                <a:hlinkClick r:id="rId2" tooltip="Ver imágen del tamaño original"/>
              </a:rPr>
              <a:t>Es imposible dar una fecha de origen del sombrero vueltiao, la prenda tiene su origen en la cultura indígena zenú, asentada en la región del río Sinú, departamentos de Córdoba y Sucre. Bajo la denominación "raza zenú" se aglutinan tres imperios: Finzenú, </a:t>
            </a:r>
            <a:r>
              <a:rPr lang="es-CO" dirty="0" err="1" smtClean="0">
                <a:hlinkClick r:id="rId2" tooltip="Ver imágen del tamaño original"/>
              </a:rPr>
              <a:t>Panzenú</a:t>
            </a:r>
            <a:r>
              <a:rPr lang="es-CO" dirty="0" smtClean="0">
                <a:hlinkClick r:id="rId2" tooltip="Ver imágen del tamaño original"/>
              </a:rPr>
              <a:t> y </a:t>
            </a:r>
            <a:r>
              <a:rPr lang="es-CO" dirty="0" err="1" smtClean="0">
                <a:hlinkClick r:id="rId2" tooltip="Ver imágen del tamaño original"/>
              </a:rPr>
              <a:t>Zenufana</a:t>
            </a:r>
            <a:r>
              <a:rPr lang="es-CO" dirty="0" smtClean="0">
                <a:hlinkClick r:id="rId2" tooltip="Ver imágen del tamaño original"/>
              </a:rPr>
              <a:t>. Tuchín y otras zonas donde también se elabora el sombrero, como </a:t>
            </a:r>
            <a:r>
              <a:rPr lang="es-CO" dirty="0" err="1" smtClean="0">
                <a:hlinkClick r:id="rId2" tooltip="Ver imágen del tamaño original"/>
              </a:rPr>
              <a:t>Carretos</a:t>
            </a:r>
            <a:r>
              <a:rPr lang="es-CO" dirty="0" smtClean="0">
                <a:hlinkClick r:id="rId2" tooltip="Ver imágen del tamaño original"/>
              </a:rPr>
              <a:t> y </a:t>
            </a:r>
            <a:r>
              <a:rPr lang="es-CO" dirty="0" err="1" smtClean="0">
                <a:hlinkClick r:id="rId2" tooltip="Ver imágen del tamaño original"/>
              </a:rPr>
              <a:t>Sampués</a:t>
            </a:r>
            <a:r>
              <a:rPr lang="es-CO" dirty="0" smtClean="0">
                <a:hlinkClick r:id="rId2" tooltip="Ver imágen del tamaño original"/>
              </a:rPr>
              <a:t>, corresponden a Finzenú, considerado el más desarrollado de los tres señoríos, especializado en la elaboración de objetos manufacturados. Desde la época prehispánica, los aborígenes usaban el sombrero para guarecerse del inclemente sol durante el cultivo del maíz, como lo atestiguan piezas arqueológicas del Museo del Oro de Bogotá y del Museo Nacional Prehistórico Etnográfico "Luigi </a:t>
            </a:r>
            <a:r>
              <a:rPr lang="es-CO" dirty="0" err="1" smtClean="0">
                <a:hlinkClick r:id="rId2" tooltip="Ver imágen del tamaño original"/>
              </a:rPr>
              <a:t>Pigorini</a:t>
            </a:r>
            <a:r>
              <a:rPr lang="es-CO" dirty="0" smtClean="0">
                <a:hlinkClick r:id="rId2" tooltip="Ver imágen del tamaño original"/>
              </a:rPr>
              <a:t>" de Roma.6 También es probable que fuera un componente ritual en la jerarquía y credos mágicos religiosos</a:t>
            </a:r>
            <a:br>
              <a:rPr lang="es-CO" dirty="0" smtClean="0">
                <a:hlinkClick r:id="rId2" tooltip="Ver imágen del tamaño original"/>
              </a:rPr>
            </a:br>
            <a:r>
              <a:rPr lang="es-CO" dirty="0" smtClean="0">
                <a:hlinkClick r:id="rId2" tooltip="Ver imágen del tamaño original"/>
              </a:rPr>
              <a:t>El desarrollo de la población de Tuchín comienza a gestarse con la construcción de la carretera Lorica-</a:t>
            </a:r>
            <a:r>
              <a:rPr lang="es-CO" dirty="0" err="1" smtClean="0">
                <a:hlinkClick r:id="rId2" tooltip="Ver imágen del tamaño original"/>
              </a:rPr>
              <a:t>Chinu</a:t>
            </a:r>
            <a:r>
              <a:rPr lang="es-CO" dirty="0" smtClean="0">
                <a:hlinkClick r:id="rId2" tooltip="Ver imágen del tamaño original"/>
              </a:rPr>
              <a:t> en 1952, desde estos momentos se empieza a dar un proceso de inmigración de personas de todas partes del país, trayendo como resultado un acelerado incremento poblacional, de igual manera se ha generado un gran auge comercial y artesanal en donde participan comerciantes de diferentes regiones por considerarse como una de las mejores plazas </a:t>
            </a:r>
            <a:br>
              <a:rPr lang="es-CO" dirty="0" smtClean="0">
                <a:hlinkClick r:id="rId2" tooltip="Ver imágen del tamaño original"/>
              </a:rPr>
            </a:br>
            <a:r>
              <a:rPr lang="es-CO" dirty="0" smtClean="0">
                <a:hlinkClick r:id="rId2" tooltip="Ver imágen del tamaño original"/>
              </a:rPr>
              <a:t>El avance que TUCHIN experimenta se debe al ímpetu de su gente emprendedora que lucha incansable por la superación y el desarrollo de esta importante localidad del departamento de Córdoba, para eso se han organizado en juntas de Acción Comunal, pro-templo, Artesanales, Padres de familia, de Deportes, Cabildos Menores y Madres comunitarias. Dando como resultado la obtención de importantes logros como son: construcción de la parroquia inmaculada concepción, La Institución Educativa Álvaro </a:t>
            </a:r>
            <a:r>
              <a:rPr lang="es-CO" dirty="0" err="1" smtClean="0">
                <a:hlinkClick r:id="rId2" tooltip="Ver imágen del tamaño original"/>
              </a:rPr>
              <a:t>Ulcué</a:t>
            </a:r>
            <a:r>
              <a:rPr lang="es-CO" dirty="0" smtClean="0">
                <a:hlinkClick r:id="rId2" tooltip="Ver imágen del tamaño original"/>
              </a:rPr>
              <a:t> </a:t>
            </a:r>
            <a:r>
              <a:rPr lang="es-CO" dirty="0" err="1" smtClean="0">
                <a:hlinkClick r:id="rId2" tooltip="Ver imágen del tamaño original"/>
              </a:rPr>
              <a:t>Chocué</a:t>
            </a:r>
            <a:r>
              <a:rPr lang="es-CO" dirty="0" smtClean="0">
                <a:hlinkClick r:id="rId2" tooltip="Ver imágen del tamaño original"/>
              </a:rPr>
              <a:t>, Escuela artesanal, Plaza de deportes, Servicio telefónico, Biblioteca, preescolar, Escuela de primaria y parque recreativo.</a:t>
            </a:r>
            <a:br>
              <a:rPr lang="es-CO" dirty="0" smtClean="0">
                <a:hlinkClick r:id="rId2" tooltip="Ver imágen del tamaño original"/>
              </a:rPr>
            </a:br>
            <a:endParaRPr lang="es-CO"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3"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4"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403648" y="6516052"/>
            <a:ext cx="3024336" cy="369332"/>
          </a:xfrm>
          <a:prstGeom prst="rect">
            <a:avLst/>
          </a:prstGeom>
          <a:noFill/>
        </p:spPr>
        <p:txBody>
          <a:bodyPr wrap="square" rtlCol="0">
            <a:spAutoFit/>
          </a:bodyPr>
          <a:lstStyle/>
          <a:p>
            <a:pPr algn="ctr"/>
            <a:r>
              <a:rPr lang="es-AR" dirty="0" smtClean="0"/>
              <a:t>TUCHIN</a:t>
            </a:r>
            <a:endParaRPr lang="es-AR" dirty="0"/>
          </a:p>
        </p:txBody>
      </p:sp>
    </p:spTree>
  </p:cSld>
  <p:clrMapOvr>
    <a:masterClrMapping/>
  </p:clrMapOvr>
  <p:transition/>
  <p:timing>
    <p:tnLst>
      <p:par>
        <p:cTn id="1" dur="indefinite" restart="never" nodeType="tmRoot"/>
      </p:par>
    </p:tnLst>
  </p:timing>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Título"/>
          <p:cNvSpPr>
            <a:spLocks noGrp="1"/>
          </p:cNvSpPr>
          <p:nvPr>
            <p:ph type="title"/>
          </p:nvPr>
        </p:nvSpPr>
        <p:spPr>
          <a:xfrm>
            <a:off x="857224" y="131762"/>
            <a:ext cx="7286676" cy="868346"/>
          </a:xfrm>
          <a:solidFill>
            <a:schemeClr val="accent4">
              <a:lumMod val="20000"/>
              <a:lumOff val="80000"/>
            </a:schemeClr>
          </a:solidFill>
        </p:spPr>
        <p:txBody>
          <a:bodyPr>
            <a:normAutofit/>
          </a:bodyPr>
          <a:lstStyle/>
          <a:p>
            <a:r>
              <a:rPr lang="es-ES" b="1" i="1" dirty="0" smtClean="0"/>
              <a:t>GEOGRAFIA DE TUCHIN</a:t>
            </a:r>
            <a:endParaRPr lang="es-AR" b="1" i="1" dirty="0"/>
          </a:p>
        </p:txBody>
      </p:sp>
      <p:sp>
        <p:nvSpPr>
          <p:cNvPr id="3" name="2 Marcador de contenido"/>
          <p:cNvSpPr>
            <a:spLocks noGrp="1"/>
          </p:cNvSpPr>
          <p:nvPr>
            <p:ph idx="1"/>
          </p:nvPr>
        </p:nvSpPr>
        <p:spPr>
          <a:xfrm>
            <a:off x="0" y="1071546"/>
            <a:ext cx="9144000" cy="4857785"/>
          </a:xfrm>
        </p:spPr>
        <p:txBody>
          <a:bodyPr>
            <a:normAutofit fontScale="55000" lnSpcReduction="20000"/>
          </a:bodyPr>
          <a:lstStyle/>
          <a:p>
            <a:pPr>
              <a:buNone/>
            </a:pPr>
            <a:r>
              <a:rPr lang="es-CO" dirty="0" smtClean="0"/>
              <a:t>El Municipio de Tuchín, se encuentra ubicado geográficamente en las coordenadas latitud norte 9° 08’ y 57” y latitud oeste 57° 30’ y 44” con relación al Meridiano de Greenwich, esta posición astronómica, trae como consecuencia su ubicación en la zona tórrida intertropical de bajas latitudes y en vez de tener 4 estaciones, solo tiene un periodo de lluvia y otro de sequía, mientras que su longitud propicia participar de la misma hora que tiene Colombia. La posición latitudinal y elevaciones como el Cerro de Tofeme, Anguilla y Cerro Vidales, colocan a la totalidad del territorio de San Andrés en lo que comúnmente se denominan tierras cálidas con diferentes precipitaciones y temperaturas elevadas. Según la clasificación de las zonas de vida de L.  R . Holdridge , el Municipio de San Andrés de Sotavento toda el área corresponde a un bosque seco tropical (bs-T). Existen algunas variaciones micro climáticas dentro de la misma zona de vida, la humedad aumenta a medida que las corrientes de agua marina se dirigen hacia el sur. Esta clase de clima se obtiene básicamente por el factor de humedad relacionado con precipitación, evapotranspiración potencial transformándose luego por los valores de índice de aridez e índice de humedad. En términos generales el municipio de San Andrés posee un clima semi-seco el cual es característico del departamento de Córdoba y la región Caribe, presentando características acústicas debido a la acción de los vientos secos provenientes del noreste que al llegar al continente se llevan la poca humedad atmosférica existente hasta encontrar barreras naturales donde depositan las masas de aires.</a:t>
            </a:r>
            <a:br>
              <a:rPr lang="es-CO" dirty="0" smtClean="0"/>
            </a:br>
            <a:r>
              <a:rPr lang="es-CO" dirty="0" smtClean="0"/>
              <a:t/>
            </a:r>
            <a:br>
              <a:rPr lang="es-CO" dirty="0" smtClean="0"/>
            </a:br>
            <a:endParaRPr lang="es-CO"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4" name="13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8" name="17 CuadroTexto"/>
          <p:cNvSpPr txBox="1"/>
          <p:nvPr/>
        </p:nvSpPr>
        <p:spPr>
          <a:xfrm>
            <a:off x="1403648" y="6516052"/>
            <a:ext cx="3024336" cy="369332"/>
          </a:xfrm>
          <a:prstGeom prst="rect">
            <a:avLst/>
          </a:prstGeom>
          <a:noFill/>
        </p:spPr>
        <p:txBody>
          <a:bodyPr wrap="square" rtlCol="0">
            <a:spAutoFit/>
          </a:bodyPr>
          <a:lstStyle/>
          <a:p>
            <a:pPr algn="ctr"/>
            <a:r>
              <a:rPr lang="es-AR" dirty="0" smtClean="0"/>
              <a:t>TUCHIN</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285729"/>
            <a:ext cx="7772400" cy="1071570"/>
          </a:xfrm>
          <a:solidFill>
            <a:srgbClr val="FFFF00"/>
          </a:solidFill>
        </p:spPr>
        <p:txBody>
          <a:bodyPr>
            <a:normAutofit/>
          </a:bodyPr>
          <a:lstStyle/>
          <a:p>
            <a:r>
              <a:rPr lang="es-ES_tradnl" dirty="0" smtClean="0"/>
              <a:t>IDENTIFICACION DE BUENAVISTA</a:t>
            </a:r>
            <a:endParaRPr lang="es-ES_tradnl" dirty="0"/>
          </a:p>
        </p:txBody>
      </p:sp>
      <p:sp>
        <p:nvSpPr>
          <p:cNvPr id="3" name="2 Subtítulo"/>
          <p:cNvSpPr>
            <a:spLocks noGrp="1"/>
          </p:cNvSpPr>
          <p:nvPr>
            <p:ph type="subTitle" idx="1"/>
          </p:nvPr>
        </p:nvSpPr>
        <p:spPr>
          <a:xfrm>
            <a:off x="1214414" y="1785926"/>
            <a:ext cx="6400800" cy="2500330"/>
          </a:xfrm>
        </p:spPr>
        <p:txBody>
          <a:bodyPr>
            <a:normAutofit fontScale="85000" lnSpcReduction="20000"/>
          </a:bodyPr>
          <a:lstStyle/>
          <a:p>
            <a:r>
              <a:rPr lang="es-ES" b="1" dirty="0" smtClean="0">
                <a:solidFill>
                  <a:schemeClr val="tx1"/>
                </a:solidFill>
              </a:rPr>
              <a:t>Nombre del municipio:</a:t>
            </a:r>
            <a:r>
              <a:rPr lang="es-ES" dirty="0" smtClean="0">
                <a:solidFill>
                  <a:schemeClr val="tx1"/>
                </a:solidFill>
              </a:rPr>
              <a:t> Buenavista</a:t>
            </a:r>
            <a:endParaRPr lang="es-ES_tradnl" dirty="0" smtClean="0">
              <a:solidFill>
                <a:schemeClr val="tx1"/>
              </a:solidFill>
            </a:endParaRPr>
          </a:p>
          <a:p>
            <a:r>
              <a:rPr lang="es-ES" b="1" dirty="0" smtClean="0">
                <a:solidFill>
                  <a:schemeClr val="tx1"/>
                </a:solidFill>
              </a:rPr>
              <a:t>NIT:</a:t>
            </a:r>
            <a:r>
              <a:rPr lang="es-ES" dirty="0" smtClean="0">
                <a:solidFill>
                  <a:schemeClr val="tx1"/>
                </a:solidFill>
              </a:rPr>
              <a:t> 800.096.739-8</a:t>
            </a:r>
            <a:endParaRPr lang="es-ES_tradnl" dirty="0" smtClean="0">
              <a:solidFill>
                <a:schemeClr val="tx1"/>
              </a:solidFill>
            </a:endParaRPr>
          </a:p>
          <a:p>
            <a:r>
              <a:rPr lang="es-ES" b="1" dirty="0" smtClean="0">
                <a:solidFill>
                  <a:schemeClr val="tx1"/>
                </a:solidFill>
              </a:rPr>
              <a:t>Código Dane:</a:t>
            </a:r>
            <a:r>
              <a:rPr lang="es-ES" dirty="0" smtClean="0">
                <a:solidFill>
                  <a:schemeClr val="tx1"/>
                </a:solidFill>
              </a:rPr>
              <a:t> 23079</a:t>
            </a:r>
            <a:endParaRPr lang="es-ES_tradnl" dirty="0" smtClean="0">
              <a:solidFill>
                <a:schemeClr val="tx1"/>
              </a:solidFill>
            </a:endParaRPr>
          </a:p>
          <a:p>
            <a:r>
              <a:rPr lang="es-ES" b="1" dirty="0" smtClean="0">
                <a:solidFill>
                  <a:schemeClr val="tx1"/>
                </a:solidFill>
              </a:rPr>
              <a:t>Gentilicio:</a:t>
            </a:r>
            <a:r>
              <a:rPr lang="es-ES" dirty="0" smtClean="0">
                <a:solidFill>
                  <a:schemeClr val="tx1"/>
                </a:solidFill>
              </a:rPr>
              <a:t> Buenavistero</a:t>
            </a:r>
            <a:endParaRPr lang="es-ES_tradnl" dirty="0" smtClean="0">
              <a:solidFill>
                <a:schemeClr val="tx1"/>
              </a:solidFill>
            </a:endParaRPr>
          </a:p>
          <a:p>
            <a:r>
              <a:rPr lang="es-ES" b="1" dirty="0" smtClean="0">
                <a:solidFill>
                  <a:schemeClr val="tx1"/>
                </a:solidFill>
              </a:rPr>
              <a:t>Otros nombres que ha recibido el municipio</a:t>
            </a:r>
            <a:endParaRPr lang="es-ES_tradnl" dirty="0">
              <a:solidFill>
                <a:schemeClr val="tx1"/>
              </a:solidFill>
            </a:endParaRPr>
          </a:p>
        </p:txBody>
      </p:sp>
      <p:sp>
        <p:nvSpPr>
          <p:cNvPr id="12" name="11 Rectángulo"/>
          <p:cNvSpPr/>
          <p:nvPr/>
        </p:nvSpPr>
        <p:spPr>
          <a:xfrm>
            <a:off x="0" y="5857892"/>
            <a:ext cx="9144000" cy="100010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14" name="13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15" name="14 Botón de acción: Inicio">
            <a:hlinkClick r:id="" action="ppaction://hlinkshowjump?jump=endshow"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85720" y="5857892"/>
            <a:ext cx="857256" cy="57150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uadroTexto"/>
          <p:cNvSpPr txBox="1"/>
          <p:nvPr/>
        </p:nvSpPr>
        <p:spPr>
          <a:xfrm>
            <a:off x="5857884" y="6488692"/>
            <a:ext cx="2000264" cy="369332"/>
          </a:xfrm>
          <a:prstGeom prst="rect">
            <a:avLst/>
          </a:prstGeom>
          <a:noFill/>
        </p:spPr>
        <p:txBody>
          <a:bodyPr wrap="square" rtlCol="0">
            <a:spAutoFit/>
          </a:bodyPr>
          <a:lstStyle/>
          <a:p>
            <a:r>
              <a:rPr lang="es-ES" dirty="0" smtClean="0"/>
              <a:t>PAGINA PRINCIPAL</a:t>
            </a:r>
            <a:endParaRPr lang="es-CO" dirty="0"/>
          </a:p>
        </p:txBody>
      </p:sp>
      <p:sp>
        <p:nvSpPr>
          <p:cNvPr id="18" name="17 CuadroTexto"/>
          <p:cNvSpPr txBox="1"/>
          <p:nvPr/>
        </p:nvSpPr>
        <p:spPr>
          <a:xfrm>
            <a:off x="1643042" y="6488692"/>
            <a:ext cx="1416790" cy="369332"/>
          </a:xfrm>
          <a:prstGeom prst="rect">
            <a:avLst/>
          </a:prstGeom>
          <a:noFill/>
        </p:spPr>
        <p:txBody>
          <a:bodyPr wrap="square" rtlCol="0">
            <a:spAutoFit/>
          </a:bodyPr>
          <a:lstStyle/>
          <a:p>
            <a:pPr algn="ctr"/>
            <a:r>
              <a:rPr lang="es-AR" dirty="0" smtClean="0"/>
              <a:t>BUENAVISTA</a:t>
            </a:r>
            <a:endParaRPr lang="es-AR" dirty="0"/>
          </a:p>
        </p:txBody>
      </p:sp>
      <p:sp>
        <p:nvSpPr>
          <p:cNvPr id="19" name="18 Multidocumento">
            <a:hlinkClick r:id="" action="ppaction://hlinkshowjump?jump=firstslide"/>
          </p:cNvPr>
          <p:cNvSpPr/>
          <p:nvPr/>
        </p:nvSpPr>
        <p:spPr>
          <a:xfrm>
            <a:off x="6429388" y="5929330"/>
            <a:ext cx="642942" cy="57150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0" name="19 Estrella de 5 puntas">
            <a:hlinkClick r:id="rId2" action="ppaction://hlinksldjump"/>
          </p:cNvPr>
          <p:cNvSpPr/>
          <p:nvPr/>
        </p:nvSpPr>
        <p:spPr>
          <a:xfrm>
            <a:off x="1857356" y="5929330"/>
            <a:ext cx="785818" cy="500066"/>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21" name="20 Multidocumento">
            <a:hlinkClick r:id="rId3" action="ppaction://hlinksldjump"/>
          </p:cNvPr>
          <p:cNvSpPr/>
          <p:nvPr/>
        </p:nvSpPr>
        <p:spPr>
          <a:xfrm>
            <a:off x="6372200" y="5877272"/>
            <a:ext cx="720080" cy="64807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Título"/>
          <p:cNvSpPr>
            <a:spLocks noGrp="1"/>
          </p:cNvSpPr>
          <p:nvPr>
            <p:ph type="title"/>
          </p:nvPr>
        </p:nvSpPr>
        <p:spPr>
          <a:xfrm>
            <a:off x="428596" y="214290"/>
            <a:ext cx="8229600" cy="939784"/>
          </a:xfrm>
          <a:solidFill>
            <a:schemeClr val="accent4">
              <a:lumMod val="20000"/>
              <a:lumOff val="80000"/>
            </a:schemeClr>
          </a:solidFill>
        </p:spPr>
        <p:txBody>
          <a:bodyPr>
            <a:normAutofit/>
          </a:bodyPr>
          <a:lstStyle/>
          <a:p>
            <a:r>
              <a:rPr lang="es-ES" b="1" i="1" dirty="0" smtClean="0"/>
              <a:t>ECONOMIA DE TUCHIN</a:t>
            </a:r>
            <a:endParaRPr lang="es-AR" b="1" i="1" dirty="0"/>
          </a:p>
        </p:txBody>
      </p:sp>
      <p:sp>
        <p:nvSpPr>
          <p:cNvPr id="3" name="2 Marcador de contenido"/>
          <p:cNvSpPr>
            <a:spLocks noGrp="1"/>
          </p:cNvSpPr>
          <p:nvPr>
            <p:ph idx="1"/>
          </p:nvPr>
        </p:nvSpPr>
        <p:spPr>
          <a:xfrm>
            <a:off x="214282" y="1285860"/>
            <a:ext cx="8358246" cy="4597401"/>
          </a:xfrm>
        </p:spPr>
        <p:txBody>
          <a:bodyPr>
            <a:normAutofit fontScale="62500" lnSpcReduction="20000"/>
          </a:bodyPr>
          <a:lstStyle/>
          <a:p>
            <a:pPr>
              <a:buNone/>
            </a:pPr>
            <a:r>
              <a:rPr lang="es-CO" dirty="0" smtClean="0"/>
              <a:t>Las explotaciones agrícolas de importancia en el municipio de Tuchín, es el cultivo del maíz que representa el 48% del área cultivada. El segundo renglón en importancia corresponde a la yuca con un 33% del área cultivada, los otros cultivos importantes que le siguen en su orden son: El arroz secano, ñame, ajonjolí; los mayores limítrofes que se presentan en el sector agrícola, se relacionan con la falta de maquinaria, altos costos de insumos y carencia de unos canales de comercialización y transformación de productos. En el Municipio de Tuchín existe una agricultura de tipo tradicional con una tendencia a utilizar maquinaria de uso agrícola, creando de esta manera una demanda de equipo agrícola para la preparación de tierras, lo que ha originado un costo alto para el uso de los equipos. Los principales sistemas de producción son: el maíz asociado, ñame, maíz intercalado, yuca, arroz secano, ajonjolí, patilla, frijol, ají picante y caña flecha. También se presentan algunos cultivos de menor escala como la guanábana, maracuyá, coco, mango, mamón, hortalizas, napa, y enea como materia prima para las artesanías siendo esto muy importante para la </a:t>
            </a:r>
            <a:r>
              <a:rPr lang="es-CO" dirty="0" err="1" smtClean="0"/>
              <a:t>economies</a:t>
            </a:r>
            <a:r>
              <a:rPr lang="es-CO" dirty="0" smtClean="0"/>
              <a:t> de los habitantes </a:t>
            </a:r>
            <a:r>
              <a:rPr lang="es-CO" dirty="0" err="1" smtClean="0"/>
              <a:t>tuchinenses</a:t>
            </a:r>
            <a:r>
              <a:rPr lang="es-CO" dirty="0" smtClean="0"/>
              <a:t>.</a:t>
            </a:r>
          </a:p>
          <a:p>
            <a:pPr>
              <a:buNone/>
            </a:pPr>
            <a:endParaRPr lang="es-CO"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4" name="13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Estrella de 5 puntas">
            <a:hlinkClick r:id="rId3" action="ppaction://hlinksldjump"/>
          </p:cNvPr>
          <p:cNvSpPr/>
          <p:nvPr/>
        </p:nvSpPr>
        <p:spPr>
          <a:xfrm>
            <a:off x="2411760" y="616815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8" name="17 CuadroTexto"/>
          <p:cNvSpPr txBox="1"/>
          <p:nvPr/>
        </p:nvSpPr>
        <p:spPr>
          <a:xfrm>
            <a:off x="1403648" y="6516052"/>
            <a:ext cx="3024336" cy="369332"/>
          </a:xfrm>
          <a:prstGeom prst="rect">
            <a:avLst/>
          </a:prstGeom>
          <a:noFill/>
        </p:spPr>
        <p:txBody>
          <a:bodyPr wrap="square" rtlCol="0">
            <a:spAutoFit/>
          </a:bodyPr>
          <a:lstStyle/>
          <a:p>
            <a:pPr algn="ctr"/>
            <a:r>
              <a:rPr lang="es-AR" dirty="0" smtClean="0"/>
              <a:t>TUCHIN</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082660"/>
          </a:xfrm>
          <a:solidFill>
            <a:srgbClr val="4DEAF2"/>
          </a:solidFill>
          <a:ln>
            <a:solidFill>
              <a:schemeClr val="accent4">
                <a:lumMod val="20000"/>
                <a:lumOff val="80000"/>
              </a:schemeClr>
            </a:solidFill>
          </a:ln>
        </p:spPr>
        <p:txBody>
          <a:bodyPr>
            <a:normAutofit/>
          </a:bodyPr>
          <a:lstStyle/>
          <a:p>
            <a:r>
              <a:rPr lang="es-ES" b="1" i="1" dirty="0" smtClean="0"/>
              <a:t>MUNICIPIO DE SAN JOSE DE URE</a:t>
            </a:r>
            <a:endParaRPr lang="es-AR" b="1" i="1"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pic>
        <p:nvPicPr>
          <p:cNvPr id="2050" name="Picture 2" descr="http://www.google.com.co/maps/vt/data=LtgX-e3f8ctI3U5dJtbt7EJ1ZfRneYme,m0a80e70Un7KU3Xuff2lPXhHM7bN5vZ0EHWuRdbNBqSZmBuamF0_mryS46wABzqIPPhl4_eVMy91g3F3uon2Q8h8l7xxpxl-OJ2xlvDE8UhOvqHIgCGZkruPP_ScKb8jDayNqPOR8x7UCASKBHmLok_MpvUwDoPY5udrvDaARDELF3ui">
            <a:hlinkClick r:id="rId2"/>
          </p:cNvPr>
          <p:cNvPicPr>
            <a:picLocks noChangeAspect="1" noChangeArrowheads="1"/>
          </p:cNvPicPr>
          <p:nvPr/>
        </p:nvPicPr>
        <p:blipFill>
          <a:blip r:embed="rId3" cstate="print"/>
          <a:srcRect/>
          <a:stretch>
            <a:fillRect/>
          </a:stretch>
        </p:blipFill>
        <p:spPr bwMode="auto">
          <a:xfrm>
            <a:off x="611560" y="1785926"/>
            <a:ext cx="3857652" cy="3429024"/>
          </a:xfrm>
          <a:prstGeom prst="rect">
            <a:avLst/>
          </a:prstGeom>
          <a:noFill/>
          <a:ln>
            <a:solidFill>
              <a:schemeClr val="tx1"/>
            </a:solidFill>
          </a:ln>
        </p:spPr>
      </p:pic>
      <p:sp>
        <p:nvSpPr>
          <p:cNvPr id="13" name="12 CuadroTexto">
            <a:hlinkClick r:id="rId4" action="ppaction://hlinksldjump"/>
          </p:cNvPr>
          <p:cNvSpPr txBox="1"/>
          <p:nvPr/>
        </p:nvSpPr>
        <p:spPr>
          <a:xfrm>
            <a:off x="5940152" y="2708920"/>
            <a:ext cx="2073950" cy="369332"/>
          </a:xfrm>
          <a:prstGeom prst="rect">
            <a:avLst/>
          </a:prstGeom>
          <a:solidFill>
            <a:srgbClr val="00B0F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GEOGRAFIA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5" name="14 CuadroTexto"/>
          <p:cNvSpPr txBox="1"/>
          <p:nvPr/>
        </p:nvSpPr>
        <p:spPr>
          <a:xfrm>
            <a:off x="3779912" y="6488668"/>
            <a:ext cx="2000264" cy="369332"/>
          </a:xfrm>
          <a:prstGeom prst="rect">
            <a:avLst/>
          </a:prstGeom>
          <a:noFill/>
        </p:spPr>
        <p:txBody>
          <a:bodyPr wrap="square" rtlCol="0">
            <a:spAutoFit/>
          </a:bodyPr>
          <a:lstStyle/>
          <a:p>
            <a:r>
              <a:rPr lang="es-ES" dirty="0" smtClean="0"/>
              <a:t>PAGINA PRINCIPAL</a:t>
            </a:r>
            <a:endParaRPr lang="es-CO" dirty="0"/>
          </a:p>
        </p:txBody>
      </p:sp>
      <p:sp>
        <p:nvSpPr>
          <p:cNvPr id="16" name="15 Multidocumento">
            <a:hlinkClick r:id="rId5" action="ppaction://hlinksldjump"/>
          </p:cNvPr>
          <p:cNvSpPr/>
          <p:nvPr/>
        </p:nvSpPr>
        <p:spPr>
          <a:xfrm>
            <a:off x="4427984" y="6309320"/>
            <a:ext cx="432048" cy="21602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Botón de acción: Inicio">
            <a:hlinkClick r:id="" action="ppaction://hlinkshowjump?jump=endshow" highlightClick="1"/>
          </p:cNvPr>
          <p:cNvSpPr/>
          <p:nvPr/>
        </p:nvSpPr>
        <p:spPr>
          <a:xfrm>
            <a:off x="8244408" y="6309320"/>
            <a:ext cx="387970" cy="26295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inta hacia arriba">
            <a:hlinkClick r:id="" action="ppaction://hlinkshowjump?jump=lastslide"/>
          </p:cNvPr>
          <p:cNvSpPr/>
          <p:nvPr/>
        </p:nvSpPr>
        <p:spPr>
          <a:xfrm>
            <a:off x="395536" y="6309320"/>
            <a:ext cx="541294" cy="262952"/>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2 Subtítulo"/>
          <p:cNvSpPr txBox="1">
            <a:spLocks/>
          </p:cNvSpPr>
          <p:nvPr/>
        </p:nvSpPr>
        <p:spPr>
          <a:xfrm>
            <a:off x="5796136" y="1849384"/>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4" name="13 CuadroTexto">
            <a:hlinkClick r:id="rId6" action="ppaction://hlinksldjump"/>
          </p:cNvPr>
          <p:cNvSpPr txBox="1"/>
          <p:nvPr/>
        </p:nvSpPr>
        <p:spPr>
          <a:xfrm>
            <a:off x="5940152" y="4067780"/>
            <a:ext cx="2073950" cy="369332"/>
          </a:xfrm>
          <a:prstGeom prst="rect">
            <a:avLst/>
          </a:prstGeom>
          <a:solidFill>
            <a:schemeClr val="accent2">
              <a:lumMod val="50000"/>
            </a:schemeClr>
          </a:solidFill>
        </p:spPr>
        <p:txBody>
          <a:bodyPr wrap="square" rtlCol="0">
            <a:spAutoFit/>
          </a:bodyPr>
          <a:lstStyle/>
          <a:p>
            <a:pPr algn="ctr"/>
            <a:r>
              <a:rPr lang="es-ES_tradnl"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ECONOMIA</a:t>
            </a:r>
            <a:endParaRPr lang="es-ES_tradnl"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9" name="18 CuadroTexto">
            <a:hlinkClick r:id="rId7" action="ppaction://hlinksldjump"/>
          </p:cNvPr>
          <p:cNvSpPr txBox="1"/>
          <p:nvPr/>
        </p:nvSpPr>
        <p:spPr>
          <a:xfrm>
            <a:off x="5954434" y="3419708"/>
            <a:ext cx="2073950" cy="369332"/>
          </a:xfrm>
          <a:prstGeom prst="rect">
            <a:avLst/>
          </a:prstGeom>
          <a:solidFill>
            <a:schemeClr val="accent3">
              <a:lumMod val="60000"/>
              <a:lumOff val="40000"/>
            </a:schemeClr>
          </a:solidFill>
        </p:spPr>
        <p:txBody>
          <a:bodyPr wrap="square" rtlCol="0">
            <a:spAutoFit/>
          </a:bodyPr>
          <a:lstStyle/>
          <a:p>
            <a:pPr algn="ctr"/>
            <a:r>
              <a:rPr lang="es-ES_tradnl"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HISTORIA</a:t>
            </a:r>
            <a:endParaRPr lang="es-ES_tradnl"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Título"/>
          <p:cNvSpPr>
            <a:spLocks noGrp="1"/>
          </p:cNvSpPr>
          <p:nvPr>
            <p:ph type="title"/>
          </p:nvPr>
        </p:nvSpPr>
        <p:spPr>
          <a:solidFill>
            <a:srgbClr val="4DEAF2"/>
          </a:solidFill>
          <a:ln>
            <a:solidFill>
              <a:schemeClr val="accent4">
                <a:lumMod val="20000"/>
                <a:lumOff val="80000"/>
              </a:schemeClr>
            </a:solidFill>
          </a:ln>
        </p:spPr>
        <p:txBody>
          <a:bodyPr>
            <a:normAutofit/>
          </a:bodyPr>
          <a:lstStyle/>
          <a:p>
            <a:r>
              <a:rPr lang="es-ES" b="1" i="1" dirty="0" smtClean="0"/>
              <a:t>GEOGRAFIA DE SAN JOSE DE URE</a:t>
            </a:r>
            <a:endParaRPr lang="es-AR" b="1" i="1" dirty="0"/>
          </a:p>
        </p:txBody>
      </p:sp>
      <p:sp>
        <p:nvSpPr>
          <p:cNvPr id="3" name="2 Marcador de contenido"/>
          <p:cNvSpPr>
            <a:spLocks noGrp="1"/>
          </p:cNvSpPr>
          <p:nvPr>
            <p:ph idx="1"/>
          </p:nvPr>
        </p:nvSpPr>
        <p:spPr>
          <a:xfrm>
            <a:off x="457200" y="1600201"/>
            <a:ext cx="8229600" cy="4205063"/>
          </a:xfrm>
        </p:spPr>
        <p:txBody>
          <a:bodyPr>
            <a:normAutofit fontScale="85000" lnSpcReduction="20000"/>
          </a:bodyPr>
          <a:lstStyle/>
          <a:p>
            <a:pPr marL="0" indent="0">
              <a:buNone/>
            </a:pPr>
            <a:r>
              <a:rPr lang="es-CO" dirty="0" smtClean="0"/>
              <a:t>El municipio de San José de Uré, cuenta con los siguientes límites: </a:t>
            </a:r>
            <a:br>
              <a:rPr lang="es-CO" dirty="0" smtClean="0"/>
            </a:br>
            <a:r>
              <a:rPr lang="es-CO" dirty="0" smtClean="0"/>
              <a:t>Por el Norte limita con el Municipio de Montelíbano.</a:t>
            </a:r>
          </a:p>
          <a:p>
            <a:pPr marL="0" indent="0">
              <a:buNone/>
            </a:pPr>
            <a:r>
              <a:rPr lang="es-CO" dirty="0" smtClean="0"/>
              <a:t/>
            </a:r>
            <a:br>
              <a:rPr lang="es-CO" dirty="0" smtClean="0"/>
            </a:br>
            <a:r>
              <a:rPr lang="es-CO" dirty="0" smtClean="0"/>
              <a:t>Por el Oriente con el Municipio de Montelíbano, con los Municipios de Cáceres y Taraza del Departamental de Antioquia.</a:t>
            </a:r>
          </a:p>
          <a:p>
            <a:pPr marL="0" indent="0">
              <a:buNone/>
            </a:pPr>
            <a:r>
              <a:rPr lang="es-CO" dirty="0" smtClean="0"/>
              <a:t/>
            </a:r>
            <a:br>
              <a:rPr lang="es-CO" dirty="0" smtClean="0"/>
            </a:br>
            <a:r>
              <a:rPr lang="es-CO" dirty="0" smtClean="0"/>
              <a:t>Por el Sur con el Municipio de Taraza.</a:t>
            </a:r>
          </a:p>
          <a:p>
            <a:pPr marL="0" indent="0">
              <a:buNone/>
            </a:pPr>
            <a:r>
              <a:rPr lang="es-CO" dirty="0" smtClean="0"/>
              <a:t/>
            </a:r>
            <a:br>
              <a:rPr lang="es-CO" dirty="0" smtClean="0"/>
            </a:br>
            <a:r>
              <a:rPr lang="es-CO" dirty="0" smtClean="0"/>
              <a:t>Por el Occidente: con el Municipio de Puerto Libertador.</a:t>
            </a:r>
          </a:p>
          <a:p>
            <a:pPr marL="0" indent="0">
              <a:buNone/>
            </a:pPr>
            <a:endParaRPr lang="es-CO" dirty="0"/>
          </a:p>
        </p:txBody>
      </p:sp>
      <p:sp>
        <p:nvSpPr>
          <p:cNvPr id="4" name="3 Rectángulo"/>
          <p:cNvSpPr/>
          <p:nvPr/>
        </p:nvSpPr>
        <p:spPr>
          <a:xfrm>
            <a:off x="0" y="6215082"/>
            <a:ext cx="9144000" cy="64291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12" name="11 CuadroTexto"/>
          <p:cNvSpPr txBox="1"/>
          <p:nvPr/>
        </p:nvSpPr>
        <p:spPr>
          <a:xfrm>
            <a:off x="5292080" y="6488668"/>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5940152" y="6309320"/>
            <a:ext cx="432048" cy="21602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172400" y="6309320"/>
            <a:ext cx="542434" cy="26295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323528" y="6381328"/>
            <a:ext cx="757318" cy="19094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Estrella de 5 puntas">
            <a:hlinkClick r:id="rId3" action="ppaction://hlinksldjump"/>
          </p:cNvPr>
          <p:cNvSpPr/>
          <p:nvPr/>
        </p:nvSpPr>
        <p:spPr>
          <a:xfrm>
            <a:off x="2627784" y="6309320"/>
            <a:ext cx="648072" cy="216024"/>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7" name="16 CuadroTexto"/>
          <p:cNvSpPr txBox="1"/>
          <p:nvPr/>
        </p:nvSpPr>
        <p:spPr>
          <a:xfrm>
            <a:off x="1619672" y="6488668"/>
            <a:ext cx="2592288" cy="369332"/>
          </a:xfrm>
          <a:prstGeom prst="rect">
            <a:avLst/>
          </a:prstGeom>
          <a:noFill/>
        </p:spPr>
        <p:txBody>
          <a:bodyPr wrap="square" rtlCol="0">
            <a:spAutoFit/>
          </a:bodyPr>
          <a:lstStyle/>
          <a:p>
            <a:pPr algn="ctr"/>
            <a:r>
              <a:rPr lang="es-AR" dirty="0" smtClean="0"/>
              <a:t>SAN JOSE DE URE</a:t>
            </a: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0.70"/>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7" name="1 Título"/>
          <p:cNvSpPr txBox="1">
            <a:spLocks/>
          </p:cNvSpPr>
          <p:nvPr/>
        </p:nvSpPr>
        <p:spPr>
          <a:xfrm>
            <a:off x="457200" y="274638"/>
            <a:ext cx="8229600" cy="1143000"/>
          </a:xfrm>
          <a:prstGeom prst="rect">
            <a:avLst/>
          </a:prstGeom>
          <a:solidFill>
            <a:srgbClr val="4DEAF2"/>
          </a:solidFill>
          <a:ln>
            <a:solidFill>
              <a:schemeClr val="accent4">
                <a:lumMod val="20000"/>
                <a:lumOff val="80000"/>
              </a:schemeClr>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4400" b="1" i="1" dirty="0" smtClean="0">
                <a:latin typeface="+mj-lt"/>
                <a:ea typeface="+mj-ea"/>
                <a:cs typeface="+mj-cs"/>
              </a:rPr>
              <a:t>HISTORIA</a:t>
            </a:r>
            <a:r>
              <a:rPr kumimoji="0" lang="es-ES" sz="4400" b="1" i="1" u="none" strike="noStrike" kern="1200" cap="none" spc="0" normalizeH="0" baseline="0" noProof="0" dirty="0" smtClean="0">
                <a:ln>
                  <a:noFill/>
                </a:ln>
                <a:solidFill>
                  <a:schemeClr val="tx1"/>
                </a:solidFill>
                <a:effectLst/>
                <a:uLnTx/>
                <a:uFillTx/>
                <a:latin typeface="+mj-lt"/>
                <a:ea typeface="+mj-ea"/>
                <a:cs typeface="+mj-cs"/>
              </a:rPr>
              <a:t> DE SAN JOSE DE URE</a:t>
            </a:r>
            <a:endParaRPr kumimoji="0" lang="es-AR" sz="4400" b="1" i="1" u="none" strike="noStrike" kern="1200" cap="none" spc="0" normalizeH="0" baseline="0" noProof="0" dirty="0">
              <a:ln>
                <a:noFill/>
              </a:ln>
              <a:solidFill>
                <a:schemeClr val="tx1"/>
              </a:solidFill>
              <a:effectLst/>
              <a:uLnTx/>
              <a:uFillTx/>
              <a:latin typeface="+mj-lt"/>
              <a:ea typeface="+mj-ea"/>
              <a:cs typeface="+mj-cs"/>
            </a:endParaRPr>
          </a:p>
        </p:txBody>
      </p:sp>
      <p:sp>
        <p:nvSpPr>
          <p:cNvPr id="8" name="7 CuadroTexto"/>
          <p:cNvSpPr txBox="1"/>
          <p:nvPr/>
        </p:nvSpPr>
        <p:spPr>
          <a:xfrm>
            <a:off x="5292080" y="6488668"/>
            <a:ext cx="2000264" cy="369332"/>
          </a:xfrm>
          <a:prstGeom prst="rect">
            <a:avLst/>
          </a:prstGeom>
          <a:noFill/>
        </p:spPr>
        <p:txBody>
          <a:bodyPr wrap="square" rtlCol="0">
            <a:spAutoFit/>
          </a:bodyPr>
          <a:lstStyle/>
          <a:p>
            <a:r>
              <a:rPr lang="es-ES" dirty="0" smtClean="0"/>
              <a:t>PAGINA PRINCIPAL</a:t>
            </a:r>
            <a:endParaRPr lang="es-CO" dirty="0"/>
          </a:p>
        </p:txBody>
      </p:sp>
      <p:sp>
        <p:nvSpPr>
          <p:cNvPr id="9" name="8 Multidocumento">
            <a:hlinkClick r:id="rId2" action="ppaction://hlinksldjump"/>
          </p:cNvPr>
          <p:cNvSpPr/>
          <p:nvPr/>
        </p:nvSpPr>
        <p:spPr>
          <a:xfrm>
            <a:off x="5940152" y="6309320"/>
            <a:ext cx="432048" cy="21602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0" name="9 Botón de acción: Inicio">
            <a:hlinkClick r:id="" action="ppaction://hlinkshowjump?jump=endshow" highlightClick="1"/>
          </p:cNvPr>
          <p:cNvSpPr/>
          <p:nvPr/>
        </p:nvSpPr>
        <p:spPr>
          <a:xfrm>
            <a:off x="8172400" y="6309320"/>
            <a:ext cx="542434" cy="26295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inta hacia arriba">
            <a:hlinkClick r:id="" action="ppaction://hlinkshowjump?jump=lastslide"/>
          </p:cNvPr>
          <p:cNvSpPr/>
          <p:nvPr/>
        </p:nvSpPr>
        <p:spPr>
          <a:xfrm>
            <a:off x="323528" y="6381328"/>
            <a:ext cx="757318" cy="19094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Estrella de 5 puntas">
            <a:hlinkClick r:id="rId3" action="ppaction://hlinksldjump"/>
          </p:cNvPr>
          <p:cNvSpPr/>
          <p:nvPr/>
        </p:nvSpPr>
        <p:spPr>
          <a:xfrm>
            <a:off x="2627784" y="6309320"/>
            <a:ext cx="648072" cy="216024"/>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3" name="12 CuadroTexto"/>
          <p:cNvSpPr txBox="1"/>
          <p:nvPr/>
        </p:nvSpPr>
        <p:spPr>
          <a:xfrm>
            <a:off x="1619672" y="6488668"/>
            <a:ext cx="2592288" cy="369332"/>
          </a:xfrm>
          <a:prstGeom prst="rect">
            <a:avLst/>
          </a:prstGeom>
          <a:noFill/>
        </p:spPr>
        <p:txBody>
          <a:bodyPr wrap="square" rtlCol="0">
            <a:spAutoFit/>
          </a:bodyPr>
          <a:lstStyle/>
          <a:p>
            <a:pPr algn="ctr"/>
            <a:r>
              <a:rPr lang="es-AR" dirty="0" smtClean="0"/>
              <a:t>SAN JOSE DE URE</a:t>
            </a:r>
            <a:endParaRPr lang="es-AR" dirty="0"/>
          </a:p>
        </p:txBody>
      </p:sp>
      <p:sp>
        <p:nvSpPr>
          <p:cNvPr id="14" name="13 Rectángulo"/>
          <p:cNvSpPr/>
          <p:nvPr/>
        </p:nvSpPr>
        <p:spPr>
          <a:xfrm>
            <a:off x="611560" y="1628800"/>
            <a:ext cx="7632848" cy="3970318"/>
          </a:xfrm>
          <a:prstGeom prst="rect">
            <a:avLst/>
          </a:prstGeom>
        </p:spPr>
        <p:txBody>
          <a:bodyPr wrap="square">
            <a:spAutoFit/>
          </a:bodyPr>
          <a:lstStyle/>
          <a:p>
            <a:r>
              <a:rPr lang="es-CO" dirty="0" smtClean="0"/>
              <a:t>San José de Uré se remonta al siglo XVI. Palenque de San José de Uré: a la llegada de los españoles en el siglo XVI se trunca el proceso de desarrollo originario, y se impone un nuevo sistema político, económico, social, religioso y cultural. Comienza entonces la explotación de los ricos yacimientos auríferos de aluvión en el Alto San Jorge, entre ellos los de Uré, y el de socavones de las minas de oro y cobre de Can y </a:t>
            </a:r>
            <a:r>
              <a:rPr lang="es-CO" dirty="0" err="1" smtClean="0"/>
              <a:t>Man</a:t>
            </a:r>
            <a:r>
              <a:rPr lang="es-CO" dirty="0" smtClean="0"/>
              <a:t> . Uré se constituye así en una población de esclavos negros dedicados al laboreo del oro en terrenos cedidos por la corona española al capitán Alonso Gil de Arroyo y explotados sucesivamente por Ana María de los Santos, María de la O Ceballos y Juan </a:t>
            </a:r>
            <a:r>
              <a:rPr lang="es-CO" dirty="0" err="1" smtClean="0"/>
              <a:t>Abdebo</a:t>
            </a:r>
            <a:r>
              <a:rPr lang="es-CO" dirty="0" smtClean="0"/>
              <a:t> o </a:t>
            </a:r>
            <a:r>
              <a:rPr lang="es-CO" dirty="0" err="1" smtClean="0"/>
              <a:t>Aldevo</a:t>
            </a:r>
            <a:r>
              <a:rPr lang="es-CO" dirty="0" smtClean="0"/>
              <a:t>, hasta mediados del siglo XIX, cuando se da la liberación de los esclavos, quienes deciden seguir en el cateo del oro cultivando, pescando y extrayendo tagua y caucho. Sin embargo, hay versiones que afirman que Uré fue un palenque constituido tempranamente a raíz de un levantamiento de esclavos en 1595; sea como fuere, es de presumir que ambas modalidades coexistieron en la zona</a:t>
            </a: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dirty="0"/>
          </a:p>
        </p:txBody>
      </p:sp>
      <p:sp>
        <p:nvSpPr>
          <p:cNvPr id="4" name="3 Rectángulo"/>
          <p:cNvSpPr/>
          <p:nvPr/>
        </p:nvSpPr>
        <p:spPr>
          <a:xfrm>
            <a:off x="0" y="6215082"/>
            <a:ext cx="9144000" cy="64291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7" name="1 Título"/>
          <p:cNvSpPr txBox="1">
            <a:spLocks/>
          </p:cNvSpPr>
          <p:nvPr/>
        </p:nvSpPr>
        <p:spPr>
          <a:xfrm>
            <a:off x="457200" y="274638"/>
            <a:ext cx="8229600" cy="1143000"/>
          </a:xfrm>
          <a:prstGeom prst="rect">
            <a:avLst/>
          </a:prstGeom>
          <a:solidFill>
            <a:srgbClr val="4DEAF2"/>
          </a:solidFill>
          <a:ln>
            <a:solidFill>
              <a:schemeClr val="accent4">
                <a:lumMod val="20000"/>
                <a:lumOff val="80000"/>
              </a:schemeClr>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4400" b="1" i="1" dirty="0" smtClean="0">
                <a:latin typeface="+mj-lt"/>
                <a:ea typeface="+mj-ea"/>
                <a:cs typeface="+mj-cs"/>
              </a:rPr>
              <a:t>ECONOMIA</a:t>
            </a:r>
            <a:r>
              <a:rPr kumimoji="0" lang="es-ES" sz="4400" b="1" i="1" u="none" strike="noStrike" kern="1200" cap="none" spc="0" normalizeH="0" baseline="0" noProof="0" dirty="0" smtClean="0">
                <a:ln>
                  <a:noFill/>
                </a:ln>
                <a:solidFill>
                  <a:schemeClr val="tx1"/>
                </a:solidFill>
                <a:effectLst/>
                <a:uLnTx/>
                <a:uFillTx/>
                <a:latin typeface="+mj-lt"/>
                <a:ea typeface="+mj-ea"/>
                <a:cs typeface="+mj-cs"/>
              </a:rPr>
              <a:t> DE SAN JOSE DE URE</a:t>
            </a:r>
            <a:endParaRPr kumimoji="0" lang="es-AR" sz="4400" b="1" i="1" u="none" strike="noStrike" kern="1200" cap="none" spc="0" normalizeH="0" baseline="0" noProof="0" dirty="0">
              <a:ln>
                <a:noFill/>
              </a:ln>
              <a:solidFill>
                <a:schemeClr val="tx1"/>
              </a:solidFill>
              <a:effectLst/>
              <a:uLnTx/>
              <a:uFillTx/>
              <a:latin typeface="+mj-lt"/>
              <a:ea typeface="+mj-ea"/>
              <a:cs typeface="+mj-cs"/>
            </a:endParaRPr>
          </a:p>
        </p:txBody>
      </p:sp>
      <p:sp>
        <p:nvSpPr>
          <p:cNvPr id="8" name="7 CuadroTexto"/>
          <p:cNvSpPr txBox="1"/>
          <p:nvPr/>
        </p:nvSpPr>
        <p:spPr>
          <a:xfrm>
            <a:off x="5292080" y="6488668"/>
            <a:ext cx="2000264" cy="369332"/>
          </a:xfrm>
          <a:prstGeom prst="rect">
            <a:avLst/>
          </a:prstGeom>
          <a:noFill/>
        </p:spPr>
        <p:txBody>
          <a:bodyPr wrap="square" rtlCol="0">
            <a:spAutoFit/>
          </a:bodyPr>
          <a:lstStyle/>
          <a:p>
            <a:r>
              <a:rPr lang="es-ES" dirty="0" smtClean="0"/>
              <a:t>PAGINA PRINCIPAL</a:t>
            </a:r>
            <a:endParaRPr lang="es-CO" dirty="0"/>
          </a:p>
        </p:txBody>
      </p:sp>
      <p:sp>
        <p:nvSpPr>
          <p:cNvPr id="9" name="8 Multidocumento">
            <a:hlinkClick r:id="rId2" action="ppaction://hlinksldjump"/>
          </p:cNvPr>
          <p:cNvSpPr/>
          <p:nvPr/>
        </p:nvSpPr>
        <p:spPr>
          <a:xfrm>
            <a:off x="5940152" y="6309320"/>
            <a:ext cx="432048" cy="21602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0" name="9 Botón de acción: Inicio">
            <a:hlinkClick r:id="" action="ppaction://hlinkshowjump?jump=endshow" highlightClick="1"/>
          </p:cNvPr>
          <p:cNvSpPr/>
          <p:nvPr/>
        </p:nvSpPr>
        <p:spPr>
          <a:xfrm>
            <a:off x="8172400" y="6309320"/>
            <a:ext cx="542434" cy="26295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inta hacia arriba">
            <a:hlinkClick r:id="" action="ppaction://hlinkshowjump?jump=lastslide"/>
          </p:cNvPr>
          <p:cNvSpPr/>
          <p:nvPr/>
        </p:nvSpPr>
        <p:spPr>
          <a:xfrm>
            <a:off x="323528" y="6381328"/>
            <a:ext cx="757318" cy="19094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Estrella de 5 puntas">
            <a:hlinkClick r:id="rId3" action="ppaction://hlinksldjump"/>
          </p:cNvPr>
          <p:cNvSpPr/>
          <p:nvPr/>
        </p:nvSpPr>
        <p:spPr>
          <a:xfrm>
            <a:off x="2627784" y="6309320"/>
            <a:ext cx="648072" cy="216024"/>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3" name="12 CuadroTexto"/>
          <p:cNvSpPr txBox="1"/>
          <p:nvPr/>
        </p:nvSpPr>
        <p:spPr>
          <a:xfrm>
            <a:off x="1619672" y="6488668"/>
            <a:ext cx="2592288" cy="369332"/>
          </a:xfrm>
          <a:prstGeom prst="rect">
            <a:avLst/>
          </a:prstGeom>
          <a:solidFill>
            <a:schemeClr val="accent3">
              <a:lumMod val="40000"/>
              <a:lumOff val="60000"/>
            </a:schemeClr>
          </a:solidFill>
        </p:spPr>
        <p:txBody>
          <a:bodyPr wrap="square" rtlCol="0">
            <a:spAutoFit/>
          </a:bodyPr>
          <a:lstStyle/>
          <a:p>
            <a:pPr algn="ctr"/>
            <a:r>
              <a:rPr lang="es-AR" dirty="0" smtClean="0"/>
              <a:t>SAN JOSE DE URE</a:t>
            </a:r>
            <a:endParaRPr lang="es-AR" dirty="0"/>
          </a:p>
        </p:txBody>
      </p:sp>
      <p:sp>
        <p:nvSpPr>
          <p:cNvPr id="15" name="14 Rectángulo"/>
          <p:cNvSpPr/>
          <p:nvPr/>
        </p:nvSpPr>
        <p:spPr>
          <a:xfrm>
            <a:off x="755576" y="1668864"/>
            <a:ext cx="7488832" cy="3416320"/>
          </a:xfrm>
          <a:prstGeom prst="rect">
            <a:avLst/>
          </a:prstGeom>
        </p:spPr>
        <p:txBody>
          <a:bodyPr wrap="square">
            <a:spAutoFit/>
          </a:bodyPr>
          <a:lstStyle/>
          <a:p>
            <a:r>
              <a:rPr lang="es-CO" dirty="0" smtClean="0"/>
              <a:t>En la actualidad se están plantando caucho en el Municipio como un foco económico para el futuro, aproximadamente en 5 años empezara la explotación de este árbol en la región. También  existe la extracción del oro por medio de una practica que es conocida como barequear que en los años 90 y hasta el 2004 fue una fuente de ingresos para la comunidad. Por otro lado existen las plantaciones de arroz que provee una economía apenas local y las plantaciones de allí que posee una distribución apenas para otros Municipios cercanos como Montelíbano o </a:t>
            </a:r>
            <a:r>
              <a:rPr lang="es-CO" dirty="0" err="1" smtClean="0"/>
              <a:t>Caucásia</a:t>
            </a:r>
            <a:r>
              <a:rPr lang="es-CO" dirty="0" smtClean="0"/>
              <a:t>. La yuca y el Ñame son otra fuente de ingresos para los pobladores y también provee una economía local de intercambio como el los tiempos del trueque. La cría de pollos, cerdos y ganado también se ven pero en menor medida y definitivamente la pesca es parte de la economía de el Municipio.</a:t>
            </a: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14290"/>
            <a:ext cx="8229600" cy="868346"/>
          </a:xfrm>
          <a:solidFill>
            <a:srgbClr val="FFFF00"/>
          </a:solidFill>
          <a:ln>
            <a:solidFill>
              <a:schemeClr val="accent4">
                <a:lumMod val="20000"/>
                <a:lumOff val="80000"/>
              </a:schemeClr>
            </a:solidFill>
          </a:ln>
        </p:spPr>
        <p:txBody>
          <a:bodyPr>
            <a:normAutofit/>
          </a:bodyPr>
          <a:lstStyle/>
          <a:p>
            <a:r>
              <a:rPr lang="es-AR" b="1" i="1" dirty="0" smtClean="0"/>
              <a:t>CREDITO</a:t>
            </a:r>
            <a:endParaRPr lang="es-AR" b="1" i="1" dirty="0"/>
          </a:p>
        </p:txBody>
      </p:sp>
      <p:sp>
        <p:nvSpPr>
          <p:cNvPr id="3" name="2 Marcador de contenido"/>
          <p:cNvSpPr>
            <a:spLocks noGrp="1"/>
          </p:cNvSpPr>
          <p:nvPr>
            <p:ph idx="1"/>
          </p:nvPr>
        </p:nvSpPr>
        <p:spPr>
          <a:xfrm>
            <a:off x="457200" y="1357298"/>
            <a:ext cx="8229600" cy="4643470"/>
          </a:xfrm>
        </p:spPr>
        <p:txBody>
          <a:bodyPr/>
          <a:lstStyle/>
          <a:p>
            <a:pPr algn="ctr">
              <a:buNone/>
            </a:pPr>
            <a:r>
              <a:rPr lang="es-CO" dirty="0" smtClean="0"/>
              <a:t>    </a:t>
            </a:r>
            <a:r>
              <a:rPr lang="es-CO" sz="1400" dirty="0" smtClean="0"/>
              <a:t>GRUPO DE TRABAJO</a:t>
            </a:r>
            <a:r>
              <a:rPr lang="es-CO" sz="1400" dirty="0" smtClean="0"/>
              <a:t>: </a:t>
            </a:r>
            <a:r>
              <a:rPr lang="es-CO" sz="1800" dirty="0" smtClean="0"/>
              <a:t>neimer salgado burgos</a:t>
            </a:r>
            <a:endParaRPr lang="es-CO" sz="1800" dirty="0" smtClean="0"/>
          </a:p>
          <a:p>
            <a:pPr algn="ctr">
              <a:buNone/>
            </a:pPr>
            <a:r>
              <a:rPr lang="es-CO" sz="1400" dirty="0" smtClean="0"/>
              <a:t>PROFESOR</a:t>
            </a:r>
            <a:r>
              <a:rPr lang="es-CO" sz="1400" dirty="0" smtClean="0"/>
              <a:t>: URIEL </a:t>
            </a:r>
            <a:r>
              <a:rPr lang="es-CO" sz="1400" dirty="0" smtClean="0"/>
              <a:t>LOMBANA</a:t>
            </a:r>
          </a:p>
          <a:p>
            <a:pPr algn="ctr">
              <a:buNone/>
            </a:pPr>
            <a:endParaRPr lang="es-CO" sz="1400" dirty="0" smtClean="0"/>
          </a:p>
          <a:p>
            <a:pPr algn="ctr">
              <a:buNone/>
            </a:pPr>
            <a:r>
              <a:rPr lang="es-CO" sz="1800" dirty="0" smtClean="0"/>
              <a:t>               </a:t>
            </a:r>
            <a:r>
              <a:rPr lang="es-CO" sz="1400" dirty="0" smtClean="0"/>
              <a:t>GRADO: </a:t>
            </a:r>
            <a:r>
              <a:rPr lang="es-CO" sz="1400" dirty="0" smtClean="0"/>
              <a:t>7°2</a:t>
            </a:r>
          </a:p>
          <a:p>
            <a:pPr algn="ctr">
              <a:buNone/>
            </a:pPr>
            <a:endParaRPr lang="es-CO" sz="1400" dirty="0" smtClean="0"/>
          </a:p>
          <a:p>
            <a:pPr algn="ctr">
              <a:buNone/>
            </a:pPr>
            <a:r>
              <a:rPr lang="es-CO" sz="1400" dirty="0" smtClean="0"/>
              <a:t>              AREA: TECNOLOGIA E </a:t>
            </a:r>
            <a:r>
              <a:rPr lang="es-CO" sz="1400" dirty="0" smtClean="0"/>
              <a:t>INFORMATICA</a:t>
            </a:r>
          </a:p>
          <a:p>
            <a:pPr algn="ctr">
              <a:buNone/>
            </a:pPr>
            <a:endParaRPr lang="es-CO" sz="1400" dirty="0" smtClean="0"/>
          </a:p>
          <a:p>
            <a:pPr algn="ctr">
              <a:buNone/>
            </a:pPr>
            <a:r>
              <a:rPr lang="es-CO" sz="1400" dirty="0" smtClean="0"/>
              <a:t>              INSTITUCION EDUCATIVA SANTO DOMINGO </a:t>
            </a:r>
            <a:r>
              <a:rPr lang="es-CO" sz="1400" dirty="0" smtClean="0"/>
              <a:t>VIDAL</a:t>
            </a:r>
          </a:p>
          <a:p>
            <a:pPr algn="ctr">
              <a:buNone/>
            </a:pPr>
            <a:endParaRPr lang="es-CO" sz="1400" dirty="0" smtClean="0"/>
          </a:p>
          <a:p>
            <a:pPr algn="ctr">
              <a:buNone/>
            </a:pPr>
            <a:r>
              <a:rPr lang="es-CO" sz="1400" dirty="0" smtClean="0"/>
              <a:t>              (INESAD) </a:t>
            </a:r>
          </a:p>
          <a:p>
            <a:pPr algn="ctr">
              <a:buNone/>
            </a:pPr>
            <a:r>
              <a:rPr lang="es-CO" sz="1400" dirty="0" smtClean="0"/>
              <a:t>              CHIMA </a:t>
            </a:r>
            <a:r>
              <a:rPr lang="es-CO" sz="1400" dirty="0" smtClean="0"/>
              <a:t>CORDOBA</a:t>
            </a:r>
          </a:p>
          <a:p>
            <a:pPr algn="ctr">
              <a:buNone/>
            </a:pPr>
            <a:endParaRPr lang="es-CO" sz="1400" dirty="0" smtClean="0"/>
          </a:p>
          <a:p>
            <a:pPr algn="ctr">
              <a:buNone/>
            </a:pPr>
            <a:endParaRPr lang="es-CO" sz="1400" dirty="0" smtClean="0"/>
          </a:p>
        </p:txBody>
      </p:sp>
      <p:sp>
        <p:nvSpPr>
          <p:cNvPr id="5" name="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6" name="5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7" name="6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0" name="9 CuadroTexto"/>
          <p:cNvSpPr txBox="1"/>
          <p:nvPr/>
        </p:nvSpPr>
        <p:spPr>
          <a:xfrm>
            <a:off x="35496" y="6525344"/>
            <a:ext cx="2000264" cy="369332"/>
          </a:xfrm>
          <a:prstGeom prst="rect">
            <a:avLst/>
          </a:prstGeom>
          <a:noFill/>
        </p:spPr>
        <p:txBody>
          <a:bodyPr wrap="square" rtlCol="0">
            <a:spAutoFit/>
          </a:bodyPr>
          <a:lstStyle/>
          <a:p>
            <a:r>
              <a:rPr lang="es-ES" dirty="0" smtClean="0"/>
              <a:t>PAGINA PRINCIPAL</a:t>
            </a:r>
            <a:endParaRPr lang="es-CO" dirty="0"/>
          </a:p>
        </p:txBody>
      </p:sp>
      <p:sp>
        <p:nvSpPr>
          <p:cNvPr id="11" name="10 Multidocumento">
            <a:hlinkClick r:id="rId2" action="ppaction://hlinksldjump"/>
          </p:cNvPr>
          <p:cNvSpPr/>
          <p:nvPr/>
        </p:nvSpPr>
        <p:spPr>
          <a:xfrm>
            <a:off x="573182" y="6237312"/>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8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5857892"/>
            <a:ext cx="9144000" cy="100010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285720" y="5972195"/>
            <a:ext cx="857256" cy="45720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endshow"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2 Subtítulo"/>
          <p:cNvSpPr txBox="1">
            <a:spLocks noGrp="1"/>
          </p:cNvSpPr>
          <p:nvPr>
            <p:ph type="title"/>
          </p:nvPr>
        </p:nvSpPr>
        <p:spPr>
          <a:xfrm>
            <a:off x="457200" y="274638"/>
            <a:ext cx="8229600" cy="796908"/>
          </a:xfrm>
          <a:prstGeom prst="rect">
            <a:avLst/>
          </a:prstGeom>
          <a:solidFill>
            <a:srgbClr val="FFFF00"/>
          </a:solidFill>
          <a:ln>
            <a:solidFill>
              <a:schemeClr val="bg1"/>
            </a:solidFill>
          </a:ln>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s-ES_tradnl" sz="3600" b="0" i="0" u="none" strike="noStrike" kern="1200" cap="none" spc="0" normalizeH="0" noProof="0" dirty="0" smtClean="0">
                <a:ln w="18415" cmpd="sng">
                  <a:solidFill>
                    <a:schemeClr val="tx1"/>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ESCUDO DE BUENAVISTA</a:t>
            </a:r>
            <a:endParaRPr kumimoji="0" lang="es-ES_tradnl" sz="3600" b="0" i="0" u="none" strike="noStrike" kern="1200" cap="none" spc="0" normalizeH="0" baseline="0" noProof="0" dirty="0">
              <a:ln w="18415" cmpd="sng">
                <a:solidFill>
                  <a:schemeClr val="tx1"/>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pic>
        <p:nvPicPr>
          <p:cNvPr id="12" name="11 Imagen" descr="Escudo de Buenavista">
            <a:hlinkClick r:id="rId2" tgtFrame="_blank" tooltip="&quot;Ver escudo del tamaño original&quot;"/>
          </p:cNvPr>
          <p:cNvPicPr/>
          <p:nvPr/>
        </p:nvPicPr>
        <p:blipFill>
          <a:blip r:embed="rId3" cstate="print"/>
          <a:srcRect/>
          <a:stretch>
            <a:fillRect/>
          </a:stretch>
        </p:blipFill>
        <p:spPr bwMode="auto">
          <a:xfrm>
            <a:off x="2500298" y="1643050"/>
            <a:ext cx="4214842" cy="2928958"/>
          </a:xfrm>
          <a:prstGeom prst="rect">
            <a:avLst/>
          </a:prstGeom>
          <a:noFill/>
          <a:ln w="9525">
            <a:noFill/>
            <a:miter lim="800000"/>
            <a:headEnd/>
            <a:tailEnd/>
          </a:ln>
        </p:spPr>
      </p:pic>
      <p:sp>
        <p:nvSpPr>
          <p:cNvPr id="13" name="12 Cinta hacia arriba">
            <a:hlinkClick r:id="" action="ppaction://hlinkshowjump?jump=lastslide"/>
          </p:cNvPr>
          <p:cNvSpPr/>
          <p:nvPr/>
        </p:nvSpPr>
        <p:spPr>
          <a:xfrm>
            <a:off x="285720" y="5857892"/>
            <a:ext cx="857256" cy="57150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CuadroTexto"/>
          <p:cNvSpPr txBox="1"/>
          <p:nvPr/>
        </p:nvSpPr>
        <p:spPr>
          <a:xfrm>
            <a:off x="5857884" y="6488692"/>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CuadroTexto"/>
          <p:cNvSpPr txBox="1"/>
          <p:nvPr/>
        </p:nvSpPr>
        <p:spPr>
          <a:xfrm>
            <a:off x="1643042" y="6488692"/>
            <a:ext cx="1416790" cy="369332"/>
          </a:xfrm>
          <a:prstGeom prst="rect">
            <a:avLst/>
          </a:prstGeom>
          <a:noFill/>
        </p:spPr>
        <p:txBody>
          <a:bodyPr wrap="square" rtlCol="0">
            <a:spAutoFit/>
          </a:bodyPr>
          <a:lstStyle/>
          <a:p>
            <a:pPr algn="ctr"/>
            <a:r>
              <a:rPr lang="es-AR" dirty="0" smtClean="0"/>
              <a:t>BUENAVISTA</a:t>
            </a:r>
            <a:endParaRPr lang="es-AR" dirty="0"/>
          </a:p>
        </p:txBody>
      </p:sp>
      <p:sp>
        <p:nvSpPr>
          <p:cNvPr id="16" name="15 Multidocumento">
            <a:hlinkClick r:id="" action="ppaction://hlinkshowjump?jump=firstslide"/>
          </p:cNvPr>
          <p:cNvSpPr/>
          <p:nvPr/>
        </p:nvSpPr>
        <p:spPr>
          <a:xfrm>
            <a:off x="6429388" y="5929330"/>
            <a:ext cx="642942" cy="57150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Estrella de 5 puntas">
            <a:hlinkClick r:id="rId4" action="ppaction://hlinksldjump"/>
          </p:cNvPr>
          <p:cNvSpPr/>
          <p:nvPr/>
        </p:nvSpPr>
        <p:spPr>
          <a:xfrm>
            <a:off x="1857356" y="5929330"/>
            <a:ext cx="785818" cy="500066"/>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8" name="17 Multidocumento">
            <a:hlinkClick r:id="rId5" action="ppaction://hlinksldjump"/>
          </p:cNvPr>
          <p:cNvSpPr/>
          <p:nvPr/>
        </p:nvSpPr>
        <p:spPr>
          <a:xfrm>
            <a:off x="6372200" y="5877272"/>
            <a:ext cx="720080" cy="64807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11"/>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11"/>
                                        </p:tgtEl>
                                        <p:attrNameLst>
                                          <p:attrName>ppt_y</p:attrName>
                                        </p:attrNameLst>
                                      </p:cBhvr>
                                      <p:tavLst>
                                        <p:tav tm="0">
                                          <p:val>
                                            <p:strVal val="#ppt_y"/>
                                          </p:val>
                                        </p:tav>
                                        <p:tav tm="100000">
                                          <p:val>
                                            <p:strVal val="#ppt_y"/>
                                          </p:val>
                                        </p:tav>
                                      </p:tavLst>
                                    </p:anim>
                                    <p:animEffect transition="in" filter="fade">
                                      <p:cBhvr>
                                        <p:cTn id="1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5857892"/>
            <a:ext cx="9144000" cy="100010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285720" y="5972195"/>
            <a:ext cx="857256" cy="45720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endshow"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2 Subtítulo"/>
          <p:cNvSpPr txBox="1">
            <a:spLocks noGrp="1"/>
          </p:cNvSpPr>
          <p:nvPr>
            <p:ph type="title"/>
          </p:nvPr>
        </p:nvSpPr>
        <p:spPr>
          <a:xfrm>
            <a:off x="457200" y="274638"/>
            <a:ext cx="8229600" cy="868346"/>
          </a:xfrm>
          <a:prstGeom prst="rect">
            <a:avLst/>
          </a:prstGeom>
          <a:solidFill>
            <a:srgbClr val="FFFF00"/>
          </a:solidFill>
          <a:ln>
            <a:solidFill>
              <a:schemeClr val="bg1"/>
            </a:solidFill>
          </a:ln>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s-ES_tradnl" sz="3600" b="0" i="0" u="none" strike="noStrike" kern="1200" cap="none" spc="0" normalizeH="0" noProof="0" dirty="0" smtClean="0">
                <a:ln w="18415" cmpd="sng">
                  <a:solidFill>
                    <a:schemeClr val="tx1"/>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BANDERA DE BUENAVISTA</a:t>
            </a:r>
            <a:endParaRPr kumimoji="0" lang="es-ES_tradnl" sz="3600" b="0" i="0" u="none" strike="noStrike" kern="1200" cap="none" spc="0" normalizeH="0" baseline="0" noProof="0" dirty="0">
              <a:ln w="18415" cmpd="sng">
                <a:solidFill>
                  <a:schemeClr val="tx1"/>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pic>
        <p:nvPicPr>
          <p:cNvPr id="12" name="11 Imagen" descr="Bandera de Buenavista">
            <a:hlinkClick r:id="rId2" tgtFrame="_blank" tooltip="&quot;Ver bandera de mayor tamaño&quot;"/>
          </p:cNvPr>
          <p:cNvPicPr/>
          <p:nvPr/>
        </p:nvPicPr>
        <p:blipFill>
          <a:blip r:embed="rId3" cstate="print"/>
          <a:srcRect/>
          <a:stretch>
            <a:fillRect/>
          </a:stretch>
        </p:blipFill>
        <p:spPr bwMode="auto">
          <a:xfrm>
            <a:off x="2786050" y="2143116"/>
            <a:ext cx="3571900" cy="2214578"/>
          </a:xfrm>
          <a:prstGeom prst="rect">
            <a:avLst/>
          </a:prstGeom>
          <a:noFill/>
          <a:ln w="9525">
            <a:noFill/>
            <a:miter lim="800000"/>
            <a:headEnd/>
            <a:tailEnd/>
          </a:ln>
        </p:spPr>
      </p:pic>
      <p:sp>
        <p:nvSpPr>
          <p:cNvPr id="13" name="12 Cinta hacia arriba">
            <a:hlinkClick r:id="" action="ppaction://hlinkshowjump?jump=lastslide"/>
          </p:cNvPr>
          <p:cNvSpPr/>
          <p:nvPr/>
        </p:nvSpPr>
        <p:spPr>
          <a:xfrm>
            <a:off x="285720" y="5857892"/>
            <a:ext cx="857256" cy="57150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CuadroTexto"/>
          <p:cNvSpPr txBox="1"/>
          <p:nvPr/>
        </p:nvSpPr>
        <p:spPr>
          <a:xfrm>
            <a:off x="5857884" y="6488692"/>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CuadroTexto"/>
          <p:cNvSpPr txBox="1"/>
          <p:nvPr/>
        </p:nvSpPr>
        <p:spPr>
          <a:xfrm>
            <a:off x="1643042" y="6488692"/>
            <a:ext cx="1416790" cy="369332"/>
          </a:xfrm>
          <a:prstGeom prst="rect">
            <a:avLst/>
          </a:prstGeom>
          <a:noFill/>
        </p:spPr>
        <p:txBody>
          <a:bodyPr wrap="square" rtlCol="0">
            <a:spAutoFit/>
          </a:bodyPr>
          <a:lstStyle/>
          <a:p>
            <a:pPr algn="ctr"/>
            <a:r>
              <a:rPr lang="es-AR" dirty="0" smtClean="0"/>
              <a:t>BUENAVISTA</a:t>
            </a:r>
            <a:endParaRPr lang="es-AR" dirty="0"/>
          </a:p>
        </p:txBody>
      </p:sp>
      <p:sp>
        <p:nvSpPr>
          <p:cNvPr id="16" name="15 Multidocumento">
            <a:hlinkClick r:id="" action="ppaction://hlinkshowjump?jump=firstslide"/>
          </p:cNvPr>
          <p:cNvSpPr/>
          <p:nvPr/>
        </p:nvSpPr>
        <p:spPr>
          <a:xfrm>
            <a:off x="6429388" y="5929330"/>
            <a:ext cx="642942" cy="57150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Estrella de 5 puntas">
            <a:hlinkClick r:id="rId4" action="ppaction://hlinksldjump"/>
          </p:cNvPr>
          <p:cNvSpPr/>
          <p:nvPr/>
        </p:nvSpPr>
        <p:spPr>
          <a:xfrm>
            <a:off x="1857356" y="5929330"/>
            <a:ext cx="785818" cy="500066"/>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8" name="17 Multidocumento">
            <a:hlinkClick r:id="rId5" action="ppaction://hlinksldjump"/>
          </p:cNvPr>
          <p:cNvSpPr/>
          <p:nvPr/>
        </p:nvSpPr>
        <p:spPr>
          <a:xfrm>
            <a:off x="6372200" y="5877272"/>
            <a:ext cx="720080" cy="64807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from="(-#ppt_w/2)" to="(#ppt_x)" calcmode="lin" valueType="num">
                                      <p:cBhvr>
                                        <p:cTn id="7" dur="600" fill="hold">
                                          <p:stCondLst>
                                            <p:cond delay="0"/>
                                          </p:stCondLst>
                                        </p:cTn>
                                        <p:tgtEl>
                                          <p:spTgt spid="11"/>
                                        </p:tgtEl>
                                        <p:attrNameLst>
                                          <p:attrName>ppt_x</p:attrName>
                                        </p:attrNameLst>
                                      </p:cBhvr>
                                    </p:anim>
                                    <p:anim from="0" to="-1.0" calcmode="lin" valueType="num">
                                      <p:cBhvr>
                                        <p:cTn id="8" dur="200" decel="50000" autoRev="1" fill="hold">
                                          <p:stCondLst>
                                            <p:cond delay="600"/>
                                          </p:stCondLst>
                                        </p:cTn>
                                        <p:tgtEl>
                                          <p:spTgt spid="11"/>
                                        </p:tgtEl>
                                        <p:attrNameLst>
                                          <p:attrName>xshear</p:attrName>
                                        </p:attrNameLst>
                                      </p:cBhvr>
                                    </p:anim>
                                    <p:animScale>
                                      <p:cBhvr>
                                        <p:cTn id="9" dur="200" decel="100000" autoRev="1" fill="hold">
                                          <p:stCondLst>
                                            <p:cond delay="600"/>
                                          </p:stCondLst>
                                        </p:cTn>
                                        <p:tgtEl>
                                          <p:spTgt spid="11"/>
                                        </p:tgtEl>
                                      </p:cBhvr>
                                      <p:from x="100000" y="100000"/>
                                      <p:to x="80000" y="100000"/>
                                    </p:animScale>
                                    <p:anim by="(#ppt_h/3+#ppt_w*0.1)" calcmode="lin" valueType="num">
                                      <p:cBhvr additive="sum">
                                        <p:cTn id="10" dur="200" decel="100000" autoRev="1" fill="hold">
                                          <p:stCondLst>
                                            <p:cond delay="600"/>
                                          </p:stCondLst>
                                        </p:cTn>
                                        <p:tgtEl>
                                          <p:spTgt spid="11"/>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5857892"/>
            <a:ext cx="9144000" cy="100010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285720" y="5972195"/>
            <a:ext cx="857256" cy="45720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endshow"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2 Subtítulo"/>
          <p:cNvSpPr txBox="1">
            <a:spLocks noGrp="1"/>
          </p:cNvSpPr>
          <p:nvPr>
            <p:ph type="title"/>
          </p:nvPr>
        </p:nvSpPr>
        <p:spPr>
          <a:xfrm>
            <a:off x="457200" y="274638"/>
            <a:ext cx="8229600" cy="868346"/>
          </a:xfrm>
          <a:prstGeom prst="rect">
            <a:avLst/>
          </a:prstGeom>
          <a:solidFill>
            <a:srgbClr val="FFFF00"/>
          </a:solidFill>
          <a:ln>
            <a:solidFill>
              <a:schemeClr val="bg1"/>
            </a:solidFill>
          </a:ln>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lang="es-ES_tradnl" sz="3600" dirty="0" smtClean="0">
                <a:ln w="18415" cmpd="sng">
                  <a:solidFill>
                    <a:schemeClr val="tx1"/>
                  </a:solidFill>
                  <a:prstDash val="solid"/>
                </a:ln>
                <a:solidFill>
                  <a:srgbClr val="FFFFFF"/>
                </a:solidFill>
                <a:effectLst>
                  <a:outerShdw blurRad="63500" dir="3600000" algn="tl" rotWithShape="0">
                    <a:srgbClr val="000000">
                      <a:alpha val="70000"/>
                    </a:srgbClr>
                  </a:outerShdw>
                </a:effectLst>
                <a:latin typeface="+mn-lt"/>
                <a:ea typeface="+mn-ea"/>
                <a:cs typeface="+mn-cs"/>
              </a:rPr>
              <a:t>HIMNO </a:t>
            </a:r>
            <a:r>
              <a:rPr kumimoji="0" lang="es-ES_tradnl" sz="3600" b="0" i="0" u="none" strike="noStrike" kern="1200" cap="none" spc="0" normalizeH="0" noProof="0" dirty="0" smtClean="0">
                <a:ln w="18415" cmpd="sng">
                  <a:solidFill>
                    <a:schemeClr val="tx1"/>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DE BUENAVISTA</a:t>
            </a:r>
            <a:endParaRPr kumimoji="0" lang="es-ES_tradnl" sz="3600" b="0" i="0" u="none" strike="noStrike" kern="1200" cap="none" spc="0" normalizeH="0" baseline="0" noProof="0" dirty="0">
              <a:ln w="18415" cmpd="sng">
                <a:solidFill>
                  <a:schemeClr val="tx1"/>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2" name="11 Rectángulo"/>
          <p:cNvSpPr/>
          <p:nvPr/>
        </p:nvSpPr>
        <p:spPr>
          <a:xfrm>
            <a:off x="1857356" y="1357298"/>
            <a:ext cx="821059" cy="369332"/>
          </a:xfrm>
          <a:prstGeom prst="rect">
            <a:avLst/>
          </a:prstGeom>
        </p:spPr>
        <p:txBody>
          <a:bodyPr wrap="none">
            <a:spAutoFit/>
          </a:bodyPr>
          <a:lstStyle/>
          <a:p>
            <a:r>
              <a:rPr lang="es-ES" b="1" dirty="0" smtClean="0"/>
              <a:t>Himno</a:t>
            </a:r>
            <a:endParaRPr lang="es-ES_tradnl" b="1" dirty="0"/>
          </a:p>
        </p:txBody>
      </p:sp>
      <p:sp>
        <p:nvSpPr>
          <p:cNvPr id="13" name="12 Rectángulo"/>
          <p:cNvSpPr/>
          <p:nvPr/>
        </p:nvSpPr>
        <p:spPr>
          <a:xfrm>
            <a:off x="1142976" y="1785926"/>
            <a:ext cx="4572000" cy="1754326"/>
          </a:xfrm>
          <a:prstGeom prst="rect">
            <a:avLst/>
          </a:prstGeom>
        </p:spPr>
        <p:txBody>
          <a:bodyPr>
            <a:spAutoFit/>
          </a:bodyPr>
          <a:lstStyle/>
          <a:p>
            <a:r>
              <a:rPr lang="es-ES" dirty="0" smtClean="0"/>
              <a:t>CORO</a:t>
            </a:r>
            <a:br>
              <a:rPr lang="es-ES" dirty="0" smtClean="0"/>
            </a:br>
            <a:r>
              <a:rPr lang="es-ES" dirty="0" smtClean="0"/>
              <a:t/>
            </a:r>
            <a:br>
              <a:rPr lang="es-ES" dirty="0" smtClean="0"/>
            </a:br>
            <a:r>
              <a:rPr lang="es-ES" dirty="0" smtClean="0"/>
              <a:t>Cantemos alegres un himno de paz</a:t>
            </a:r>
            <a:br>
              <a:rPr lang="es-ES" dirty="0" smtClean="0"/>
            </a:br>
            <a:r>
              <a:rPr lang="es-ES" dirty="0" smtClean="0"/>
              <a:t>a Buenavista la tierra ideal</a:t>
            </a:r>
            <a:br>
              <a:rPr lang="es-ES" dirty="0" smtClean="0"/>
            </a:br>
            <a:r>
              <a:rPr lang="es-ES" dirty="0" smtClean="0"/>
              <a:t>donde tus hijos unidos por siempre,</a:t>
            </a:r>
            <a:br>
              <a:rPr lang="es-ES" dirty="0" smtClean="0"/>
            </a:br>
            <a:r>
              <a:rPr lang="es-ES" dirty="0" smtClean="0"/>
              <a:t>te brindan cariño con sinceridad</a:t>
            </a:r>
            <a:endParaRPr lang="es-ES_tradnl" dirty="0"/>
          </a:p>
        </p:txBody>
      </p:sp>
      <p:sp>
        <p:nvSpPr>
          <p:cNvPr id="14" name="13 Rectángulo"/>
          <p:cNvSpPr/>
          <p:nvPr/>
        </p:nvSpPr>
        <p:spPr>
          <a:xfrm>
            <a:off x="1000100" y="3429000"/>
            <a:ext cx="4572000" cy="1754326"/>
          </a:xfrm>
          <a:prstGeom prst="rect">
            <a:avLst/>
          </a:prstGeom>
        </p:spPr>
        <p:txBody>
          <a:bodyPr>
            <a:spAutoFit/>
          </a:bodyPr>
          <a:lstStyle/>
          <a:p>
            <a:r>
              <a:rPr lang="es-ES" dirty="0" smtClean="0"/>
              <a:t/>
            </a:r>
            <a:br>
              <a:rPr lang="es-ES" dirty="0" smtClean="0"/>
            </a:br>
            <a:r>
              <a:rPr lang="es-ES" dirty="0" smtClean="0"/>
              <a:t/>
            </a:r>
            <a:br>
              <a:rPr lang="es-ES" dirty="0" smtClean="0"/>
            </a:br>
            <a:r>
              <a:rPr lang="es-ES" dirty="0" smtClean="0"/>
              <a:t>A nuestra bandera que ondea ampliamente</a:t>
            </a:r>
            <a:br>
              <a:rPr lang="es-ES" dirty="0" smtClean="0"/>
            </a:br>
            <a:r>
              <a:rPr lang="es-ES" dirty="0" smtClean="0"/>
              <a:t>con un sol ardiente candente de luz,</a:t>
            </a:r>
            <a:br>
              <a:rPr lang="es-ES" dirty="0" smtClean="0"/>
            </a:br>
            <a:r>
              <a:rPr lang="es-ES" dirty="0" smtClean="0"/>
              <a:t>la paloma blanca en tono de paz,</a:t>
            </a:r>
            <a:br>
              <a:rPr lang="es-ES" dirty="0" smtClean="0"/>
            </a:br>
            <a:r>
              <a:rPr lang="es-ES" dirty="0" smtClean="0"/>
              <a:t>encarna en tus hijos un mismo ideal.</a:t>
            </a:r>
            <a:endParaRPr lang="es-ES_tradnl" dirty="0"/>
          </a:p>
        </p:txBody>
      </p:sp>
      <p:sp>
        <p:nvSpPr>
          <p:cNvPr id="15" name="14 Cinta hacia arriba">
            <a:hlinkClick r:id="" action="ppaction://hlinkshowjump?jump=lastslide"/>
          </p:cNvPr>
          <p:cNvSpPr/>
          <p:nvPr/>
        </p:nvSpPr>
        <p:spPr>
          <a:xfrm>
            <a:off x="285720" y="5857892"/>
            <a:ext cx="857256" cy="57150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5857884" y="6488692"/>
            <a:ext cx="2000264" cy="369332"/>
          </a:xfrm>
          <a:prstGeom prst="rect">
            <a:avLst/>
          </a:prstGeom>
          <a:noFill/>
        </p:spPr>
        <p:txBody>
          <a:bodyPr wrap="square" rtlCol="0">
            <a:spAutoFit/>
          </a:bodyPr>
          <a:lstStyle/>
          <a:p>
            <a:r>
              <a:rPr lang="es-ES" dirty="0" smtClean="0"/>
              <a:t>PAGINA PRINCIPAL</a:t>
            </a:r>
            <a:endParaRPr lang="es-CO" dirty="0"/>
          </a:p>
        </p:txBody>
      </p:sp>
      <p:sp>
        <p:nvSpPr>
          <p:cNvPr id="17" name="16 CuadroTexto"/>
          <p:cNvSpPr txBox="1"/>
          <p:nvPr/>
        </p:nvSpPr>
        <p:spPr>
          <a:xfrm>
            <a:off x="1643042" y="6488692"/>
            <a:ext cx="1416790" cy="369332"/>
          </a:xfrm>
          <a:prstGeom prst="rect">
            <a:avLst/>
          </a:prstGeom>
          <a:noFill/>
        </p:spPr>
        <p:txBody>
          <a:bodyPr wrap="square" rtlCol="0">
            <a:spAutoFit/>
          </a:bodyPr>
          <a:lstStyle/>
          <a:p>
            <a:pPr algn="ctr"/>
            <a:r>
              <a:rPr lang="es-AR" dirty="0" smtClean="0"/>
              <a:t>BUENAVISTA</a:t>
            </a:r>
            <a:endParaRPr lang="es-AR" dirty="0"/>
          </a:p>
        </p:txBody>
      </p:sp>
      <p:sp>
        <p:nvSpPr>
          <p:cNvPr id="18" name="17 Multidocumento">
            <a:hlinkClick r:id="" action="ppaction://hlinkshowjump?jump=firstslide"/>
          </p:cNvPr>
          <p:cNvSpPr/>
          <p:nvPr/>
        </p:nvSpPr>
        <p:spPr>
          <a:xfrm>
            <a:off x="6429388" y="5929330"/>
            <a:ext cx="642942" cy="57150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Estrella de 5 puntas">
            <a:hlinkClick r:id="rId2" action="ppaction://hlinksldjump"/>
          </p:cNvPr>
          <p:cNvSpPr/>
          <p:nvPr/>
        </p:nvSpPr>
        <p:spPr>
          <a:xfrm>
            <a:off x="1857356" y="5929330"/>
            <a:ext cx="785818" cy="500066"/>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20" name="19 Multidocumento">
            <a:hlinkClick r:id="rId3" action="ppaction://hlinksldjump"/>
          </p:cNvPr>
          <p:cNvSpPr/>
          <p:nvPr/>
        </p:nvSpPr>
        <p:spPr>
          <a:xfrm>
            <a:off x="6372200" y="5877272"/>
            <a:ext cx="720080" cy="64807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80">
                                          <p:stCondLst>
                                            <p:cond delay="0"/>
                                          </p:stCondLst>
                                        </p:cTn>
                                        <p:tgtEl>
                                          <p:spTgt spid="11"/>
                                        </p:tgtEl>
                                      </p:cBhvr>
                                    </p:animEffect>
                                    <p:anim calcmode="lin" valueType="num">
                                      <p:cBhvr>
                                        <p:cTn id="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3" dur="26">
                                          <p:stCondLst>
                                            <p:cond delay="650"/>
                                          </p:stCondLst>
                                        </p:cTn>
                                        <p:tgtEl>
                                          <p:spTgt spid="11"/>
                                        </p:tgtEl>
                                      </p:cBhvr>
                                      <p:to x="100000" y="60000"/>
                                    </p:animScale>
                                    <p:animScale>
                                      <p:cBhvr>
                                        <p:cTn id="14" dur="166" decel="50000">
                                          <p:stCondLst>
                                            <p:cond delay="676"/>
                                          </p:stCondLst>
                                        </p:cTn>
                                        <p:tgtEl>
                                          <p:spTgt spid="11"/>
                                        </p:tgtEl>
                                      </p:cBhvr>
                                      <p:to x="100000" y="100000"/>
                                    </p:animScale>
                                    <p:animScale>
                                      <p:cBhvr>
                                        <p:cTn id="15" dur="26">
                                          <p:stCondLst>
                                            <p:cond delay="1312"/>
                                          </p:stCondLst>
                                        </p:cTn>
                                        <p:tgtEl>
                                          <p:spTgt spid="11"/>
                                        </p:tgtEl>
                                      </p:cBhvr>
                                      <p:to x="100000" y="80000"/>
                                    </p:animScale>
                                    <p:animScale>
                                      <p:cBhvr>
                                        <p:cTn id="16" dur="166" decel="50000">
                                          <p:stCondLst>
                                            <p:cond delay="1338"/>
                                          </p:stCondLst>
                                        </p:cTn>
                                        <p:tgtEl>
                                          <p:spTgt spid="11"/>
                                        </p:tgtEl>
                                      </p:cBhvr>
                                      <p:to x="100000" y="100000"/>
                                    </p:animScale>
                                    <p:animScale>
                                      <p:cBhvr>
                                        <p:cTn id="17" dur="26">
                                          <p:stCondLst>
                                            <p:cond delay="1642"/>
                                          </p:stCondLst>
                                        </p:cTn>
                                        <p:tgtEl>
                                          <p:spTgt spid="11"/>
                                        </p:tgtEl>
                                      </p:cBhvr>
                                      <p:to x="100000" y="90000"/>
                                    </p:animScale>
                                    <p:animScale>
                                      <p:cBhvr>
                                        <p:cTn id="18" dur="166" decel="50000">
                                          <p:stCondLst>
                                            <p:cond delay="1668"/>
                                          </p:stCondLst>
                                        </p:cTn>
                                        <p:tgtEl>
                                          <p:spTgt spid="11"/>
                                        </p:tgtEl>
                                      </p:cBhvr>
                                      <p:to x="100000" y="100000"/>
                                    </p:animScale>
                                    <p:animScale>
                                      <p:cBhvr>
                                        <p:cTn id="19" dur="26">
                                          <p:stCondLst>
                                            <p:cond delay="1808"/>
                                          </p:stCondLst>
                                        </p:cTn>
                                        <p:tgtEl>
                                          <p:spTgt spid="11"/>
                                        </p:tgtEl>
                                      </p:cBhvr>
                                      <p:to x="100000" y="95000"/>
                                    </p:animScale>
                                    <p:animScale>
                                      <p:cBhvr>
                                        <p:cTn id="20"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128553"/>
            <a:ext cx="7772400" cy="1014431"/>
          </a:xfrm>
          <a:solidFill>
            <a:srgbClr val="FFFF00"/>
          </a:solidFill>
        </p:spPr>
        <p:txBody>
          <a:bodyPr>
            <a:normAutofit/>
          </a:bodyPr>
          <a:lstStyle/>
          <a:p>
            <a:r>
              <a:rPr lang="es-ES_tradnl" dirty="0" smtClean="0"/>
              <a:t>HISTORIA DE  BUENAVISTA  </a:t>
            </a:r>
            <a:endParaRPr lang="es-ES_tradnl" dirty="0"/>
          </a:p>
        </p:txBody>
      </p:sp>
      <p:sp>
        <p:nvSpPr>
          <p:cNvPr id="3" name="2 Subtítulo"/>
          <p:cNvSpPr>
            <a:spLocks noGrp="1"/>
          </p:cNvSpPr>
          <p:nvPr>
            <p:ph type="subTitle" idx="1"/>
          </p:nvPr>
        </p:nvSpPr>
        <p:spPr>
          <a:xfrm>
            <a:off x="785786" y="1142984"/>
            <a:ext cx="7429552" cy="4357718"/>
          </a:xfrm>
        </p:spPr>
        <p:txBody>
          <a:bodyPr>
            <a:noAutofit/>
          </a:bodyPr>
          <a:lstStyle/>
          <a:p>
            <a:r>
              <a:rPr lang="es-ES" sz="1600" b="1" dirty="0" smtClean="0">
                <a:solidFill>
                  <a:schemeClr val="tx1"/>
                </a:solidFill>
              </a:rPr>
              <a:t>Reseña histórica:</a:t>
            </a:r>
            <a:r>
              <a:rPr lang="es-ES" sz="1600" dirty="0" smtClean="0">
                <a:solidFill>
                  <a:schemeClr val="tx1"/>
                </a:solidFill>
              </a:rPr>
              <a:t/>
            </a:r>
            <a:br>
              <a:rPr lang="es-ES" sz="1600" dirty="0" smtClean="0">
                <a:solidFill>
                  <a:schemeClr val="tx1"/>
                </a:solidFill>
              </a:rPr>
            </a:br>
            <a:r>
              <a:rPr lang="es-ES" sz="1600" dirty="0" smtClean="0">
                <a:solidFill>
                  <a:schemeClr val="tx1"/>
                </a:solidFill>
              </a:rPr>
              <a:t>El municipio de Buenavista como base poblacional se remonta a la época de los indígenas, en la zona tuvo asiento una comunidad perteneciente a la gran familia Caribe. A la llegada de los conquistadores españoles el litoral fue inicialmente reconocido por Rodrigo de Bastidas en 1501, quien arribó a la Bahía de Cispatá y descubrió las bocas del río Sinú y las islas Fuerte y tortuguilla; posteriormente llegaron Alonso de Ojeda, Francisco Pizarro y Martín Fernández de Encizo, quien se internó en el río Sinú en búsqueda de riqueza; llevando al incremento poblacional con la aparición del mestizaje quienes se organizaron desde 1776.</a:t>
            </a:r>
            <a:br>
              <a:rPr lang="es-ES" sz="1600" dirty="0" smtClean="0">
                <a:solidFill>
                  <a:schemeClr val="tx1"/>
                </a:solidFill>
              </a:rPr>
            </a:br>
            <a:r>
              <a:rPr lang="es-ES" sz="1600" dirty="0" smtClean="0">
                <a:solidFill>
                  <a:schemeClr val="tx1"/>
                </a:solidFill>
              </a:rPr>
              <a:t>En la segunda mitad del siglo XVIII una expedición a cargo de Antonio de la Torre y Miranda reordenó la localización de algunas poblaciones. </a:t>
            </a:r>
            <a:br>
              <a:rPr lang="es-ES" sz="1600" dirty="0" smtClean="0">
                <a:solidFill>
                  <a:schemeClr val="tx1"/>
                </a:solidFill>
              </a:rPr>
            </a:br>
            <a:r>
              <a:rPr lang="es-ES" sz="1600" dirty="0" smtClean="0">
                <a:solidFill>
                  <a:schemeClr val="tx1"/>
                </a:solidFill>
              </a:rPr>
              <a:t>Durante la colonia, Córdoba perteneció a la Gobernación de Cartagena, luego de la independencia formó parte de la provincia de Cartagena, en 1821 del departamento del Magdalena y posteriormente retorno a la provincia de Cartagena (1831); en 1857 retorno al estado federal hasta que se crea definitivamente el departamento de Córdoba en 1886. </a:t>
            </a:r>
            <a:br>
              <a:rPr lang="es-ES" sz="1600" dirty="0" smtClean="0">
                <a:solidFill>
                  <a:schemeClr val="tx1"/>
                </a:solidFill>
              </a:rPr>
            </a:br>
            <a:r>
              <a:rPr lang="es-ES" sz="1600" dirty="0" smtClean="0">
                <a:solidFill>
                  <a:schemeClr val="tx1"/>
                </a:solidFill>
              </a:rPr>
              <a:t>Conocer los antecedentes del municipio de Buenavista nos llevan en la recuperación de datos a determinar que el Corregimiento de Tierra Santa existe desde 1776 </a:t>
            </a:r>
            <a:endParaRPr lang="es-ES_tradnl" sz="1600" dirty="0">
              <a:solidFill>
                <a:schemeClr val="tx1"/>
              </a:solidFill>
            </a:endParaRPr>
          </a:p>
        </p:txBody>
      </p:sp>
      <p:sp>
        <p:nvSpPr>
          <p:cNvPr id="4" name="3 Rectángulo"/>
          <p:cNvSpPr/>
          <p:nvPr/>
        </p:nvSpPr>
        <p:spPr>
          <a:xfrm>
            <a:off x="0" y="5857892"/>
            <a:ext cx="9144000" cy="100010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285720" y="5972195"/>
            <a:ext cx="857256" cy="45720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endshow"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inta hacia arriba">
            <a:hlinkClick r:id="" action="ppaction://hlinkshowjump?jump=lastslide"/>
          </p:cNvPr>
          <p:cNvSpPr/>
          <p:nvPr/>
        </p:nvSpPr>
        <p:spPr>
          <a:xfrm>
            <a:off x="285720" y="5857892"/>
            <a:ext cx="857256" cy="57150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uadroTexto"/>
          <p:cNvSpPr txBox="1"/>
          <p:nvPr/>
        </p:nvSpPr>
        <p:spPr>
          <a:xfrm>
            <a:off x="5857884" y="6488692"/>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CuadroTexto"/>
          <p:cNvSpPr txBox="1"/>
          <p:nvPr/>
        </p:nvSpPr>
        <p:spPr>
          <a:xfrm>
            <a:off x="1643042" y="6488692"/>
            <a:ext cx="1416790" cy="369332"/>
          </a:xfrm>
          <a:prstGeom prst="rect">
            <a:avLst/>
          </a:prstGeom>
          <a:noFill/>
        </p:spPr>
        <p:txBody>
          <a:bodyPr wrap="square" rtlCol="0">
            <a:spAutoFit/>
          </a:bodyPr>
          <a:lstStyle/>
          <a:p>
            <a:pPr algn="ctr"/>
            <a:r>
              <a:rPr lang="es-AR" dirty="0" smtClean="0"/>
              <a:t>BUENAVISTA</a:t>
            </a:r>
            <a:endParaRPr lang="es-AR" dirty="0"/>
          </a:p>
        </p:txBody>
      </p:sp>
      <p:sp>
        <p:nvSpPr>
          <p:cNvPr id="14" name="13 Multidocumento">
            <a:hlinkClick r:id="" action="ppaction://hlinkshowjump?jump=firstslide"/>
          </p:cNvPr>
          <p:cNvSpPr/>
          <p:nvPr/>
        </p:nvSpPr>
        <p:spPr>
          <a:xfrm>
            <a:off x="6429388" y="5929330"/>
            <a:ext cx="642942" cy="57150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Estrella de 5 puntas">
            <a:hlinkClick r:id="rId2" action="ppaction://hlinksldjump"/>
          </p:cNvPr>
          <p:cNvSpPr/>
          <p:nvPr/>
        </p:nvSpPr>
        <p:spPr>
          <a:xfrm>
            <a:off x="1857356" y="5929330"/>
            <a:ext cx="785818" cy="500066"/>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6" name="15 Multidocumento">
            <a:hlinkClick r:id="rId3" action="ppaction://hlinksldjump"/>
          </p:cNvPr>
          <p:cNvSpPr/>
          <p:nvPr/>
        </p:nvSpPr>
        <p:spPr>
          <a:xfrm>
            <a:off x="6372200" y="5877272"/>
            <a:ext cx="720080" cy="64807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2910" y="214290"/>
            <a:ext cx="7772400" cy="1143007"/>
          </a:xfrm>
          <a:solidFill>
            <a:srgbClr val="FFFF00"/>
          </a:solidFill>
        </p:spPr>
        <p:txBody>
          <a:bodyPr>
            <a:normAutofit/>
          </a:bodyPr>
          <a:lstStyle/>
          <a:p>
            <a:r>
              <a:rPr lang="es-ES_tradnl" dirty="0" smtClean="0"/>
              <a:t>ECOLOGIA DE BUENAVISTA</a:t>
            </a:r>
            <a:endParaRPr lang="es-ES_tradnl" dirty="0"/>
          </a:p>
        </p:txBody>
      </p:sp>
      <p:sp>
        <p:nvSpPr>
          <p:cNvPr id="3" name="2 Subtítulo"/>
          <p:cNvSpPr>
            <a:spLocks noGrp="1"/>
          </p:cNvSpPr>
          <p:nvPr>
            <p:ph type="subTitle" idx="1"/>
          </p:nvPr>
        </p:nvSpPr>
        <p:spPr>
          <a:xfrm>
            <a:off x="642910" y="1571612"/>
            <a:ext cx="8001056" cy="4000528"/>
          </a:xfrm>
        </p:spPr>
        <p:txBody>
          <a:bodyPr>
            <a:normAutofit fontScale="47500" lnSpcReduction="20000"/>
          </a:bodyPr>
          <a:lstStyle/>
          <a:p>
            <a:r>
              <a:rPr lang="es-ES" sz="3300" dirty="0" smtClean="0">
                <a:solidFill>
                  <a:schemeClr val="tx1"/>
                </a:solidFill>
              </a:rPr>
              <a:t>PRINCIPALES CUENCAS Y MICRO CUENCAS DEL MUNICIPIO:</a:t>
            </a:r>
            <a:br>
              <a:rPr lang="es-ES" sz="3300" dirty="0" smtClean="0">
                <a:solidFill>
                  <a:schemeClr val="tx1"/>
                </a:solidFill>
              </a:rPr>
            </a:br>
            <a:r>
              <a:rPr lang="es-ES" sz="3300" dirty="0" smtClean="0">
                <a:solidFill>
                  <a:schemeClr val="tx1"/>
                </a:solidFill>
              </a:rPr>
              <a:t/>
            </a:r>
            <a:br>
              <a:rPr lang="es-ES" sz="3300" dirty="0" smtClean="0">
                <a:solidFill>
                  <a:schemeClr val="tx1"/>
                </a:solidFill>
              </a:rPr>
            </a:br>
            <a:r>
              <a:rPr lang="es-ES" sz="3300" dirty="0" smtClean="0">
                <a:solidFill>
                  <a:schemeClr val="tx1"/>
                </a:solidFill>
              </a:rPr>
              <a:t>Caño Los Zambitos, Quebrada Mala Noche. Esta subcuenca tiene un área aproximada de 115.6 Km2 que jurisdiccionalmente pertenece a este municipio, distribuida en la microcuenca Caño Los Zambitos con un área de 35.6 Km2 y quebrada Mala Noche con un área de 80 Km.</a:t>
            </a:r>
            <a:br>
              <a:rPr lang="es-ES" sz="3300" dirty="0" smtClean="0">
                <a:solidFill>
                  <a:schemeClr val="tx1"/>
                </a:solidFill>
              </a:rPr>
            </a:br>
            <a:r>
              <a:rPr lang="es-ES" sz="3300" dirty="0" smtClean="0">
                <a:solidFill>
                  <a:schemeClr val="tx1"/>
                </a:solidFill>
              </a:rPr>
              <a:t>Quebrada Los Zambos y Ciénaga Los Cerpas. Jurisdiccionalmente pertenece a Buenavista con un área de 342.5 Km2, distribuidos en la microcuenca Caño Los Zambos con un área de 240 Km. y los caños Armadillo y Bagres con un área de</a:t>
            </a:r>
            <a:br>
              <a:rPr lang="es-ES" sz="3300" dirty="0" smtClean="0">
                <a:solidFill>
                  <a:schemeClr val="tx1"/>
                </a:solidFill>
              </a:rPr>
            </a:br>
            <a:r>
              <a:rPr lang="es-ES" sz="3300" dirty="0" smtClean="0">
                <a:solidFill>
                  <a:schemeClr val="tx1"/>
                </a:solidFill>
              </a:rPr>
              <a:t>102.5 Km2 .</a:t>
            </a:r>
            <a:br>
              <a:rPr lang="es-ES" sz="3300" dirty="0" smtClean="0">
                <a:solidFill>
                  <a:schemeClr val="tx1"/>
                </a:solidFill>
              </a:rPr>
            </a:br>
            <a:r>
              <a:rPr lang="es-ES" sz="3300" dirty="0" smtClean="0">
                <a:solidFill>
                  <a:schemeClr val="tx1"/>
                </a:solidFill>
              </a:rPr>
              <a:t>Quebrada Macho y Ciénaga El Arcial. Jurisdiccionalmente pertenece a Buenavista y Pueblo Nuevo y ocupa un área de 123.9 Km., aproximadamente.</a:t>
            </a:r>
            <a:br>
              <a:rPr lang="es-ES" sz="3300" dirty="0" smtClean="0">
                <a:solidFill>
                  <a:schemeClr val="tx1"/>
                </a:solidFill>
              </a:rPr>
            </a:br>
            <a:r>
              <a:rPr lang="es-ES" sz="3300" dirty="0" smtClean="0">
                <a:solidFill>
                  <a:schemeClr val="tx1"/>
                </a:solidFill>
              </a:rPr>
              <a:t>Caño Carate, Ciénaga El Porro. Jurisdiccionalmente se localizan en Buenavista, Planeta Rica y Pueblo Nuevo con un área de 1148 Km2 distribuidos en las microcuencas Arroyo Hondo con un área de 95 Km., Arroyo de Godin con un área de 210.5 Km2 y Arroyo Arena con un área de 728 Km2. El área que le corresponde a Buenavista es de 114.5 Km2 y otras áreas que representan 115.5 Km2 como son el Arroyo Las Brujas, Quebrada Los Loros, Arroyo del Oso, Quebrada Los Colorados, entre otros.</a:t>
            </a:r>
            <a:endParaRPr lang="es-ES_tradnl" sz="3300" dirty="0" smtClean="0">
              <a:solidFill>
                <a:schemeClr val="tx1"/>
              </a:solidFill>
            </a:endParaRPr>
          </a:p>
          <a:p>
            <a:endParaRPr lang="es-ES_tradnl" dirty="0"/>
          </a:p>
        </p:txBody>
      </p:sp>
      <p:sp>
        <p:nvSpPr>
          <p:cNvPr id="4" name="3 Rectángulo"/>
          <p:cNvSpPr/>
          <p:nvPr/>
        </p:nvSpPr>
        <p:spPr>
          <a:xfrm>
            <a:off x="0" y="6072230"/>
            <a:ext cx="9144000" cy="78579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142844" y="648869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285720" y="6141607"/>
            <a:ext cx="857256" cy="35922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88692"/>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143644"/>
            <a:ext cx="642942" cy="314324"/>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8 CuadroTexto"/>
          <p:cNvSpPr txBox="1"/>
          <p:nvPr/>
        </p:nvSpPr>
        <p:spPr>
          <a:xfrm>
            <a:off x="3786182" y="6500834"/>
            <a:ext cx="2000264" cy="369332"/>
          </a:xfrm>
          <a:prstGeom prst="rect">
            <a:avLst/>
          </a:prstGeom>
          <a:noFill/>
        </p:spPr>
        <p:txBody>
          <a:bodyPr wrap="square" rtlCol="0">
            <a:spAutoFit/>
          </a:bodyPr>
          <a:lstStyle/>
          <a:p>
            <a:r>
              <a:rPr lang="es-ES" dirty="0" smtClean="0"/>
              <a:t>PAGINA PRINCIPAL</a:t>
            </a:r>
            <a:endParaRPr lang="es-CO" dirty="0"/>
          </a:p>
        </p:txBody>
      </p:sp>
      <p:sp>
        <p:nvSpPr>
          <p:cNvPr id="10" name="9 Multidocumento"/>
          <p:cNvSpPr/>
          <p:nvPr/>
        </p:nvSpPr>
        <p:spPr>
          <a:xfrm>
            <a:off x="4500562" y="6215082"/>
            <a:ext cx="500066" cy="357190"/>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Rectángulo"/>
          <p:cNvSpPr/>
          <p:nvPr/>
        </p:nvSpPr>
        <p:spPr>
          <a:xfrm>
            <a:off x="0" y="5949280"/>
            <a:ext cx="9144000" cy="90872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p:cNvSpPr/>
          <p:nvPr/>
        </p:nvSpPr>
        <p:spPr>
          <a:xfrm>
            <a:off x="285720" y="6141583"/>
            <a:ext cx="857256" cy="35922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42844" y="6500834"/>
            <a:ext cx="1214446" cy="369332"/>
          </a:xfrm>
          <a:prstGeom prst="rect">
            <a:avLst/>
          </a:prstGeom>
          <a:noFill/>
        </p:spPr>
        <p:txBody>
          <a:bodyPr wrap="square" rtlCol="0">
            <a:spAutoFit/>
          </a:bodyPr>
          <a:lstStyle/>
          <a:p>
            <a:r>
              <a:rPr lang="es-ES" dirty="0" smtClean="0"/>
              <a:t>CREDITO</a:t>
            </a:r>
            <a:endParaRPr lang="es-CO" dirty="0"/>
          </a:p>
        </p:txBody>
      </p:sp>
      <p:sp>
        <p:nvSpPr>
          <p:cNvPr id="18" name="17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19" name="18 Botón de acción: Inicio">
            <a:hlinkClick r:id="" action="ppaction://hlinkshowjump?jump=endshow" highlightClick="1"/>
          </p:cNvPr>
          <p:cNvSpPr/>
          <p:nvPr/>
        </p:nvSpPr>
        <p:spPr>
          <a:xfrm>
            <a:off x="8072462" y="6100784"/>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2" name="21 Cinta hacia arriba">
            <a:hlinkClick r:id="" action="ppaction://hlinkshowjump?jump=lastslide"/>
          </p:cNvPr>
          <p:cNvSpPr/>
          <p:nvPr/>
        </p:nvSpPr>
        <p:spPr>
          <a:xfrm>
            <a:off x="285720" y="6072206"/>
            <a:ext cx="857256"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3" name="22 CuadroTexto"/>
          <p:cNvSpPr txBox="1"/>
          <p:nvPr/>
        </p:nvSpPr>
        <p:spPr>
          <a:xfrm>
            <a:off x="5857884" y="6488692"/>
            <a:ext cx="2000264" cy="369332"/>
          </a:xfrm>
          <a:prstGeom prst="rect">
            <a:avLst/>
          </a:prstGeom>
          <a:noFill/>
        </p:spPr>
        <p:txBody>
          <a:bodyPr wrap="square" rtlCol="0">
            <a:spAutoFit/>
          </a:bodyPr>
          <a:lstStyle/>
          <a:p>
            <a:r>
              <a:rPr lang="es-ES" dirty="0" smtClean="0"/>
              <a:t>PAGINA PRINCIPAL</a:t>
            </a:r>
            <a:endParaRPr lang="es-CO" dirty="0"/>
          </a:p>
        </p:txBody>
      </p:sp>
      <p:sp>
        <p:nvSpPr>
          <p:cNvPr id="24" name="23 CuadroTexto"/>
          <p:cNvSpPr txBox="1"/>
          <p:nvPr/>
        </p:nvSpPr>
        <p:spPr>
          <a:xfrm>
            <a:off x="1643042" y="6488692"/>
            <a:ext cx="1416790" cy="369332"/>
          </a:xfrm>
          <a:prstGeom prst="rect">
            <a:avLst/>
          </a:prstGeom>
          <a:noFill/>
        </p:spPr>
        <p:txBody>
          <a:bodyPr wrap="square" rtlCol="0">
            <a:spAutoFit/>
          </a:bodyPr>
          <a:lstStyle/>
          <a:p>
            <a:pPr algn="ctr"/>
            <a:r>
              <a:rPr lang="es-AR" dirty="0" smtClean="0"/>
              <a:t>BUENAVISTA</a:t>
            </a:r>
            <a:endParaRPr lang="es-AR" dirty="0"/>
          </a:p>
        </p:txBody>
      </p:sp>
      <p:sp>
        <p:nvSpPr>
          <p:cNvPr id="26" name="25 Estrella de 5 puntas">
            <a:hlinkClick r:id="rId2" action="ppaction://hlinksldjump"/>
          </p:cNvPr>
          <p:cNvSpPr/>
          <p:nvPr/>
        </p:nvSpPr>
        <p:spPr>
          <a:xfrm>
            <a:off x="1857356" y="6021288"/>
            <a:ext cx="785818" cy="408108"/>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27" name="26 Multidocumento">
            <a:hlinkClick r:id="rId3" action="ppaction://hlinksldjump"/>
          </p:cNvPr>
          <p:cNvSpPr/>
          <p:nvPr/>
        </p:nvSpPr>
        <p:spPr>
          <a:xfrm>
            <a:off x="6300192" y="6021288"/>
            <a:ext cx="720080" cy="504056"/>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with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85720" y="214290"/>
            <a:ext cx="3643338" cy="714380"/>
          </a:xfrm>
          <a:solidFill>
            <a:srgbClr val="FF0000"/>
          </a:solidFill>
        </p:spPr>
        <p:style>
          <a:lnRef idx="3">
            <a:schemeClr val="lt1"/>
          </a:lnRef>
          <a:fillRef idx="1">
            <a:schemeClr val="accent3"/>
          </a:fillRef>
          <a:effectRef idx="1">
            <a:schemeClr val="accent3"/>
          </a:effectRef>
          <a:fontRef idx="minor">
            <a:schemeClr val="lt1"/>
          </a:fontRef>
        </p:style>
        <p:txBody>
          <a:bodyPr>
            <a:noAutofit/>
          </a:bodyPr>
          <a:lstStyle/>
          <a:p>
            <a:r>
              <a:rPr lang="es-ES_tradnl" sz="2400" b="1" dirty="0" smtClean="0"/>
              <a:t>DEPARTAMENTO DE  CORDOBA</a:t>
            </a:r>
            <a:endParaRPr lang="es-ES_tradnl" sz="2400" b="1" dirty="0"/>
          </a:p>
        </p:txBody>
      </p:sp>
      <p:sp>
        <p:nvSpPr>
          <p:cNvPr id="3" name="2 Subtítulo"/>
          <p:cNvSpPr>
            <a:spLocks noGrp="1"/>
          </p:cNvSpPr>
          <p:nvPr>
            <p:ph type="subTitle" idx="1"/>
          </p:nvPr>
        </p:nvSpPr>
        <p:spPr>
          <a:xfrm>
            <a:off x="467544" y="1052736"/>
            <a:ext cx="2922118" cy="571504"/>
          </a:xfrm>
          <a:noFill/>
          <a:ln>
            <a:noFill/>
          </a:ln>
        </p:spPr>
        <p:txBody>
          <a:bodyPr>
            <a:noAutofit/>
          </a:bodyPr>
          <a:lstStyle/>
          <a:p>
            <a:r>
              <a:rPr lang="es-ES_tradnl" sz="4000" dirty="0" smtClean="0">
                <a:ln w="18415" cmpd="sng">
                  <a:solidFill>
                    <a:schemeClr val="tx1"/>
                  </a:solidFill>
                  <a:prstDash val="solid"/>
                </a:ln>
                <a:solidFill>
                  <a:srgbClr val="FF0000"/>
                </a:solidFill>
                <a:effectLst>
                  <a:outerShdw blurRad="63500" dir="3600000" algn="tl" rotWithShape="0">
                    <a:srgbClr val="000000">
                      <a:alpha val="70000"/>
                    </a:srgbClr>
                  </a:outerShdw>
                </a:effectLst>
              </a:rPr>
              <a:t>SIMBOLOS</a:t>
            </a:r>
            <a:endParaRPr lang="es-ES_tradnl" sz="4000" dirty="0">
              <a:ln w="18415" cmpd="sng">
                <a:solidFill>
                  <a:schemeClr val="tx1"/>
                </a:solidFill>
                <a:prstDash val="solid"/>
              </a:ln>
              <a:solidFill>
                <a:srgbClr val="FF0000"/>
              </a:solidFill>
              <a:effectLst>
                <a:outerShdw blurRad="63500" dir="3600000" algn="tl" rotWithShape="0">
                  <a:srgbClr val="000000">
                    <a:alpha val="70000"/>
                  </a:srgbClr>
                </a:outerShdw>
              </a:effectLst>
            </a:endParaRPr>
          </a:p>
        </p:txBody>
      </p:sp>
      <p:sp>
        <p:nvSpPr>
          <p:cNvPr id="9" name="8 CuadroTexto">
            <a:hlinkClick r:id="rId3" action="ppaction://hlinksldjump"/>
          </p:cNvPr>
          <p:cNvSpPr txBox="1"/>
          <p:nvPr/>
        </p:nvSpPr>
        <p:spPr>
          <a:xfrm>
            <a:off x="285720" y="1714488"/>
            <a:ext cx="1428760" cy="369332"/>
          </a:xfrm>
          <a:prstGeom prst="rect">
            <a:avLst/>
          </a:prstGeom>
          <a:solidFill>
            <a:srgbClr val="FF000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BANDERA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1" name="10 CuadroTexto">
            <a:hlinkClick r:id="rId4" action="ppaction://hlinksldjump"/>
          </p:cNvPr>
          <p:cNvSpPr txBox="1"/>
          <p:nvPr/>
        </p:nvSpPr>
        <p:spPr>
          <a:xfrm>
            <a:off x="1115616" y="2204864"/>
            <a:ext cx="1368152"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4" name="13 CuadroTexto">
            <a:hlinkClick r:id="rId5" action="ppaction://hlinksldjump"/>
          </p:cNvPr>
          <p:cNvSpPr txBox="1"/>
          <p:nvPr/>
        </p:nvSpPr>
        <p:spPr>
          <a:xfrm>
            <a:off x="1979712" y="1700808"/>
            <a:ext cx="1584176" cy="369332"/>
          </a:xfrm>
          <a:prstGeom prst="rect">
            <a:avLst/>
          </a:prstGeom>
          <a:solidFill>
            <a:srgbClr val="990033"/>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ESCUDO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5" name="14 CuadroTexto">
            <a:hlinkClick r:id="rId6" action="ppaction://hlinksldjump"/>
          </p:cNvPr>
          <p:cNvSpPr txBox="1"/>
          <p:nvPr/>
        </p:nvSpPr>
        <p:spPr>
          <a:xfrm>
            <a:off x="323528" y="3284984"/>
            <a:ext cx="1728192" cy="369332"/>
          </a:xfrm>
          <a:prstGeom prst="rect">
            <a:avLst/>
          </a:prstGeom>
          <a:solidFill>
            <a:srgbClr val="D60093"/>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6" name="15 CuadroTexto">
            <a:hlinkClick r:id="rId7" action="ppaction://hlinksldjump"/>
          </p:cNvPr>
          <p:cNvSpPr txBox="1"/>
          <p:nvPr/>
        </p:nvSpPr>
        <p:spPr>
          <a:xfrm>
            <a:off x="395536" y="3789040"/>
            <a:ext cx="1656184"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16 CuadroTexto">
            <a:hlinkClick r:id="rId8" action="ppaction://hlinksldjump"/>
          </p:cNvPr>
          <p:cNvSpPr txBox="1"/>
          <p:nvPr/>
        </p:nvSpPr>
        <p:spPr>
          <a:xfrm>
            <a:off x="2267744" y="3789040"/>
            <a:ext cx="1728192" cy="369332"/>
          </a:xfrm>
          <a:prstGeom prst="rect">
            <a:avLst/>
          </a:prstGeom>
          <a:solidFill>
            <a:srgbClr val="990033"/>
          </a:solidFill>
        </p:spPr>
        <p:txBody>
          <a:bodyPr wrap="square" rtlCol="0">
            <a:spAutoFit/>
          </a:bodyPr>
          <a:lstStyle/>
          <a:p>
            <a:pPr algn="ctr"/>
            <a:r>
              <a:rPr lang="es-ES_tradnl" b="1" dirty="0" smtClean="0">
                <a:solidFill>
                  <a:schemeClr val="bg1"/>
                </a:solidFill>
              </a:rPr>
              <a:t>CLIMA</a:t>
            </a:r>
            <a:endParaRPr lang="es-ES_tradnl" b="1" dirty="0">
              <a:solidFill>
                <a:schemeClr val="bg1"/>
              </a:solidFill>
            </a:endParaRPr>
          </a:p>
        </p:txBody>
      </p:sp>
      <p:sp>
        <p:nvSpPr>
          <p:cNvPr id="18" name="17 CuadroTexto">
            <a:hlinkClick r:id="rId9" action="ppaction://hlinksldjump"/>
          </p:cNvPr>
          <p:cNvSpPr txBox="1"/>
          <p:nvPr/>
        </p:nvSpPr>
        <p:spPr>
          <a:xfrm>
            <a:off x="1115616" y="4293096"/>
            <a:ext cx="2000232" cy="369332"/>
          </a:xfrm>
          <a:prstGeom prst="rect">
            <a:avLst/>
          </a:prstGeom>
          <a:solidFill>
            <a:schemeClr val="accent6">
              <a:lumMod val="75000"/>
            </a:schemeClr>
          </a:solidFill>
        </p:spPr>
        <p:txBody>
          <a:bodyPr wrap="square" rtlCol="0">
            <a:spAutoFit/>
          </a:bodyPr>
          <a:lstStyle/>
          <a:p>
            <a:pPr algn="ctr"/>
            <a:r>
              <a:rPr lang="es-ES_tradnl" b="1" dirty="0" smtClean="0">
                <a:solidFill>
                  <a:schemeClr val="bg1"/>
                </a:solidFill>
              </a:rPr>
              <a:t>AGRICULTURA</a:t>
            </a:r>
            <a:endParaRPr lang="es-ES_tradnl" b="1" dirty="0">
              <a:solidFill>
                <a:schemeClr val="bg1"/>
              </a:solidFill>
            </a:endParaRPr>
          </a:p>
        </p:txBody>
      </p:sp>
      <p:sp>
        <p:nvSpPr>
          <p:cNvPr id="19" name="18 Rectángulo"/>
          <p:cNvSpPr/>
          <p:nvPr/>
        </p:nvSpPr>
        <p:spPr>
          <a:xfrm>
            <a:off x="0" y="5877272"/>
            <a:ext cx="9144000" cy="98072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0" name="19 CuadroTexto"/>
          <p:cNvSpPr txBox="1"/>
          <p:nvPr/>
        </p:nvSpPr>
        <p:spPr>
          <a:xfrm>
            <a:off x="214282" y="6508642"/>
            <a:ext cx="1214446" cy="369332"/>
          </a:xfrm>
          <a:prstGeom prst="rect">
            <a:avLst/>
          </a:prstGeom>
          <a:noFill/>
        </p:spPr>
        <p:txBody>
          <a:bodyPr wrap="square" rtlCol="0">
            <a:spAutoFit/>
          </a:bodyPr>
          <a:lstStyle/>
          <a:p>
            <a:r>
              <a:rPr lang="es-ES" dirty="0" smtClean="0">
                <a:solidFill>
                  <a:schemeClr val="bg1"/>
                </a:solidFill>
              </a:rPr>
              <a:t>CREDITO</a:t>
            </a:r>
            <a:endParaRPr lang="es-CO" dirty="0">
              <a:solidFill>
                <a:schemeClr val="bg1"/>
              </a:solidFill>
            </a:endParaRPr>
          </a:p>
        </p:txBody>
      </p:sp>
      <p:sp>
        <p:nvSpPr>
          <p:cNvPr id="21" name="20 Cinta hacia arriba">
            <a:hlinkClick r:id="" action="ppaction://hlinkshowjump?jump=lastslide"/>
          </p:cNvPr>
          <p:cNvSpPr/>
          <p:nvPr/>
        </p:nvSpPr>
        <p:spPr>
          <a:xfrm>
            <a:off x="395536" y="6165304"/>
            <a:ext cx="613872" cy="355480"/>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2" name="21 CuadroTexto"/>
          <p:cNvSpPr txBox="1"/>
          <p:nvPr/>
        </p:nvSpPr>
        <p:spPr>
          <a:xfrm>
            <a:off x="8001024" y="6508642"/>
            <a:ext cx="928694" cy="369332"/>
          </a:xfrm>
          <a:prstGeom prst="rect">
            <a:avLst/>
          </a:prstGeom>
          <a:noFill/>
        </p:spPr>
        <p:txBody>
          <a:bodyPr wrap="square" rtlCol="0">
            <a:spAutoFit/>
          </a:bodyPr>
          <a:lstStyle/>
          <a:p>
            <a:r>
              <a:rPr lang="es-ES" dirty="0" smtClean="0">
                <a:solidFill>
                  <a:schemeClr val="bg1"/>
                </a:solidFill>
              </a:rPr>
              <a:t>SALIDA</a:t>
            </a:r>
            <a:endParaRPr lang="es-CO" dirty="0">
              <a:solidFill>
                <a:schemeClr val="bg1"/>
              </a:solidFill>
            </a:endParaRPr>
          </a:p>
        </p:txBody>
      </p:sp>
      <p:sp>
        <p:nvSpPr>
          <p:cNvPr id="23" name="22 Botón de acción: Inicio">
            <a:hlinkClick r:id="" action="ppaction://hlinkshowjump?jump=endshow" highlightClick="1"/>
          </p:cNvPr>
          <p:cNvSpPr/>
          <p:nvPr/>
        </p:nvSpPr>
        <p:spPr>
          <a:xfrm>
            <a:off x="8172400" y="6165304"/>
            <a:ext cx="459978" cy="356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4" name="23 CuadroTexto">
            <a:hlinkClick r:id="rId10" action="ppaction://hlinksldjump"/>
          </p:cNvPr>
          <p:cNvSpPr txBox="1"/>
          <p:nvPr/>
        </p:nvSpPr>
        <p:spPr>
          <a:xfrm>
            <a:off x="2267744" y="3284984"/>
            <a:ext cx="1785918" cy="369332"/>
          </a:xfrm>
          <a:prstGeom prst="rect">
            <a:avLst/>
          </a:prstGeom>
          <a:solidFill>
            <a:srgbClr val="00B05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GANADERIA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246786" name="Picture 2" descr="http://www.businesscol.com/comunidad/colombia/departamentos_de_colombia/mapa-cordoba.jpg"/>
          <p:cNvPicPr>
            <a:picLocks noChangeAspect="1" noChangeArrowheads="1"/>
          </p:cNvPicPr>
          <p:nvPr/>
        </p:nvPicPr>
        <p:blipFill>
          <a:blip r:embed="rId11" cstate="print"/>
          <a:srcRect/>
          <a:stretch>
            <a:fillRect/>
          </a:stretch>
        </p:blipFill>
        <p:spPr bwMode="auto">
          <a:xfrm>
            <a:off x="4139952" y="0"/>
            <a:ext cx="4981228" cy="5877272"/>
          </a:xfrm>
          <a:prstGeom prst="rect">
            <a:avLst/>
          </a:prstGeom>
          <a:noFill/>
        </p:spPr>
      </p:pic>
      <p:sp>
        <p:nvSpPr>
          <p:cNvPr id="4" name="3 CuadroTexto"/>
          <p:cNvSpPr txBox="1"/>
          <p:nvPr/>
        </p:nvSpPr>
        <p:spPr>
          <a:xfrm>
            <a:off x="6444208" y="4890646"/>
            <a:ext cx="864096" cy="338554"/>
          </a:xfrm>
          <a:prstGeom prst="rect">
            <a:avLst/>
          </a:prstGeom>
          <a:noFill/>
        </p:spPr>
        <p:txBody>
          <a:bodyPr wrap="square" rtlCol="0">
            <a:spAutoFit/>
          </a:bodyPr>
          <a:lstStyle/>
          <a:p>
            <a:r>
              <a:rPr lang="es-ES" sz="800" dirty="0" smtClean="0"/>
              <a:t>SAN JOSE DE URE</a:t>
            </a:r>
            <a:endParaRPr lang="es-ES" sz="800" dirty="0"/>
          </a:p>
        </p:txBody>
      </p:sp>
      <p:sp>
        <p:nvSpPr>
          <p:cNvPr id="5" name="4 CuadroTexto"/>
          <p:cNvSpPr txBox="1"/>
          <p:nvPr/>
        </p:nvSpPr>
        <p:spPr>
          <a:xfrm rot="2966888">
            <a:off x="6720169" y="1395093"/>
            <a:ext cx="526353" cy="215444"/>
          </a:xfrm>
          <a:prstGeom prst="rect">
            <a:avLst/>
          </a:prstGeom>
          <a:noFill/>
        </p:spPr>
        <p:txBody>
          <a:bodyPr wrap="square" rtlCol="0">
            <a:spAutoFit/>
          </a:bodyPr>
          <a:lstStyle/>
          <a:p>
            <a:r>
              <a:rPr lang="es-ES" sz="800" dirty="0" smtClean="0"/>
              <a:t>TUCHIN</a:t>
            </a:r>
            <a:endParaRPr lang="es-ES" sz="800" dirty="0"/>
          </a:p>
        </p:txBody>
      </p:sp>
      <p:sp>
        <p:nvSpPr>
          <p:cNvPr id="51" name="50 Elipse">
            <a:hlinkClick r:id="rId12" action="ppaction://hlinksldjump" tooltip="CLIC SAN CARLOS"/>
          </p:cNvPr>
          <p:cNvSpPr/>
          <p:nvPr/>
        </p:nvSpPr>
        <p:spPr>
          <a:xfrm>
            <a:off x="6500826" y="2214554"/>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80" name="79 Elipse">
            <a:hlinkClick r:id="rId13" action="ppaction://hlinksldjump" tooltip="CLIC PUEBLO NUEVO"/>
          </p:cNvPr>
          <p:cNvSpPr/>
          <p:nvPr/>
        </p:nvSpPr>
        <p:spPr>
          <a:xfrm>
            <a:off x="6804818" y="2918131"/>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81" name="80 Elipse">
            <a:hlinkClick r:id="rId14" action="ppaction://hlinksldjump" tooltip="CLIC VALENCIA"/>
          </p:cNvPr>
          <p:cNvSpPr/>
          <p:nvPr/>
        </p:nvSpPr>
        <p:spPr>
          <a:xfrm>
            <a:off x="5286380" y="3571876"/>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82" name="81 Elipse">
            <a:hlinkClick r:id="rId15" action="ppaction://hlinksldjump" tooltip="CLIC TIERRA ALTA"/>
          </p:cNvPr>
          <p:cNvSpPr/>
          <p:nvPr/>
        </p:nvSpPr>
        <p:spPr>
          <a:xfrm>
            <a:off x="5643570" y="3714752"/>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83" name="82 Elipse">
            <a:hlinkClick r:id="rId16" action="ppaction://hlinksldjump" tooltip="CLIC AYAPEL"/>
          </p:cNvPr>
          <p:cNvSpPr/>
          <p:nvPr/>
        </p:nvSpPr>
        <p:spPr>
          <a:xfrm>
            <a:off x="7858148" y="3429000"/>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84" name="83 Elipse">
            <a:hlinkClick r:id="rId17" action="ppaction://hlinksldjump" tooltip="CLIC PLANETA RICA"/>
          </p:cNvPr>
          <p:cNvSpPr/>
          <p:nvPr/>
        </p:nvSpPr>
        <p:spPr>
          <a:xfrm>
            <a:off x="6643702" y="3143248"/>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85" name="84 Elipse">
            <a:hlinkClick r:id="rId18" action="ppaction://hlinksldjump" tooltip="CLIC EN BUENAVISTA"/>
          </p:cNvPr>
          <p:cNvSpPr/>
          <p:nvPr/>
        </p:nvSpPr>
        <p:spPr>
          <a:xfrm>
            <a:off x="7000892" y="3571876"/>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86" name="85 Elipse">
            <a:hlinkClick r:id="rId19" action="ppaction://hlinksldjump" tooltip="CLIC LA APARTADA"/>
          </p:cNvPr>
          <p:cNvSpPr/>
          <p:nvPr/>
        </p:nvSpPr>
        <p:spPr>
          <a:xfrm>
            <a:off x="7429520" y="4071942"/>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87" name="86 Elipse">
            <a:hlinkClick r:id="rId20" action="ppaction://hlinksldjump" tooltip="CLIC MONTELIBANO"/>
          </p:cNvPr>
          <p:cNvSpPr/>
          <p:nvPr/>
        </p:nvSpPr>
        <p:spPr>
          <a:xfrm>
            <a:off x="7072330" y="4214818"/>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88" name="87 Elipse">
            <a:hlinkClick r:id="rId21" action="ppaction://hlinksldjump" tooltip="CLIC PUERTO LIBERTADOR"/>
          </p:cNvPr>
          <p:cNvSpPr/>
          <p:nvPr/>
        </p:nvSpPr>
        <p:spPr>
          <a:xfrm>
            <a:off x="6429388" y="4357694"/>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89" name="88 Elipse">
            <a:hlinkClick r:id="rId22" action="ppaction://hlinksldjump" tooltip="CLIC SAN JOSE DE URE"/>
          </p:cNvPr>
          <p:cNvSpPr/>
          <p:nvPr/>
        </p:nvSpPr>
        <p:spPr>
          <a:xfrm>
            <a:off x="6715140" y="4786322"/>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 </a:t>
            </a:r>
            <a:endParaRPr lang="es-AR" dirty="0"/>
          </a:p>
        </p:txBody>
      </p:sp>
      <p:sp>
        <p:nvSpPr>
          <p:cNvPr id="90" name="89 Elipse">
            <a:hlinkClick r:id="rId23" action="ppaction://hlinksldjump" tooltip="CLIC MONTERIA"/>
          </p:cNvPr>
          <p:cNvSpPr/>
          <p:nvPr/>
        </p:nvSpPr>
        <p:spPr>
          <a:xfrm>
            <a:off x="5715008" y="2500306"/>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91" name="90 Elipse">
            <a:hlinkClick r:id="rId24" action="ppaction://hlinksldjump" tooltip="CLIC MIÑITOS"/>
          </p:cNvPr>
          <p:cNvSpPr/>
          <p:nvPr/>
        </p:nvSpPr>
        <p:spPr>
          <a:xfrm>
            <a:off x="5429256" y="1071546"/>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92" name="91 Elipse">
            <a:hlinkClick r:id="rId25" action="ppaction://hlinksldjump" tooltip="CLIC PUERTO ESCONDIDO"/>
          </p:cNvPr>
          <p:cNvSpPr/>
          <p:nvPr/>
        </p:nvSpPr>
        <p:spPr>
          <a:xfrm>
            <a:off x="5072066" y="1643050"/>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93" name="92 Elipse">
            <a:hlinkClick r:id="rId26" action="ppaction://hlinksldjump" tooltip="CLIC LOS CORDOBAS"/>
          </p:cNvPr>
          <p:cNvSpPr/>
          <p:nvPr/>
        </p:nvSpPr>
        <p:spPr>
          <a:xfrm>
            <a:off x="4786314" y="1928802"/>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94" name="93 Elipse">
            <a:hlinkClick r:id="rId27" action="ppaction://hlinksldjump" tooltip="CLIC CANALETE"/>
          </p:cNvPr>
          <p:cNvSpPr/>
          <p:nvPr/>
        </p:nvSpPr>
        <p:spPr>
          <a:xfrm>
            <a:off x="5148064" y="2285992"/>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95" name="94 Elipse">
            <a:hlinkClick r:id="rId28" action="ppaction://hlinksldjump" tooltip="CLIC SAHAGUN"/>
          </p:cNvPr>
          <p:cNvSpPr/>
          <p:nvPr/>
        </p:nvSpPr>
        <p:spPr>
          <a:xfrm>
            <a:off x="7072330" y="1785926"/>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96" name="95 Elipse">
            <a:hlinkClick r:id="rId29" action="ppaction://hlinksldjump" tooltip="CLIC CHIMA"/>
          </p:cNvPr>
          <p:cNvSpPr/>
          <p:nvPr/>
        </p:nvSpPr>
        <p:spPr>
          <a:xfrm>
            <a:off x="6572264" y="1357298"/>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97" name="96 Elipse">
            <a:hlinkClick r:id="rId30" action="ppaction://hlinksldjump" tooltip="CLIC CHINU"/>
          </p:cNvPr>
          <p:cNvSpPr/>
          <p:nvPr/>
        </p:nvSpPr>
        <p:spPr>
          <a:xfrm>
            <a:off x="7164288" y="1340768"/>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98" name="97 Elipse">
            <a:hlinkClick r:id="rId31" action="ppaction://hlinksldjump" tooltip="CLIC CIENAGA DE ORO"/>
          </p:cNvPr>
          <p:cNvSpPr/>
          <p:nvPr/>
        </p:nvSpPr>
        <p:spPr>
          <a:xfrm>
            <a:off x="6643702" y="2071678"/>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99" name="98 Elipse">
            <a:hlinkClick r:id="rId32" action="ppaction://hlinksldjump" tooltip="CLIC CERETE"/>
          </p:cNvPr>
          <p:cNvSpPr/>
          <p:nvPr/>
        </p:nvSpPr>
        <p:spPr>
          <a:xfrm>
            <a:off x="6215074" y="2061988"/>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00" name="99 Elipse">
            <a:hlinkClick r:id="rId33" action="ppaction://hlinksldjump" tooltip="CLIC SAN PELAYO"/>
          </p:cNvPr>
          <p:cNvSpPr/>
          <p:nvPr/>
        </p:nvSpPr>
        <p:spPr>
          <a:xfrm>
            <a:off x="6072198" y="1785926"/>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01" name="100 Elipse">
            <a:hlinkClick r:id="rId34" action="ppaction://hlinksldjump" tooltip="CLIC LORICA"/>
          </p:cNvPr>
          <p:cNvSpPr/>
          <p:nvPr/>
        </p:nvSpPr>
        <p:spPr>
          <a:xfrm>
            <a:off x="6143636" y="1214422"/>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02" name="101 Elipse">
            <a:hlinkClick r:id="rId35" action="ppaction://hlinksldjump" tooltip="CLIC MOMIL"/>
          </p:cNvPr>
          <p:cNvSpPr/>
          <p:nvPr/>
        </p:nvSpPr>
        <p:spPr>
          <a:xfrm>
            <a:off x="6588794" y="1197322"/>
            <a:ext cx="71438" cy="71438"/>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03" name="102 Elipse">
            <a:hlinkClick r:id="rId36" action="ppaction://hlinksldjump" tooltip="CLIC COTORRA"/>
          </p:cNvPr>
          <p:cNvSpPr/>
          <p:nvPr/>
        </p:nvSpPr>
        <p:spPr>
          <a:xfrm>
            <a:off x="6286512" y="1357298"/>
            <a:ext cx="71438" cy="71438"/>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07" name="106 Elipse">
            <a:hlinkClick r:id="rId37" action="ppaction://hlinksldjump" tooltip="CLIC SAN BERNARDO DEL VIENTO"/>
          </p:cNvPr>
          <p:cNvSpPr/>
          <p:nvPr/>
        </p:nvSpPr>
        <p:spPr>
          <a:xfrm>
            <a:off x="5786446" y="857232"/>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09" name="108 Elipse">
            <a:hlinkClick r:id="rId38" action="ppaction://hlinksldjump" tooltip="CLIC SAN ANTERO"/>
          </p:cNvPr>
          <p:cNvSpPr/>
          <p:nvPr/>
        </p:nvSpPr>
        <p:spPr>
          <a:xfrm flipV="1">
            <a:off x="6367474" y="776270"/>
            <a:ext cx="133352" cy="1524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10" name="109 Elipse">
            <a:hlinkClick r:id="rId39" action="ppaction://hlinksldjump" tooltip="CLIC PURISIMA"/>
          </p:cNvPr>
          <p:cNvSpPr/>
          <p:nvPr/>
        </p:nvSpPr>
        <p:spPr>
          <a:xfrm>
            <a:off x="6357950" y="1071546"/>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11" name="110 Elipse">
            <a:hlinkClick r:id="rId40" action="ppaction://hlinksldjump" tooltip="CLIC SAN ANDRES DE SOTABENTO"/>
          </p:cNvPr>
          <p:cNvSpPr/>
          <p:nvPr/>
        </p:nvSpPr>
        <p:spPr>
          <a:xfrm>
            <a:off x="7000892" y="1214422"/>
            <a:ext cx="142876" cy="14287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112" name="111 Elipse">
            <a:hlinkClick r:id="rId41" action="ppaction://hlinksldjump" tooltip="CLIC TUCHIN"/>
          </p:cNvPr>
          <p:cNvSpPr/>
          <p:nvPr/>
        </p:nvSpPr>
        <p:spPr>
          <a:xfrm>
            <a:off x="6858016" y="1571612"/>
            <a:ext cx="71438" cy="71438"/>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pic>
        <p:nvPicPr>
          <p:cNvPr id="54" name="Sonido grabado">
            <a:hlinkClick r:id="" action="ppaction://media"/>
          </p:cNvPr>
          <p:cNvPicPr>
            <a:picLocks noRot="1" noChangeAspect="1"/>
          </p:cNvPicPr>
          <p:nvPr>
            <a:wavAudioFile r:embed="rId1" name="Sonido grabado"/>
          </p:nvPr>
        </p:nvPicPr>
        <p:blipFill>
          <a:blip r:embed="rId42" cstate="print"/>
          <a:stretch>
            <a:fillRect/>
          </a:stretch>
        </p:blipFill>
        <p:spPr>
          <a:xfrm>
            <a:off x="4449763" y="3306763"/>
            <a:ext cx="244475" cy="244475"/>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par>
                          <p:cTn id="14" fill="hold">
                            <p:stCondLst>
                              <p:cond delay="2000"/>
                            </p:stCondLst>
                            <p:childTnLst>
                              <p:par>
                                <p:cTn id="15" presetID="1" presetClass="mediacall" presetSubtype="0" fill="hold" nodeType="afterEffect">
                                  <p:stCondLst>
                                    <p:cond delay="0"/>
                                  </p:stCondLst>
                                  <p:childTnLst>
                                    <p:cmd type="call" cmd="playFrom(0.0)">
                                      <p:cBhvr>
                                        <p:cTn id="16" dur="5263" fill="hold"/>
                                        <p:tgtEl>
                                          <p:spTgt spid="5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7" fill="hold" display="0">
                  <p:stCondLst>
                    <p:cond delay="indefinite"/>
                  </p:stCondLst>
                  <p:endCondLst>
                    <p:cond evt="onNext" delay="0">
                      <p:tgtEl>
                        <p:sldTgt/>
                      </p:tgtEl>
                    </p:cond>
                    <p:cond evt="onPrev" delay="0">
                      <p:tgtEl>
                        <p:sldTgt/>
                      </p:tgtEl>
                    </p:cond>
                    <p:cond evt="onStopAudio" delay="0">
                      <p:tgtEl>
                        <p:sldTgt/>
                      </p:tgtEl>
                    </p:cond>
                  </p:endCondLst>
                </p:cTn>
                <p:tgtEl>
                  <p:spTgt spid="54"/>
                </p:tgtEl>
              </p:cMediaNode>
            </p:audio>
          </p:childTnLst>
        </p:cTn>
      </p:par>
    </p:tnLst>
    <p:bldLst>
      <p:bldP spid="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85786" y="285728"/>
            <a:ext cx="7772400" cy="857256"/>
          </a:xfrm>
          <a:solidFill>
            <a:srgbClr val="FFFF00"/>
          </a:solidFill>
        </p:spPr>
        <p:txBody>
          <a:bodyPr>
            <a:normAutofit/>
          </a:bodyPr>
          <a:lstStyle/>
          <a:p>
            <a:r>
              <a:rPr lang="es-ES_tradnl" dirty="0" smtClean="0"/>
              <a:t>ECONOMIA DE BUENAVISTA</a:t>
            </a:r>
            <a:endParaRPr lang="es-ES_tradnl" dirty="0"/>
          </a:p>
        </p:txBody>
      </p:sp>
      <p:sp>
        <p:nvSpPr>
          <p:cNvPr id="3" name="2 Subtítulo"/>
          <p:cNvSpPr>
            <a:spLocks noGrp="1"/>
          </p:cNvSpPr>
          <p:nvPr>
            <p:ph type="subTitle" idx="1"/>
          </p:nvPr>
        </p:nvSpPr>
        <p:spPr>
          <a:xfrm>
            <a:off x="357158" y="1357298"/>
            <a:ext cx="8429684" cy="4214842"/>
          </a:xfrm>
        </p:spPr>
        <p:txBody>
          <a:bodyPr>
            <a:normAutofit fontScale="77500" lnSpcReduction="20000"/>
          </a:bodyPr>
          <a:lstStyle/>
          <a:p>
            <a:r>
              <a:rPr lang="es-ES" dirty="0" smtClean="0">
                <a:solidFill>
                  <a:schemeClr val="tx1"/>
                </a:solidFill>
              </a:rPr>
              <a:t>El principal renglón de la economía buenavistera es la ganadería, existiendo en toda la región pequeñas, medianas y grandes haciendas, destinadas a la cría, producción lechera y engorde en grandes proporciones que son despachados hacia el interior del país.</a:t>
            </a:r>
            <a:br>
              <a:rPr lang="es-ES" dirty="0" smtClean="0">
                <a:solidFill>
                  <a:schemeClr val="tx1"/>
                </a:solidFill>
              </a:rPr>
            </a:br>
            <a:r>
              <a:rPr lang="es-ES" dirty="0" smtClean="0">
                <a:solidFill>
                  <a:schemeClr val="tx1"/>
                </a:solidFill>
              </a:rPr>
              <a:t/>
            </a:r>
            <a:br>
              <a:rPr lang="es-ES" dirty="0" smtClean="0">
                <a:solidFill>
                  <a:schemeClr val="tx1"/>
                </a:solidFill>
              </a:rPr>
            </a:br>
            <a:r>
              <a:rPr lang="es-ES" dirty="0" smtClean="0">
                <a:solidFill>
                  <a:schemeClr val="tx1"/>
                </a:solidFill>
              </a:rPr>
              <a:t>Además, estas empresas ganaderas brindan trabajo a personas del municipio, empleándolas como peones, cuidanderos y administradores.</a:t>
            </a:r>
            <a:br>
              <a:rPr lang="es-ES" dirty="0" smtClean="0">
                <a:solidFill>
                  <a:schemeClr val="tx1"/>
                </a:solidFill>
              </a:rPr>
            </a:br>
            <a:r>
              <a:rPr lang="es-ES" dirty="0" smtClean="0">
                <a:solidFill>
                  <a:schemeClr val="tx1"/>
                </a:solidFill>
              </a:rPr>
              <a:t/>
            </a:r>
            <a:br>
              <a:rPr lang="es-ES" dirty="0" smtClean="0">
                <a:solidFill>
                  <a:schemeClr val="tx1"/>
                </a:solidFill>
              </a:rPr>
            </a:br>
            <a:r>
              <a:rPr lang="es-ES" dirty="0" smtClean="0">
                <a:solidFill>
                  <a:schemeClr val="tx1"/>
                </a:solidFill>
              </a:rPr>
              <a:t>Podemos mencionar también, que se realiza la cría de cerdos y carneros, productos de gran demanda en la Costa Atlántica.</a:t>
            </a:r>
            <a:endParaRPr lang="es-ES_tradnl" dirty="0" smtClean="0">
              <a:solidFill>
                <a:schemeClr val="tx1"/>
              </a:solidFill>
            </a:endParaRPr>
          </a:p>
          <a:p>
            <a:endParaRPr lang="es-ES_tradnl" dirty="0"/>
          </a:p>
        </p:txBody>
      </p:sp>
      <p:sp>
        <p:nvSpPr>
          <p:cNvPr id="13" name="12 Rectángulo"/>
          <p:cNvSpPr/>
          <p:nvPr/>
        </p:nvSpPr>
        <p:spPr>
          <a:xfrm>
            <a:off x="0" y="5949280"/>
            <a:ext cx="9144000" cy="90872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16" name="15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17" name="16 Botón de acción: Inicio">
            <a:hlinkClick r:id="" action="ppaction://hlinkshowjump?jump=endshow" highlightClick="1"/>
          </p:cNvPr>
          <p:cNvSpPr/>
          <p:nvPr/>
        </p:nvSpPr>
        <p:spPr>
          <a:xfrm>
            <a:off x="8072462" y="6100784"/>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inta hacia arriba">
            <a:hlinkClick r:id="" action="ppaction://hlinkshowjump?jump=lastslide"/>
          </p:cNvPr>
          <p:cNvSpPr/>
          <p:nvPr/>
        </p:nvSpPr>
        <p:spPr>
          <a:xfrm>
            <a:off x="214282" y="6072206"/>
            <a:ext cx="857256"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uadroTexto"/>
          <p:cNvSpPr txBox="1"/>
          <p:nvPr/>
        </p:nvSpPr>
        <p:spPr>
          <a:xfrm>
            <a:off x="5762506" y="6588060"/>
            <a:ext cx="2000264" cy="369332"/>
          </a:xfrm>
          <a:prstGeom prst="rect">
            <a:avLst/>
          </a:prstGeom>
          <a:noFill/>
        </p:spPr>
        <p:txBody>
          <a:bodyPr wrap="square" rtlCol="0">
            <a:spAutoFit/>
          </a:bodyPr>
          <a:lstStyle/>
          <a:p>
            <a:r>
              <a:rPr lang="es-ES" dirty="0" smtClean="0"/>
              <a:t>PAGINA PRINCIPAL</a:t>
            </a:r>
            <a:endParaRPr lang="es-CO" dirty="0"/>
          </a:p>
        </p:txBody>
      </p:sp>
      <p:sp>
        <p:nvSpPr>
          <p:cNvPr id="14" name="13 CuadroTexto"/>
          <p:cNvSpPr txBox="1"/>
          <p:nvPr/>
        </p:nvSpPr>
        <p:spPr>
          <a:xfrm>
            <a:off x="1547664" y="6588060"/>
            <a:ext cx="1416790" cy="369332"/>
          </a:xfrm>
          <a:prstGeom prst="rect">
            <a:avLst/>
          </a:prstGeom>
          <a:noFill/>
        </p:spPr>
        <p:txBody>
          <a:bodyPr wrap="square" rtlCol="0">
            <a:spAutoFit/>
          </a:bodyPr>
          <a:lstStyle/>
          <a:p>
            <a:pPr algn="ctr"/>
            <a:r>
              <a:rPr lang="es-AR" dirty="0" smtClean="0"/>
              <a:t>BUENAVISTA</a:t>
            </a:r>
            <a:endParaRPr lang="es-AR" dirty="0"/>
          </a:p>
        </p:txBody>
      </p:sp>
      <p:sp>
        <p:nvSpPr>
          <p:cNvPr id="20" name="19 Multidocumento">
            <a:hlinkClick r:id="" action="ppaction://hlinkshowjump?jump=firstslide"/>
          </p:cNvPr>
          <p:cNvSpPr/>
          <p:nvPr/>
        </p:nvSpPr>
        <p:spPr>
          <a:xfrm>
            <a:off x="6334010" y="6054814"/>
            <a:ext cx="642942" cy="49767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1" name="20 Estrella de 5 puntas">
            <a:hlinkClick r:id="rId2" action="ppaction://hlinksldjump"/>
          </p:cNvPr>
          <p:cNvSpPr/>
          <p:nvPr/>
        </p:nvSpPr>
        <p:spPr>
          <a:xfrm>
            <a:off x="1761978" y="6045586"/>
            <a:ext cx="785818" cy="435468"/>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
        <p:nvSpPr>
          <p:cNvPr id="22" name="21 Multidocumento">
            <a:hlinkClick r:id="rId3" action="ppaction://hlinksldjump"/>
          </p:cNvPr>
          <p:cNvSpPr/>
          <p:nvPr/>
        </p:nvSpPr>
        <p:spPr>
          <a:xfrm>
            <a:off x="6300192" y="6021288"/>
            <a:ext cx="720080" cy="504056"/>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Subtítulo"/>
          <p:cNvSpPr txBox="1">
            <a:spLocks/>
          </p:cNvSpPr>
          <p:nvPr/>
        </p:nvSpPr>
        <p:spPr>
          <a:xfrm>
            <a:off x="6000792" y="1357298"/>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5" name="4 CuadroTexto">
            <a:hlinkClick r:id="rId2" action="ppaction://hlinksldjump"/>
          </p:cNvPr>
          <p:cNvSpPr txBox="1"/>
          <p:nvPr/>
        </p:nvSpPr>
        <p:spPr>
          <a:xfrm>
            <a:off x="6500826" y="2916792"/>
            <a:ext cx="1428760" cy="369332"/>
          </a:xfrm>
          <a:prstGeom prst="rect">
            <a:avLst/>
          </a:prstGeom>
          <a:solidFill>
            <a:srgbClr val="FF000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BANDERA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5 CuadroTexto">
            <a:hlinkClick r:id="rId3" action="ppaction://hlinksldjump"/>
          </p:cNvPr>
          <p:cNvSpPr txBox="1"/>
          <p:nvPr/>
        </p:nvSpPr>
        <p:spPr>
          <a:xfrm>
            <a:off x="6500826" y="3357562"/>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7" name="6 CuadroTexto">
            <a:hlinkClick r:id="rId4" action="ppaction://hlinksldjump"/>
          </p:cNvPr>
          <p:cNvSpPr txBox="1"/>
          <p:nvPr/>
        </p:nvSpPr>
        <p:spPr>
          <a:xfrm>
            <a:off x="6500826" y="2500306"/>
            <a:ext cx="1000132" cy="369332"/>
          </a:xfrm>
          <a:prstGeom prst="rect">
            <a:avLst/>
          </a:prstGeom>
          <a:solidFill>
            <a:srgbClr val="99003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ESCUDO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8" name="7 CuadroTexto">
            <a:hlinkClick r:id="rId5" action="ppaction://hlinksldjump"/>
          </p:cNvPr>
          <p:cNvSpPr txBox="1"/>
          <p:nvPr/>
        </p:nvSpPr>
        <p:spPr>
          <a:xfrm>
            <a:off x="6500826" y="3845486"/>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 name="9 CuadroTexto">
            <a:hlinkClick r:id="rId6" action="ppaction://hlinksldjump"/>
          </p:cNvPr>
          <p:cNvSpPr txBox="1"/>
          <p:nvPr/>
        </p:nvSpPr>
        <p:spPr>
          <a:xfrm>
            <a:off x="6500826" y="4357694"/>
            <a:ext cx="1285884" cy="369332"/>
          </a:xfrm>
          <a:prstGeom prst="rect">
            <a:avLst/>
          </a:prstGeom>
          <a:solidFill>
            <a:srgbClr val="990033"/>
          </a:solidFill>
        </p:spPr>
        <p:txBody>
          <a:bodyPr wrap="square" rtlCol="0">
            <a:spAutoFit/>
          </a:bodyPr>
          <a:lstStyle/>
          <a:p>
            <a:pPr algn="ctr"/>
            <a:r>
              <a:rPr lang="es-ES_tradnl" b="1" dirty="0" smtClean="0">
                <a:solidFill>
                  <a:schemeClr val="bg1"/>
                </a:solidFill>
              </a:rPr>
              <a:t>ECOLOGIA</a:t>
            </a:r>
            <a:endParaRPr lang="es-ES_tradnl" b="1" dirty="0">
              <a:solidFill>
                <a:schemeClr val="bg1"/>
              </a:solidFill>
            </a:endParaRPr>
          </a:p>
        </p:txBody>
      </p:sp>
      <p:sp>
        <p:nvSpPr>
          <p:cNvPr id="11" name="10 CuadroTexto">
            <a:hlinkClick r:id="rId7" action="ppaction://hlinksldjump"/>
          </p:cNvPr>
          <p:cNvSpPr txBox="1"/>
          <p:nvPr/>
        </p:nvSpPr>
        <p:spPr>
          <a:xfrm>
            <a:off x="6500858" y="4857760"/>
            <a:ext cx="2000232" cy="369332"/>
          </a:xfrm>
          <a:prstGeom prst="rect">
            <a:avLst/>
          </a:prstGeom>
          <a:solidFill>
            <a:schemeClr val="accent6">
              <a:lumMod val="75000"/>
            </a:schemeClr>
          </a:solidFill>
        </p:spPr>
        <p:txBody>
          <a:bodyPr wrap="square" rtlCol="0">
            <a:spAutoFit/>
          </a:bodyPr>
          <a:lstStyle/>
          <a:p>
            <a:pPr algn="ctr"/>
            <a:r>
              <a:rPr lang="es-ES_tradnl" b="1" dirty="0" smtClean="0">
                <a:solidFill>
                  <a:schemeClr val="bg1"/>
                </a:solidFill>
              </a:rPr>
              <a:t>ECONOMIA</a:t>
            </a:r>
            <a:endParaRPr lang="es-ES_tradnl" b="1" dirty="0">
              <a:solidFill>
                <a:schemeClr val="bg1"/>
              </a:solidFill>
            </a:endParaRPr>
          </a:p>
        </p:txBody>
      </p:sp>
      <p:sp>
        <p:nvSpPr>
          <p:cNvPr id="12" name="11 CuadroTexto">
            <a:hlinkClick r:id="rId8" action="ppaction://hlinksldjump"/>
          </p:cNvPr>
          <p:cNvSpPr txBox="1"/>
          <p:nvPr/>
        </p:nvSpPr>
        <p:spPr>
          <a:xfrm>
            <a:off x="6500826" y="2071678"/>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3" name="2 Subtítulo"/>
          <p:cNvSpPr txBox="1">
            <a:spLocks/>
          </p:cNvSpPr>
          <p:nvPr/>
        </p:nvSpPr>
        <p:spPr>
          <a:xfrm>
            <a:off x="1071538" y="357166"/>
            <a:ext cx="6929486" cy="785818"/>
          </a:xfrm>
          <a:prstGeom prst="rect">
            <a:avLst/>
          </a:prstGeom>
          <a:solidFill>
            <a:schemeClr val="accent2"/>
          </a:solidFill>
          <a:ln>
            <a:solidFill>
              <a:schemeClr val="bg1"/>
            </a:solidFill>
          </a:ln>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lang="es-ES_tradnl" sz="3600" dirty="0" smtClean="0">
                <a:ln w="18415" cmpd="sng">
                  <a:solidFill>
                    <a:schemeClr val="tx1"/>
                  </a:solidFill>
                  <a:prstDash val="solid"/>
                </a:ln>
                <a:solidFill>
                  <a:srgbClr val="FFFFFF"/>
                </a:solidFill>
                <a:effectLst>
                  <a:outerShdw blurRad="63500" dir="3600000" algn="tl" rotWithShape="0">
                    <a:srgbClr val="000000">
                      <a:alpha val="70000"/>
                    </a:srgbClr>
                  </a:outerShdw>
                </a:effectLst>
              </a:rPr>
              <a:t>MUNICIPIO</a:t>
            </a:r>
            <a:r>
              <a:rPr kumimoji="0" lang="es-ES_tradnl" sz="3600" b="0" i="0" u="none" strike="noStrike" kern="1200" cap="none" spc="0" normalizeH="0" noProof="0" dirty="0" smtClean="0">
                <a:ln w="18415" cmpd="sng">
                  <a:solidFill>
                    <a:schemeClr val="tx1"/>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 DE CANALETE</a:t>
            </a:r>
            <a:endParaRPr kumimoji="0" lang="es-ES_tradnl" sz="3600" b="0" i="0" u="none" strike="noStrike" kern="1200" cap="none" spc="0" normalizeH="0" baseline="0" noProof="0" dirty="0">
              <a:ln w="18415" cmpd="sng">
                <a:solidFill>
                  <a:schemeClr val="tx1"/>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24" name="23 Rectángulo"/>
          <p:cNvSpPr/>
          <p:nvPr/>
        </p:nvSpPr>
        <p:spPr>
          <a:xfrm>
            <a:off x="0" y="5949280"/>
            <a:ext cx="9144000" cy="90872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5" name="24 Cinta hacia arriba"/>
          <p:cNvSpPr/>
          <p:nvPr/>
        </p:nvSpPr>
        <p:spPr>
          <a:xfrm>
            <a:off x="285720" y="6141583"/>
            <a:ext cx="857256" cy="35922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6" name="25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27" name="26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28" name="27 Botón de acción: Inicio">
            <a:hlinkClick r:id="" action="ppaction://hlinkshowjump?jump=firstslide" highlightClick="1"/>
          </p:cNvPr>
          <p:cNvSpPr/>
          <p:nvPr/>
        </p:nvSpPr>
        <p:spPr>
          <a:xfrm>
            <a:off x="8072462" y="6100784"/>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200706" name="Picture 2" descr="http://www.google.com.co/maps/vt/data=LtgX-e3f8ctI3U5dJtbt7EJ1ZfRneYme,jD8MnE6OJwPwsToaKoentvmEs1I3ZZb3suaKKeInyP620eqVO0l7jKL_DWFqMZeQQljrIfs9qmCJDTJUKCwzI-6Z3UoEhT8vXDn6tNvrNGAsFHgzUe2HHgtvDGdce2MFuVe_yrx_eZoVBNtHnvQWLc9ECZP6699ZpL_4dtw-jw6y-LMq">
            <a:hlinkClick r:id="rId9"/>
          </p:cNvPr>
          <p:cNvPicPr>
            <a:picLocks noChangeAspect="1" noChangeArrowheads="1"/>
          </p:cNvPicPr>
          <p:nvPr/>
        </p:nvPicPr>
        <p:blipFill>
          <a:blip r:embed="rId10" cstate="print"/>
          <a:srcRect/>
          <a:stretch>
            <a:fillRect/>
          </a:stretch>
        </p:blipFill>
        <p:spPr bwMode="auto">
          <a:xfrm>
            <a:off x="928662" y="1643050"/>
            <a:ext cx="3857652" cy="3429024"/>
          </a:xfrm>
          <a:prstGeom prst="rect">
            <a:avLst/>
          </a:prstGeom>
          <a:noFill/>
        </p:spPr>
      </p:pic>
      <p:sp>
        <p:nvSpPr>
          <p:cNvPr id="18" name="17 Cinta hacia arriba">
            <a:hlinkClick r:id="" action="ppaction://hlinkshowjump?jump=lastslide"/>
          </p:cNvPr>
          <p:cNvSpPr/>
          <p:nvPr/>
        </p:nvSpPr>
        <p:spPr>
          <a:xfrm>
            <a:off x="285720" y="6072206"/>
            <a:ext cx="857256"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CuadroTexto"/>
          <p:cNvSpPr txBox="1"/>
          <p:nvPr/>
        </p:nvSpPr>
        <p:spPr>
          <a:xfrm>
            <a:off x="5762506" y="6588060"/>
            <a:ext cx="2000264" cy="369332"/>
          </a:xfrm>
          <a:prstGeom prst="rect">
            <a:avLst/>
          </a:prstGeom>
          <a:noFill/>
        </p:spPr>
        <p:txBody>
          <a:bodyPr wrap="square" rtlCol="0">
            <a:spAutoFit/>
          </a:bodyPr>
          <a:lstStyle/>
          <a:p>
            <a:r>
              <a:rPr lang="es-ES" dirty="0" smtClean="0"/>
              <a:t>PAGINA PRINCIPAL</a:t>
            </a:r>
            <a:endParaRPr lang="es-CO" dirty="0"/>
          </a:p>
        </p:txBody>
      </p:sp>
      <p:sp>
        <p:nvSpPr>
          <p:cNvPr id="20" name="19 Multidocumento">
            <a:hlinkClick r:id="" action="ppaction://hlinkshowjump?jump=firstslide"/>
          </p:cNvPr>
          <p:cNvSpPr/>
          <p:nvPr/>
        </p:nvSpPr>
        <p:spPr>
          <a:xfrm>
            <a:off x="6334010" y="6054814"/>
            <a:ext cx="642942" cy="49767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1" name="20 Multidocumento">
            <a:hlinkClick r:id="rId11" action="ppaction://hlinksldjump"/>
          </p:cNvPr>
          <p:cNvSpPr/>
          <p:nvPr/>
        </p:nvSpPr>
        <p:spPr>
          <a:xfrm>
            <a:off x="6300192" y="6021288"/>
            <a:ext cx="720080" cy="504056"/>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2" name="21 Botón de acción: Inicio">
            <a:hlinkClick r:id="" action="ppaction://hlinkshowjump?jump=endshow" highlightClick="1"/>
          </p:cNvPr>
          <p:cNvSpPr/>
          <p:nvPr/>
        </p:nvSpPr>
        <p:spPr>
          <a:xfrm>
            <a:off x="8001024" y="6072206"/>
            <a:ext cx="866780" cy="42862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800" decel="100000"/>
                                        <p:tgtEl>
                                          <p:spTgt spid="13"/>
                                        </p:tgtEl>
                                      </p:cBhvr>
                                    </p:animEffect>
                                    <p:anim calcmode="lin" valueType="num">
                                      <p:cBhvr>
                                        <p:cTn id="8" dur="800" decel="100000" fill="hold"/>
                                        <p:tgtEl>
                                          <p:spTgt spid="13"/>
                                        </p:tgtEl>
                                        <p:attrNameLst>
                                          <p:attrName>style.rotation</p:attrName>
                                        </p:attrNameLst>
                                      </p:cBhvr>
                                      <p:tavLst>
                                        <p:tav tm="0">
                                          <p:val>
                                            <p:fltVal val="-90"/>
                                          </p:val>
                                        </p:tav>
                                        <p:tav tm="100000">
                                          <p:val>
                                            <p:fltVal val="0"/>
                                          </p:val>
                                        </p:tav>
                                      </p:tavLst>
                                    </p:anim>
                                    <p:anim calcmode="lin" valueType="num">
                                      <p:cBhvr>
                                        <p:cTn id="9" dur="800" decel="100000" fill="hold"/>
                                        <p:tgtEl>
                                          <p:spTgt spid="13"/>
                                        </p:tgtEl>
                                        <p:attrNameLst>
                                          <p:attrName>ppt_x</p:attrName>
                                        </p:attrNameLst>
                                      </p:cBhvr>
                                      <p:tavLst>
                                        <p:tav tm="0">
                                          <p:val>
                                            <p:strVal val="#ppt_x+0.4"/>
                                          </p:val>
                                        </p:tav>
                                        <p:tav tm="100000">
                                          <p:val>
                                            <p:strVal val="#ppt_x-0.05"/>
                                          </p:val>
                                        </p:tav>
                                      </p:tavLst>
                                    </p:anim>
                                    <p:anim calcmode="lin" valueType="num">
                                      <p:cBhvr>
                                        <p:cTn id="10" dur="800" decel="100000" fill="hold"/>
                                        <p:tgtEl>
                                          <p:spTgt spid="1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85786" y="285728"/>
            <a:ext cx="7772400" cy="1000131"/>
          </a:xfrm>
          <a:solidFill>
            <a:schemeClr val="accent2"/>
          </a:solidFill>
        </p:spPr>
        <p:txBody>
          <a:bodyPr>
            <a:normAutofit/>
          </a:bodyPr>
          <a:lstStyle/>
          <a:p>
            <a:r>
              <a:rPr lang="es-ES" dirty="0" smtClean="0"/>
              <a:t>IDENTIFICACION DE CANALETE</a:t>
            </a:r>
            <a:endParaRPr lang="es-ES_tradnl" dirty="0"/>
          </a:p>
        </p:txBody>
      </p:sp>
      <p:sp>
        <p:nvSpPr>
          <p:cNvPr id="3" name="2 Subtítulo"/>
          <p:cNvSpPr>
            <a:spLocks noGrp="1"/>
          </p:cNvSpPr>
          <p:nvPr>
            <p:ph type="subTitle" idx="1"/>
          </p:nvPr>
        </p:nvSpPr>
        <p:spPr>
          <a:xfrm>
            <a:off x="571472" y="1714488"/>
            <a:ext cx="8001056" cy="4357718"/>
          </a:xfrm>
        </p:spPr>
        <p:txBody>
          <a:bodyPr/>
          <a:lstStyle/>
          <a:p>
            <a:r>
              <a:rPr lang="es-ES" b="1" dirty="0" smtClean="0">
                <a:solidFill>
                  <a:schemeClr val="tx1"/>
                </a:solidFill>
              </a:rPr>
              <a:t>Nombre del municipio:</a:t>
            </a:r>
            <a:r>
              <a:rPr lang="es-ES" dirty="0" smtClean="0">
                <a:solidFill>
                  <a:schemeClr val="tx1"/>
                </a:solidFill>
              </a:rPr>
              <a:t> San José de Canalete</a:t>
            </a:r>
            <a:endParaRPr lang="es-ES_tradnl" dirty="0" smtClean="0">
              <a:solidFill>
                <a:schemeClr val="tx1"/>
              </a:solidFill>
            </a:endParaRPr>
          </a:p>
          <a:p>
            <a:r>
              <a:rPr lang="es-ES" b="1" dirty="0" smtClean="0">
                <a:solidFill>
                  <a:schemeClr val="tx1"/>
                </a:solidFill>
              </a:rPr>
              <a:t>NIT:</a:t>
            </a:r>
            <a:r>
              <a:rPr lang="es-ES" dirty="0" smtClean="0">
                <a:solidFill>
                  <a:schemeClr val="tx1"/>
                </a:solidFill>
              </a:rPr>
              <a:t> 800'096.740-6</a:t>
            </a:r>
            <a:endParaRPr lang="es-ES_tradnl" dirty="0" smtClean="0">
              <a:solidFill>
                <a:schemeClr val="tx1"/>
              </a:solidFill>
            </a:endParaRPr>
          </a:p>
          <a:p>
            <a:r>
              <a:rPr lang="es-ES" b="1" dirty="0" smtClean="0">
                <a:solidFill>
                  <a:schemeClr val="tx1"/>
                </a:solidFill>
              </a:rPr>
              <a:t>Código Dane:</a:t>
            </a:r>
            <a:r>
              <a:rPr lang="es-ES" dirty="0" smtClean="0">
                <a:solidFill>
                  <a:schemeClr val="tx1"/>
                </a:solidFill>
              </a:rPr>
              <a:t> 23090</a:t>
            </a:r>
            <a:endParaRPr lang="es-ES_tradnl" dirty="0" smtClean="0">
              <a:solidFill>
                <a:schemeClr val="tx1"/>
              </a:solidFill>
            </a:endParaRPr>
          </a:p>
          <a:p>
            <a:r>
              <a:rPr lang="es-ES" b="1" dirty="0" smtClean="0">
                <a:solidFill>
                  <a:schemeClr val="tx1"/>
                </a:solidFill>
              </a:rPr>
              <a:t>Gentilicio:</a:t>
            </a:r>
            <a:r>
              <a:rPr lang="es-ES" dirty="0" smtClean="0">
                <a:solidFill>
                  <a:schemeClr val="tx1"/>
                </a:solidFill>
              </a:rPr>
              <a:t> Canaletero-canaletera</a:t>
            </a:r>
            <a:endParaRPr lang="es-ES_tradnl" dirty="0" smtClean="0">
              <a:solidFill>
                <a:schemeClr val="tx1"/>
              </a:solidFill>
            </a:endParaRPr>
          </a:p>
          <a:p>
            <a:r>
              <a:rPr lang="es-ES" b="1" dirty="0" smtClean="0">
                <a:solidFill>
                  <a:schemeClr val="tx1"/>
                </a:solidFill>
              </a:rPr>
              <a:t>Otros nombres que ha recibido el municipio</a:t>
            </a:r>
            <a:endParaRPr lang="es-ES_tradnl" dirty="0">
              <a:solidFill>
                <a:schemeClr val="tx1"/>
              </a:solidFill>
            </a:endParaRPr>
          </a:p>
        </p:txBody>
      </p:sp>
      <p:sp>
        <p:nvSpPr>
          <p:cNvPr id="4" name="3 Rectángulo"/>
          <p:cNvSpPr/>
          <p:nvPr/>
        </p:nvSpPr>
        <p:spPr>
          <a:xfrm>
            <a:off x="0" y="5857892"/>
            <a:ext cx="9144000" cy="100010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285720" y="5972195"/>
            <a:ext cx="857256" cy="45720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inta hacia arriba">
            <a:hlinkClick r:id="" action="ppaction://hlinkshowjump?jump=lastslide"/>
          </p:cNvPr>
          <p:cNvSpPr/>
          <p:nvPr/>
        </p:nvSpPr>
        <p:spPr>
          <a:xfrm>
            <a:off x="285720" y="6000768"/>
            <a:ext cx="857256"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inta hacia arriba">
            <a:hlinkClick r:id="" action="ppaction://hlinkshowjump?jump=lastslide"/>
          </p:cNvPr>
          <p:cNvSpPr/>
          <p:nvPr/>
        </p:nvSpPr>
        <p:spPr>
          <a:xfrm>
            <a:off x="285720" y="6000768"/>
            <a:ext cx="857256"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CuadroTexto"/>
          <p:cNvSpPr txBox="1"/>
          <p:nvPr/>
        </p:nvSpPr>
        <p:spPr>
          <a:xfrm>
            <a:off x="5762506" y="6588060"/>
            <a:ext cx="2000264" cy="369332"/>
          </a:xfrm>
          <a:prstGeom prst="rect">
            <a:avLst/>
          </a:prstGeom>
          <a:noFill/>
        </p:spPr>
        <p:txBody>
          <a:bodyPr wrap="square" rtlCol="0">
            <a:spAutoFit/>
          </a:bodyPr>
          <a:lstStyle/>
          <a:p>
            <a:r>
              <a:rPr lang="es-ES" dirty="0" smtClean="0"/>
              <a:t>PAGINA PRINCIPAL</a:t>
            </a:r>
            <a:endParaRPr lang="es-CO" dirty="0"/>
          </a:p>
        </p:txBody>
      </p:sp>
      <p:sp>
        <p:nvSpPr>
          <p:cNvPr id="14" name="13 Multidocumento">
            <a:hlinkClick r:id="" action="ppaction://hlinkshowjump?jump=firstslide"/>
          </p:cNvPr>
          <p:cNvSpPr/>
          <p:nvPr/>
        </p:nvSpPr>
        <p:spPr>
          <a:xfrm>
            <a:off x="6334010" y="6054814"/>
            <a:ext cx="642942" cy="49767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Multidocumento">
            <a:hlinkClick r:id="rId2" action="ppaction://hlinksldjump"/>
          </p:cNvPr>
          <p:cNvSpPr/>
          <p:nvPr/>
        </p:nvSpPr>
        <p:spPr>
          <a:xfrm>
            <a:off x="6300192" y="6021288"/>
            <a:ext cx="720080" cy="504056"/>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7929586" y="6000768"/>
            <a:ext cx="866780" cy="42862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uadroTexto"/>
          <p:cNvSpPr txBox="1"/>
          <p:nvPr/>
        </p:nvSpPr>
        <p:spPr>
          <a:xfrm>
            <a:off x="1500166" y="6500834"/>
            <a:ext cx="1416790" cy="369332"/>
          </a:xfrm>
          <a:prstGeom prst="rect">
            <a:avLst/>
          </a:prstGeom>
          <a:noFill/>
        </p:spPr>
        <p:txBody>
          <a:bodyPr wrap="square" rtlCol="0">
            <a:spAutoFit/>
          </a:bodyPr>
          <a:lstStyle/>
          <a:p>
            <a:pPr algn="ctr"/>
            <a:r>
              <a:rPr lang="es-AR" dirty="0" smtClean="0"/>
              <a:t>CANALETE</a:t>
            </a:r>
            <a:endParaRPr lang="es-AR" dirty="0"/>
          </a:p>
        </p:txBody>
      </p:sp>
      <p:sp>
        <p:nvSpPr>
          <p:cNvPr id="18" name="17 Estrella de 5 puntas">
            <a:hlinkClick r:id="rId3" action="ppaction://hlinksldjump"/>
          </p:cNvPr>
          <p:cNvSpPr/>
          <p:nvPr/>
        </p:nvSpPr>
        <p:spPr>
          <a:xfrm>
            <a:off x="1761978" y="6000768"/>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Subtítulo"/>
          <p:cNvSpPr txBox="1">
            <a:spLocks noGrp="1"/>
          </p:cNvSpPr>
          <p:nvPr>
            <p:ph type="title"/>
          </p:nvPr>
        </p:nvSpPr>
        <p:spPr>
          <a:xfrm>
            <a:off x="457200" y="274638"/>
            <a:ext cx="8229600" cy="796908"/>
          </a:xfrm>
          <a:prstGeom prst="rect">
            <a:avLst/>
          </a:prstGeom>
          <a:solidFill>
            <a:schemeClr val="accent2"/>
          </a:solidFill>
          <a:ln>
            <a:solidFill>
              <a:schemeClr val="bg1"/>
            </a:solidFill>
          </a:ln>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s-ES_tradnl" sz="3600" b="0" i="0" u="none" strike="noStrike" kern="1200" cap="none" spc="0" normalizeH="0" noProof="0" dirty="0" smtClean="0">
                <a:ln w="18415" cmpd="sng">
                  <a:solidFill>
                    <a:schemeClr val="tx1"/>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ESCUDO DE CANALETE</a:t>
            </a:r>
            <a:endParaRPr kumimoji="0" lang="es-ES_tradnl" sz="3600" b="0" i="0" u="none" strike="noStrike" kern="1200" cap="none" spc="0" normalizeH="0" baseline="0" noProof="0" dirty="0">
              <a:ln w="18415" cmpd="sng">
                <a:solidFill>
                  <a:schemeClr val="tx1"/>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5" name="4 Rectángulo"/>
          <p:cNvSpPr/>
          <p:nvPr/>
        </p:nvSpPr>
        <p:spPr>
          <a:xfrm>
            <a:off x="0" y="5949280"/>
            <a:ext cx="9144000" cy="90874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6" name="5 Cinta hacia arriba"/>
          <p:cNvSpPr/>
          <p:nvPr/>
        </p:nvSpPr>
        <p:spPr>
          <a:xfrm>
            <a:off x="285720" y="6141583"/>
            <a:ext cx="857256" cy="35922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8" name="7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072462" y="6100784"/>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12" name="11 Imagen" descr="Escudo de San Jose de Canalete">
            <a:hlinkClick r:id="rId2" tgtFrame="_blank" tooltip="&quot;Ver escudo del tamaño original&quot;"/>
          </p:cNvPr>
          <p:cNvPicPr/>
          <p:nvPr/>
        </p:nvPicPr>
        <p:blipFill>
          <a:blip r:embed="rId3" cstate="print"/>
          <a:srcRect/>
          <a:stretch>
            <a:fillRect/>
          </a:stretch>
        </p:blipFill>
        <p:spPr bwMode="auto">
          <a:xfrm>
            <a:off x="3143240" y="1643050"/>
            <a:ext cx="2928958" cy="2928958"/>
          </a:xfrm>
          <a:prstGeom prst="rect">
            <a:avLst/>
          </a:prstGeom>
          <a:noFill/>
          <a:ln w="9525">
            <a:noFill/>
            <a:miter lim="800000"/>
            <a:headEnd/>
            <a:tailEnd/>
          </a:ln>
        </p:spPr>
      </p:pic>
      <p:sp>
        <p:nvSpPr>
          <p:cNvPr id="13" name="12 Cinta hacia arriba">
            <a:hlinkClick r:id="" action="ppaction://hlinkshowjump?jump=lastslide"/>
          </p:cNvPr>
          <p:cNvSpPr/>
          <p:nvPr/>
        </p:nvSpPr>
        <p:spPr>
          <a:xfrm>
            <a:off x="285720" y="6143644"/>
            <a:ext cx="857256" cy="357190"/>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CuadroTexto"/>
          <p:cNvSpPr txBox="1"/>
          <p:nvPr/>
        </p:nvSpPr>
        <p:spPr>
          <a:xfrm>
            <a:off x="5762506" y="6588060"/>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 action="ppaction://hlinkshowjump?jump=firstslide"/>
          </p:cNvPr>
          <p:cNvSpPr/>
          <p:nvPr/>
        </p:nvSpPr>
        <p:spPr>
          <a:xfrm>
            <a:off x="6334010" y="6054814"/>
            <a:ext cx="642942" cy="49767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Multidocumento">
            <a:hlinkClick r:id="rId4" action="ppaction://hlinksldjump"/>
          </p:cNvPr>
          <p:cNvSpPr/>
          <p:nvPr/>
        </p:nvSpPr>
        <p:spPr>
          <a:xfrm>
            <a:off x="6300192" y="6021288"/>
            <a:ext cx="720080" cy="504056"/>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Botón de acción: Inicio">
            <a:hlinkClick r:id="" action="ppaction://hlinkshowjump?jump=endshow" highlightClick="1"/>
          </p:cNvPr>
          <p:cNvSpPr/>
          <p:nvPr/>
        </p:nvSpPr>
        <p:spPr>
          <a:xfrm>
            <a:off x="7929586" y="6072206"/>
            <a:ext cx="866780" cy="42862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uadroTexto"/>
          <p:cNvSpPr txBox="1"/>
          <p:nvPr/>
        </p:nvSpPr>
        <p:spPr>
          <a:xfrm>
            <a:off x="1500166" y="6500834"/>
            <a:ext cx="1416790" cy="369332"/>
          </a:xfrm>
          <a:prstGeom prst="rect">
            <a:avLst/>
          </a:prstGeom>
          <a:noFill/>
        </p:spPr>
        <p:txBody>
          <a:bodyPr wrap="square" rtlCol="0">
            <a:spAutoFit/>
          </a:bodyPr>
          <a:lstStyle/>
          <a:p>
            <a:pPr algn="ctr"/>
            <a:r>
              <a:rPr lang="es-AR" dirty="0" smtClean="0"/>
              <a:t>CANALETE</a:t>
            </a:r>
            <a:endParaRPr lang="es-AR" dirty="0"/>
          </a:p>
        </p:txBody>
      </p:sp>
      <p:sp>
        <p:nvSpPr>
          <p:cNvPr id="19" name="18 Estrella de 5 puntas">
            <a:hlinkClick r:id="rId5" action="ppaction://hlinksldjump"/>
          </p:cNvPr>
          <p:cNvSpPr/>
          <p:nvPr/>
        </p:nvSpPr>
        <p:spPr>
          <a:xfrm>
            <a:off x="1761978" y="6000768"/>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Subtítulo"/>
          <p:cNvSpPr txBox="1">
            <a:spLocks noGrp="1"/>
          </p:cNvSpPr>
          <p:nvPr>
            <p:ph type="title"/>
          </p:nvPr>
        </p:nvSpPr>
        <p:spPr>
          <a:prstGeom prst="rect">
            <a:avLst/>
          </a:prstGeom>
          <a:solidFill>
            <a:schemeClr val="accent2"/>
          </a:solidFill>
          <a:ln>
            <a:solidFill>
              <a:schemeClr val="bg1"/>
            </a:solidFill>
          </a:ln>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s-ES_tradnl" sz="3600" b="0" i="0" u="none" strike="noStrike" kern="1200" cap="none" spc="0" normalizeH="0" noProof="0" dirty="0" smtClean="0">
                <a:ln w="18415" cmpd="sng">
                  <a:solidFill>
                    <a:schemeClr val="tx1"/>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BANDERA DE CANALETE</a:t>
            </a:r>
            <a:endParaRPr kumimoji="0" lang="es-ES_tradnl" sz="3600" b="0" i="0" u="none" strike="noStrike" kern="1200" cap="none" spc="0" normalizeH="0" baseline="0" noProof="0" dirty="0">
              <a:ln w="18415" cmpd="sng">
                <a:solidFill>
                  <a:schemeClr val="tx1"/>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5" name="4 Rectángulo"/>
          <p:cNvSpPr/>
          <p:nvPr/>
        </p:nvSpPr>
        <p:spPr>
          <a:xfrm>
            <a:off x="0" y="6072206"/>
            <a:ext cx="9144000" cy="78579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6" name="5 Cinta hacia arriba"/>
          <p:cNvSpPr/>
          <p:nvPr/>
        </p:nvSpPr>
        <p:spPr>
          <a:xfrm>
            <a:off x="285720" y="6141583"/>
            <a:ext cx="857256" cy="35922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8" name="7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072462" y="6100784"/>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0" name="9 CuadroTexto"/>
          <p:cNvSpPr txBox="1"/>
          <p:nvPr/>
        </p:nvSpPr>
        <p:spPr>
          <a:xfrm>
            <a:off x="3857620" y="6488692"/>
            <a:ext cx="2000264" cy="369332"/>
          </a:xfrm>
          <a:prstGeom prst="rect">
            <a:avLst/>
          </a:prstGeom>
          <a:noFill/>
        </p:spPr>
        <p:txBody>
          <a:bodyPr wrap="square" rtlCol="0">
            <a:spAutoFit/>
          </a:bodyPr>
          <a:lstStyle/>
          <a:p>
            <a:r>
              <a:rPr lang="es-ES" dirty="0" smtClean="0"/>
              <a:t>PAGINA PRINCIPAL</a:t>
            </a:r>
            <a:endParaRPr lang="es-CO" dirty="0"/>
          </a:p>
        </p:txBody>
      </p:sp>
      <p:pic>
        <p:nvPicPr>
          <p:cNvPr id="12" name="11 Imagen" descr="Bandera de San Jose de Canalete">
            <a:hlinkClick r:id="rId2" tgtFrame="_blank" tooltip="&quot;Ver bandera de mayor tamaño&quot;"/>
          </p:cNvPr>
          <p:cNvPicPr/>
          <p:nvPr/>
        </p:nvPicPr>
        <p:blipFill>
          <a:blip r:embed="rId3" cstate="print"/>
          <a:srcRect/>
          <a:stretch>
            <a:fillRect/>
          </a:stretch>
        </p:blipFill>
        <p:spPr bwMode="auto">
          <a:xfrm>
            <a:off x="2428860" y="1857364"/>
            <a:ext cx="4000528" cy="2714644"/>
          </a:xfrm>
          <a:prstGeom prst="rect">
            <a:avLst/>
          </a:prstGeom>
          <a:noFill/>
          <a:ln w="9525">
            <a:noFill/>
            <a:miter lim="800000"/>
            <a:headEnd/>
            <a:tailEnd/>
          </a:ln>
        </p:spPr>
      </p:pic>
      <p:sp>
        <p:nvSpPr>
          <p:cNvPr id="13" name="12 Rectángulo"/>
          <p:cNvSpPr/>
          <p:nvPr/>
        </p:nvSpPr>
        <p:spPr>
          <a:xfrm>
            <a:off x="0" y="5949280"/>
            <a:ext cx="9144000" cy="90869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Cinta hacia arriba"/>
          <p:cNvSpPr/>
          <p:nvPr/>
        </p:nvSpPr>
        <p:spPr>
          <a:xfrm>
            <a:off x="285720" y="6141559"/>
            <a:ext cx="857256" cy="35922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uadroTexto"/>
          <p:cNvSpPr txBox="1"/>
          <p:nvPr/>
        </p:nvSpPr>
        <p:spPr>
          <a:xfrm>
            <a:off x="214282" y="6482143"/>
            <a:ext cx="1214446" cy="369332"/>
          </a:xfrm>
          <a:prstGeom prst="rect">
            <a:avLst/>
          </a:prstGeom>
          <a:noFill/>
        </p:spPr>
        <p:txBody>
          <a:bodyPr wrap="square" rtlCol="0">
            <a:spAutoFit/>
          </a:bodyPr>
          <a:lstStyle/>
          <a:p>
            <a:r>
              <a:rPr lang="es-ES" dirty="0" smtClean="0"/>
              <a:t>CREDITO</a:t>
            </a:r>
            <a:endParaRPr lang="es-CO" dirty="0"/>
          </a:p>
        </p:txBody>
      </p:sp>
      <p:sp>
        <p:nvSpPr>
          <p:cNvPr id="16" name="15 Botón de acción: Inicio">
            <a:hlinkClick r:id="" action="ppaction://hlinkshowjump?jump=firstslide" highlightClick="1"/>
          </p:cNvPr>
          <p:cNvSpPr/>
          <p:nvPr/>
        </p:nvSpPr>
        <p:spPr>
          <a:xfrm>
            <a:off x="8072462" y="6100760"/>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CuadroTexto"/>
          <p:cNvSpPr txBox="1"/>
          <p:nvPr/>
        </p:nvSpPr>
        <p:spPr>
          <a:xfrm>
            <a:off x="8001024" y="6500834"/>
            <a:ext cx="928694" cy="369332"/>
          </a:xfrm>
          <a:prstGeom prst="rect">
            <a:avLst/>
          </a:prstGeom>
          <a:noFill/>
        </p:spPr>
        <p:txBody>
          <a:bodyPr wrap="square" rtlCol="0">
            <a:spAutoFit/>
          </a:bodyPr>
          <a:lstStyle/>
          <a:p>
            <a:r>
              <a:rPr lang="es-ES" dirty="0" smtClean="0"/>
              <a:t>SALIDA</a:t>
            </a:r>
            <a:endParaRPr lang="es-CO" dirty="0"/>
          </a:p>
        </p:txBody>
      </p:sp>
      <p:sp>
        <p:nvSpPr>
          <p:cNvPr id="20" name="19 Cinta hacia arriba">
            <a:hlinkClick r:id="" action="ppaction://hlinkshowjump?jump=lastslide"/>
          </p:cNvPr>
          <p:cNvSpPr/>
          <p:nvPr/>
        </p:nvSpPr>
        <p:spPr>
          <a:xfrm>
            <a:off x="285720" y="6072206"/>
            <a:ext cx="857256"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1" name="20 CuadroTexto"/>
          <p:cNvSpPr txBox="1"/>
          <p:nvPr/>
        </p:nvSpPr>
        <p:spPr>
          <a:xfrm>
            <a:off x="5762506" y="6588060"/>
            <a:ext cx="2000264" cy="369332"/>
          </a:xfrm>
          <a:prstGeom prst="rect">
            <a:avLst/>
          </a:prstGeom>
          <a:noFill/>
        </p:spPr>
        <p:txBody>
          <a:bodyPr wrap="square" rtlCol="0">
            <a:spAutoFit/>
          </a:bodyPr>
          <a:lstStyle/>
          <a:p>
            <a:r>
              <a:rPr lang="es-ES" dirty="0" smtClean="0"/>
              <a:t>PAGINA PRINCIPAL</a:t>
            </a:r>
            <a:endParaRPr lang="es-CO" dirty="0"/>
          </a:p>
        </p:txBody>
      </p:sp>
      <p:sp>
        <p:nvSpPr>
          <p:cNvPr id="22" name="21 Multidocumento">
            <a:hlinkClick r:id="" action="ppaction://hlinkshowjump?jump=firstslide"/>
          </p:cNvPr>
          <p:cNvSpPr/>
          <p:nvPr/>
        </p:nvSpPr>
        <p:spPr>
          <a:xfrm>
            <a:off x="6334010" y="6054814"/>
            <a:ext cx="642942" cy="49767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3" name="22 Multidocumento">
            <a:hlinkClick r:id="rId4" action="ppaction://hlinksldjump"/>
          </p:cNvPr>
          <p:cNvSpPr/>
          <p:nvPr/>
        </p:nvSpPr>
        <p:spPr>
          <a:xfrm>
            <a:off x="6300192" y="6093296"/>
            <a:ext cx="720080" cy="43204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4" name="23 Botón de acción: Inicio">
            <a:hlinkClick r:id="" action="ppaction://hlinkshowjump?jump=endshow" highlightClick="1"/>
          </p:cNvPr>
          <p:cNvSpPr/>
          <p:nvPr/>
        </p:nvSpPr>
        <p:spPr>
          <a:xfrm>
            <a:off x="7929586" y="6072206"/>
            <a:ext cx="866780" cy="42862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5" name="24 CuadroTexto"/>
          <p:cNvSpPr txBox="1"/>
          <p:nvPr/>
        </p:nvSpPr>
        <p:spPr>
          <a:xfrm>
            <a:off x="1500166" y="6500834"/>
            <a:ext cx="1416790" cy="369332"/>
          </a:xfrm>
          <a:prstGeom prst="rect">
            <a:avLst/>
          </a:prstGeom>
          <a:noFill/>
        </p:spPr>
        <p:txBody>
          <a:bodyPr wrap="square" rtlCol="0">
            <a:spAutoFit/>
          </a:bodyPr>
          <a:lstStyle/>
          <a:p>
            <a:pPr algn="ctr"/>
            <a:r>
              <a:rPr lang="es-AR" dirty="0" smtClean="0"/>
              <a:t>CANALETE</a:t>
            </a:r>
            <a:endParaRPr lang="es-AR" dirty="0"/>
          </a:p>
        </p:txBody>
      </p:sp>
      <p:sp>
        <p:nvSpPr>
          <p:cNvPr id="26" name="25 Estrella de 5 puntas">
            <a:hlinkClick r:id="rId5" action="ppaction://hlinksldjump"/>
          </p:cNvPr>
          <p:cNvSpPr/>
          <p:nvPr/>
        </p:nvSpPr>
        <p:spPr>
          <a:xfrm>
            <a:off x="1761978" y="6000768"/>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Subtítulo"/>
          <p:cNvSpPr txBox="1">
            <a:spLocks noGrp="1"/>
          </p:cNvSpPr>
          <p:nvPr>
            <p:ph type="title"/>
          </p:nvPr>
        </p:nvSpPr>
        <p:spPr>
          <a:xfrm>
            <a:off x="500034" y="142852"/>
            <a:ext cx="8229600" cy="1011222"/>
          </a:xfrm>
          <a:prstGeom prst="rect">
            <a:avLst/>
          </a:prstGeom>
          <a:solidFill>
            <a:schemeClr val="accent2"/>
          </a:solidFill>
          <a:ln>
            <a:solidFill>
              <a:schemeClr val="bg1"/>
            </a:solidFill>
          </a:ln>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s-ES_tradnl" sz="3600" b="0" i="0" u="none" strike="noStrike" kern="1200" cap="none" spc="0" normalizeH="0" noProof="0" dirty="0" smtClean="0">
                <a:ln w="18415" cmpd="sng">
                  <a:solidFill>
                    <a:schemeClr val="tx1"/>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HIMNO DE CANALETE</a:t>
            </a:r>
            <a:endParaRPr kumimoji="0" lang="es-ES_tradnl" sz="3600" b="0" i="0" u="none" strike="noStrike" kern="1200" cap="none" spc="0" normalizeH="0" baseline="0" noProof="0" dirty="0">
              <a:ln w="18415" cmpd="sng">
                <a:solidFill>
                  <a:schemeClr val="tx1"/>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5" name="4 Rectángulo"/>
          <p:cNvSpPr/>
          <p:nvPr/>
        </p:nvSpPr>
        <p:spPr>
          <a:xfrm>
            <a:off x="3357554" y="1273718"/>
            <a:ext cx="1357322" cy="369332"/>
          </a:xfrm>
          <a:prstGeom prst="rect">
            <a:avLst/>
          </a:prstGeom>
        </p:spPr>
        <p:txBody>
          <a:bodyPr wrap="square">
            <a:spAutoFit/>
          </a:bodyPr>
          <a:lstStyle/>
          <a:p>
            <a:r>
              <a:rPr lang="es-ES" b="1" dirty="0" smtClean="0"/>
              <a:t>Himno</a:t>
            </a:r>
            <a:endParaRPr lang="es-ES_tradnl" b="1" dirty="0"/>
          </a:p>
        </p:txBody>
      </p:sp>
      <p:sp>
        <p:nvSpPr>
          <p:cNvPr id="6" name="5 Rectángulo"/>
          <p:cNvSpPr/>
          <p:nvPr/>
        </p:nvSpPr>
        <p:spPr>
          <a:xfrm>
            <a:off x="642910" y="1357298"/>
            <a:ext cx="2571768" cy="2554545"/>
          </a:xfrm>
          <a:prstGeom prst="rect">
            <a:avLst/>
          </a:prstGeom>
        </p:spPr>
        <p:txBody>
          <a:bodyPr wrap="square">
            <a:spAutoFit/>
          </a:bodyPr>
          <a:lstStyle/>
          <a:p>
            <a:pPr algn="r"/>
            <a:r>
              <a:rPr lang="es-ES_tradnl" sz="1600" dirty="0" smtClean="0">
                <a:solidFill>
                  <a:srgbClr val="FF0000"/>
                </a:solidFill>
              </a:rPr>
              <a:t> </a:t>
            </a:r>
            <a:r>
              <a:rPr lang="es-ES" sz="1600" dirty="0" smtClean="0">
                <a:solidFill>
                  <a:srgbClr val="FF0000"/>
                </a:solidFill>
              </a:rPr>
              <a:t>Coro</a:t>
            </a:r>
            <a:br>
              <a:rPr lang="es-ES" sz="1600" dirty="0" smtClean="0">
                <a:solidFill>
                  <a:srgbClr val="FF0000"/>
                </a:solidFill>
              </a:rPr>
            </a:br>
            <a:r>
              <a:rPr lang="es-ES" sz="1600" dirty="0" smtClean="0">
                <a:solidFill>
                  <a:srgbClr val="FF0000"/>
                </a:solidFill>
              </a:rPr>
              <a:t/>
            </a:r>
            <a:br>
              <a:rPr lang="es-ES" sz="1600" dirty="0" smtClean="0">
                <a:solidFill>
                  <a:srgbClr val="FF0000"/>
                </a:solidFill>
              </a:rPr>
            </a:br>
            <a:r>
              <a:rPr lang="es-ES" sz="1600" dirty="0" smtClean="0">
                <a:solidFill>
                  <a:srgbClr val="FF0000"/>
                </a:solidFill>
              </a:rPr>
              <a:t>Canalete remanso</a:t>
            </a:r>
            <a:br>
              <a:rPr lang="es-ES" sz="1600" dirty="0" smtClean="0">
                <a:solidFill>
                  <a:srgbClr val="FF0000"/>
                </a:solidFill>
              </a:rPr>
            </a:br>
            <a:r>
              <a:rPr lang="es-ES" sz="1600" dirty="0" smtClean="0">
                <a:solidFill>
                  <a:srgbClr val="FF0000"/>
                </a:solidFill>
              </a:rPr>
              <a:t>Cultura y bienestar</a:t>
            </a:r>
            <a:br>
              <a:rPr lang="es-ES" sz="1600" dirty="0" smtClean="0">
                <a:solidFill>
                  <a:srgbClr val="FF0000"/>
                </a:solidFill>
              </a:rPr>
            </a:br>
            <a:r>
              <a:rPr lang="es-ES" sz="1600" dirty="0" smtClean="0">
                <a:solidFill>
                  <a:srgbClr val="FF0000"/>
                </a:solidFill>
              </a:rPr>
              <a:t>Surcado por un río</a:t>
            </a:r>
            <a:br>
              <a:rPr lang="es-ES" sz="1600" dirty="0" smtClean="0">
                <a:solidFill>
                  <a:srgbClr val="FF0000"/>
                </a:solidFill>
              </a:rPr>
            </a:br>
            <a:r>
              <a:rPr lang="es-ES" sz="1600" dirty="0" smtClean="0">
                <a:solidFill>
                  <a:srgbClr val="FF0000"/>
                </a:solidFill>
              </a:rPr>
              <a:t>De mucha potestad</a:t>
            </a:r>
            <a:br>
              <a:rPr lang="es-ES" sz="1600" dirty="0" smtClean="0">
                <a:solidFill>
                  <a:srgbClr val="FF0000"/>
                </a:solidFill>
              </a:rPr>
            </a:br>
            <a:r>
              <a:rPr lang="es-ES" sz="1600" dirty="0" smtClean="0">
                <a:solidFill>
                  <a:srgbClr val="FF0000"/>
                </a:solidFill>
              </a:rPr>
              <a:t>De niños jubilosos</a:t>
            </a:r>
            <a:br>
              <a:rPr lang="es-ES" sz="1600" dirty="0" smtClean="0">
                <a:solidFill>
                  <a:srgbClr val="FF0000"/>
                </a:solidFill>
              </a:rPr>
            </a:br>
            <a:r>
              <a:rPr lang="es-ES" sz="1600" dirty="0" smtClean="0">
                <a:solidFill>
                  <a:srgbClr val="FF0000"/>
                </a:solidFill>
              </a:rPr>
              <a:t>Por un nuevo despertar</a:t>
            </a:r>
            <a:br>
              <a:rPr lang="es-ES" sz="1600" dirty="0" smtClean="0">
                <a:solidFill>
                  <a:srgbClr val="FF0000"/>
                </a:solidFill>
              </a:rPr>
            </a:br>
            <a:r>
              <a:rPr lang="es-ES" sz="1600" dirty="0" smtClean="0">
                <a:solidFill>
                  <a:srgbClr val="FF0000"/>
                </a:solidFill>
              </a:rPr>
              <a:t>Y hombres de esperanza</a:t>
            </a:r>
            <a:br>
              <a:rPr lang="es-ES" sz="1600" dirty="0" smtClean="0">
                <a:solidFill>
                  <a:srgbClr val="FF0000"/>
                </a:solidFill>
              </a:rPr>
            </a:br>
            <a:r>
              <a:rPr lang="es-ES" sz="1600" dirty="0" smtClean="0">
                <a:solidFill>
                  <a:srgbClr val="FF0000"/>
                </a:solidFill>
              </a:rPr>
              <a:t>Que anhelan libertad</a:t>
            </a:r>
            <a:endParaRPr lang="es-ES_tradnl" sz="1600" dirty="0">
              <a:solidFill>
                <a:srgbClr val="FF0000"/>
              </a:solidFill>
            </a:endParaRPr>
          </a:p>
        </p:txBody>
      </p:sp>
      <p:sp>
        <p:nvSpPr>
          <p:cNvPr id="7" name="6 Rectángulo"/>
          <p:cNvSpPr/>
          <p:nvPr/>
        </p:nvSpPr>
        <p:spPr>
          <a:xfrm>
            <a:off x="1285852" y="3772635"/>
            <a:ext cx="2928926" cy="2585323"/>
          </a:xfrm>
          <a:prstGeom prst="rect">
            <a:avLst/>
          </a:prstGeom>
        </p:spPr>
        <p:txBody>
          <a:bodyPr wrap="square">
            <a:spAutoFit/>
          </a:bodyPr>
          <a:lstStyle/>
          <a:p>
            <a:r>
              <a:rPr lang="es-ES" sz="1600" dirty="0" smtClean="0">
                <a:solidFill>
                  <a:srgbClr val="FF0000"/>
                </a:solidFill>
              </a:rPr>
              <a:t>I</a:t>
            </a:r>
            <a:br>
              <a:rPr lang="es-ES" sz="1600" dirty="0" smtClean="0">
                <a:solidFill>
                  <a:srgbClr val="FF0000"/>
                </a:solidFill>
              </a:rPr>
            </a:br>
            <a:r>
              <a:rPr lang="es-ES" sz="1600" dirty="0" smtClean="0">
                <a:solidFill>
                  <a:srgbClr val="FF0000"/>
                </a:solidFill>
              </a:rPr>
              <a:t>Unido un pueblo ansioso </a:t>
            </a:r>
            <a:br>
              <a:rPr lang="es-ES" sz="1600" dirty="0" smtClean="0">
                <a:solidFill>
                  <a:srgbClr val="FF0000"/>
                </a:solidFill>
              </a:rPr>
            </a:br>
            <a:r>
              <a:rPr lang="es-ES" sz="1600" dirty="0" smtClean="0">
                <a:solidFill>
                  <a:srgbClr val="FF0000"/>
                </a:solidFill>
              </a:rPr>
              <a:t>De paz y porvenir</a:t>
            </a:r>
            <a:br>
              <a:rPr lang="es-ES" sz="1600" dirty="0" smtClean="0">
                <a:solidFill>
                  <a:srgbClr val="FF0000"/>
                </a:solidFill>
              </a:rPr>
            </a:br>
            <a:r>
              <a:rPr lang="es-ES" sz="1600" dirty="0" smtClean="0">
                <a:solidFill>
                  <a:srgbClr val="FF0000"/>
                </a:solidFill>
              </a:rPr>
              <a:t>Asediado por la angustia</a:t>
            </a:r>
            <a:br>
              <a:rPr lang="es-ES" sz="1600" dirty="0" smtClean="0">
                <a:solidFill>
                  <a:srgbClr val="FF0000"/>
                </a:solidFill>
              </a:rPr>
            </a:br>
            <a:r>
              <a:rPr lang="es-ES" sz="1600" dirty="0" smtClean="0">
                <a:solidFill>
                  <a:srgbClr val="FF0000"/>
                </a:solidFill>
              </a:rPr>
              <a:t>De la injusticia y el poder</a:t>
            </a:r>
            <a:br>
              <a:rPr lang="es-ES" sz="1600" dirty="0" smtClean="0">
                <a:solidFill>
                  <a:srgbClr val="FF0000"/>
                </a:solidFill>
              </a:rPr>
            </a:br>
            <a:r>
              <a:rPr lang="es-ES" sz="1600" dirty="0" smtClean="0">
                <a:solidFill>
                  <a:srgbClr val="FF0000"/>
                </a:solidFill>
              </a:rPr>
              <a:t>Mas aun caída la noche </a:t>
            </a:r>
            <a:br>
              <a:rPr lang="es-ES" sz="1600" dirty="0" smtClean="0">
                <a:solidFill>
                  <a:srgbClr val="FF0000"/>
                </a:solidFill>
              </a:rPr>
            </a:br>
            <a:r>
              <a:rPr lang="es-ES" sz="1600" dirty="0" smtClean="0">
                <a:solidFill>
                  <a:srgbClr val="FF0000"/>
                </a:solidFill>
              </a:rPr>
              <a:t>Entre montañas y gemir</a:t>
            </a:r>
            <a:br>
              <a:rPr lang="es-ES" sz="1600" dirty="0" smtClean="0">
                <a:solidFill>
                  <a:srgbClr val="FF0000"/>
                </a:solidFill>
              </a:rPr>
            </a:br>
            <a:r>
              <a:rPr lang="es-ES" sz="1600" dirty="0" smtClean="0">
                <a:solidFill>
                  <a:srgbClr val="FF0000"/>
                </a:solidFill>
              </a:rPr>
              <a:t>De colonos que anhelaban</a:t>
            </a:r>
            <a:br>
              <a:rPr lang="es-ES" sz="1600" dirty="0" smtClean="0">
                <a:solidFill>
                  <a:srgbClr val="FF0000"/>
                </a:solidFill>
              </a:rPr>
            </a:br>
            <a:r>
              <a:rPr lang="es-ES" sz="1600" dirty="0" smtClean="0">
                <a:solidFill>
                  <a:srgbClr val="FF0000"/>
                </a:solidFill>
              </a:rPr>
              <a:t>un nuevo amanecer</a:t>
            </a:r>
            <a:r>
              <a:rPr lang="es-ES" dirty="0" smtClean="0"/>
              <a:t/>
            </a:r>
            <a:br>
              <a:rPr lang="es-ES" dirty="0" smtClean="0"/>
            </a:br>
            <a:endParaRPr lang="es-ES_tradnl" dirty="0"/>
          </a:p>
        </p:txBody>
      </p:sp>
      <p:sp>
        <p:nvSpPr>
          <p:cNvPr id="8" name="7 Rectángulo"/>
          <p:cNvSpPr/>
          <p:nvPr/>
        </p:nvSpPr>
        <p:spPr>
          <a:xfrm>
            <a:off x="4714876" y="1763618"/>
            <a:ext cx="3000396" cy="2308324"/>
          </a:xfrm>
          <a:prstGeom prst="rect">
            <a:avLst/>
          </a:prstGeom>
        </p:spPr>
        <p:txBody>
          <a:bodyPr wrap="square">
            <a:spAutoFit/>
          </a:bodyPr>
          <a:lstStyle/>
          <a:p>
            <a:r>
              <a:rPr lang="es-ES" sz="1600" dirty="0" smtClean="0">
                <a:solidFill>
                  <a:srgbClr val="FF0000"/>
                </a:solidFill>
              </a:rPr>
              <a:t>II</a:t>
            </a:r>
            <a:br>
              <a:rPr lang="es-ES" sz="1600" dirty="0" smtClean="0">
                <a:solidFill>
                  <a:srgbClr val="FF0000"/>
                </a:solidFill>
              </a:rPr>
            </a:br>
            <a:r>
              <a:rPr lang="es-ES" sz="1600" dirty="0" smtClean="0">
                <a:solidFill>
                  <a:srgbClr val="FF0000"/>
                </a:solidFill>
              </a:rPr>
              <a:t>El sentir de un pueblo en llanto </a:t>
            </a:r>
            <a:br>
              <a:rPr lang="es-ES" sz="1600" dirty="0" smtClean="0">
                <a:solidFill>
                  <a:srgbClr val="FF0000"/>
                </a:solidFill>
              </a:rPr>
            </a:br>
            <a:r>
              <a:rPr lang="es-ES" sz="1600" dirty="0" smtClean="0">
                <a:solidFill>
                  <a:srgbClr val="FF0000"/>
                </a:solidFill>
              </a:rPr>
              <a:t>Penumbra y dolor</a:t>
            </a:r>
            <a:br>
              <a:rPr lang="es-ES" sz="1600" dirty="0" smtClean="0">
                <a:solidFill>
                  <a:srgbClr val="FF0000"/>
                </a:solidFill>
              </a:rPr>
            </a:br>
            <a:r>
              <a:rPr lang="es-ES" sz="1600" dirty="0" smtClean="0">
                <a:solidFill>
                  <a:srgbClr val="FF0000"/>
                </a:solidFill>
              </a:rPr>
              <a:t>Bañado en sangre de héroes</a:t>
            </a:r>
            <a:br>
              <a:rPr lang="es-ES" sz="1600" dirty="0" smtClean="0">
                <a:solidFill>
                  <a:srgbClr val="FF0000"/>
                </a:solidFill>
              </a:rPr>
            </a:br>
            <a:r>
              <a:rPr lang="es-ES" sz="1600" dirty="0" smtClean="0">
                <a:solidFill>
                  <a:srgbClr val="FF0000"/>
                </a:solidFill>
              </a:rPr>
              <a:t>en su lucha marginal</a:t>
            </a:r>
            <a:br>
              <a:rPr lang="es-ES" sz="1600" dirty="0" smtClean="0">
                <a:solidFill>
                  <a:srgbClr val="FF0000"/>
                </a:solidFill>
              </a:rPr>
            </a:br>
            <a:r>
              <a:rPr lang="es-ES" sz="1600" dirty="0" smtClean="0">
                <a:solidFill>
                  <a:srgbClr val="FF0000"/>
                </a:solidFill>
              </a:rPr>
              <a:t>y el duelo de ostentosos </a:t>
            </a:r>
            <a:br>
              <a:rPr lang="es-ES" sz="1600" dirty="0" smtClean="0">
                <a:solidFill>
                  <a:srgbClr val="FF0000"/>
                </a:solidFill>
              </a:rPr>
            </a:br>
            <a:r>
              <a:rPr lang="es-ES" sz="1600" dirty="0" smtClean="0">
                <a:solidFill>
                  <a:srgbClr val="FF0000"/>
                </a:solidFill>
              </a:rPr>
              <a:t>por victoria y el color</a:t>
            </a:r>
            <a:br>
              <a:rPr lang="es-ES" sz="1600" dirty="0" smtClean="0">
                <a:solidFill>
                  <a:srgbClr val="FF0000"/>
                </a:solidFill>
              </a:rPr>
            </a:br>
            <a:r>
              <a:rPr lang="es-ES" sz="1600" dirty="0" smtClean="0">
                <a:solidFill>
                  <a:srgbClr val="FF0000"/>
                </a:solidFill>
              </a:rPr>
              <a:t>no cesaron el consuelo</a:t>
            </a:r>
            <a:br>
              <a:rPr lang="es-ES" sz="1600" dirty="0" smtClean="0">
                <a:solidFill>
                  <a:srgbClr val="FF0000"/>
                </a:solidFill>
              </a:rPr>
            </a:br>
            <a:r>
              <a:rPr lang="es-ES" sz="1600" dirty="0" smtClean="0">
                <a:solidFill>
                  <a:srgbClr val="FF0000"/>
                </a:solidFill>
              </a:rPr>
              <a:t>de triunfar al final</a:t>
            </a:r>
            <a:endParaRPr lang="es-ES_tradnl" sz="1600" dirty="0">
              <a:solidFill>
                <a:srgbClr val="FF0000"/>
              </a:solidFill>
            </a:endParaRPr>
          </a:p>
        </p:txBody>
      </p:sp>
      <p:sp>
        <p:nvSpPr>
          <p:cNvPr id="9" name="8 Rectángulo"/>
          <p:cNvSpPr/>
          <p:nvPr/>
        </p:nvSpPr>
        <p:spPr>
          <a:xfrm>
            <a:off x="4786314" y="4071942"/>
            <a:ext cx="3214710" cy="1477328"/>
          </a:xfrm>
          <a:prstGeom prst="rect">
            <a:avLst/>
          </a:prstGeom>
        </p:spPr>
        <p:txBody>
          <a:bodyPr wrap="square">
            <a:spAutoFit/>
          </a:bodyPr>
          <a:lstStyle/>
          <a:p>
            <a:r>
              <a:rPr lang="es-ES" dirty="0" smtClean="0">
                <a:solidFill>
                  <a:srgbClr val="FF0000"/>
                </a:solidFill>
              </a:rPr>
              <a:t>III</a:t>
            </a:r>
            <a:br>
              <a:rPr lang="es-ES" dirty="0" smtClean="0">
                <a:solidFill>
                  <a:srgbClr val="FF0000"/>
                </a:solidFill>
              </a:rPr>
            </a:br>
            <a:r>
              <a:rPr lang="es-ES" dirty="0" smtClean="0">
                <a:solidFill>
                  <a:srgbClr val="FF0000"/>
                </a:solidFill>
              </a:rPr>
              <a:t>un árbol de florizanto</a:t>
            </a:r>
            <a:br>
              <a:rPr lang="es-ES" dirty="0" smtClean="0">
                <a:solidFill>
                  <a:srgbClr val="FF0000"/>
                </a:solidFill>
              </a:rPr>
            </a:br>
            <a:r>
              <a:rPr lang="es-ES" dirty="0" smtClean="0">
                <a:solidFill>
                  <a:srgbClr val="FF0000"/>
                </a:solidFill>
              </a:rPr>
              <a:t>con talante resplandor</a:t>
            </a:r>
            <a:br>
              <a:rPr lang="es-ES" dirty="0" smtClean="0">
                <a:solidFill>
                  <a:srgbClr val="FF0000"/>
                </a:solidFill>
              </a:rPr>
            </a:br>
            <a:r>
              <a:rPr lang="es-ES" dirty="0" smtClean="0">
                <a:solidFill>
                  <a:srgbClr val="FF0000"/>
                </a:solidFill>
              </a:rPr>
              <a:t>siempre fue testigo mudo</a:t>
            </a:r>
            <a:br>
              <a:rPr lang="es-ES" dirty="0" smtClean="0">
                <a:solidFill>
                  <a:srgbClr val="FF0000"/>
                </a:solidFill>
              </a:rPr>
            </a:br>
            <a:r>
              <a:rPr lang="es-ES" dirty="0" smtClean="0">
                <a:solidFill>
                  <a:srgbClr val="FF0000"/>
                </a:solidFill>
              </a:rPr>
              <a:t>de nuestra historia ancestral</a:t>
            </a:r>
            <a:endParaRPr lang="es-ES_tradnl" dirty="0">
              <a:solidFill>
                <a:srgbClr val="FF0000"/>
              </a:solidFill>
            </a:endParaRPr>
          </a:p>
        </p:txBody>
      </p:sp>
      <p:sp>
        <p:nvSpPr>
          <p:cNvPr id="10" name="9 Rectángulo"/>
          <p:cNvSpPr/>
          <p:nvPr/>
        </p:nvSpPr>
        <p:spPr>
          <a:xfrm>
            <a:off x="0" y="5949280"/>
            <a:ext cx="9144000" cy="90869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inta hacia arriba"/>
          <p:cNvSpPr/>
          <p:nvPr/>
        </p:nvSpPr>
        <p:spPr>
          <a:xfrm>
            <a:off x="285720" y="6141559"/>
            <a:ext cx="857256" cy="35922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uadroTexto"/>
          <p:cNvSpPr txBox="1"/>
          <p:nvPr/>
        </p:nvSpPr>
        <p:spPr>
          <a:xfrm>
            <a:off x="214282" y="6482143"/>
            <a:ext cx="1214446" cy="369332"/>
          </a:xfrm>
          <a:prstGeom prst="rect">
            <a:avLst/>
          </a:prstGeom>
          <a:noFill/>
        </p:spPr>
        <p:txBody>
          <a:bodyPr wrap="square" rtlCol="0">
            <a:spAutoFit/>
          </a:bodyPr>
          <a:lstStyle/>
          <a:p>
            <a:r>
              <a:rPr lang="es-ES" dirty="0" smtClean="0"/>
              <a:t>CREDITO</a:t>
            </a:r>
            <a:endParaRPr lang="es-CO" dirty="0"/>
          </a:p>
        </p:txBody>
      </p:sp>
      <p:sp>
        <p:nvSpPr>
          <p:cNvPr id="13" name="12 Botón de acción: Inicio">
            <a:hlinkClick r:id="" action="ppaction://hlinkshowjump?jump=firstslide" highlightClick="1"/>
          </p:cNvPr>
          <p:cNvSpPr/>
          <p:nvPr/>
        </p:nvSpPr>
        <p:spPr>
          <a:xfrm>
            <a:off x="8072462" y="6100760"/>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8001024" y="6500834"/>
            <a:ext cx="928694" cy="369332"/>
          </a:xfrm>
          <a:prstGeom prst="rect">
            <a:avLst/>
          </a:prstGeom>
          <a:noFill/>
        </p:spPr>
        <p:txBody>
          <a:bodyPr wrap="square" rtlCol="0">
            <a:spAutoFit/>
          </a:bodyPr>
          <a:lstStyle/>
          <a:p>
            <a:r>
              <a:rPr lang="es-ES" dirty="0" smtClean="0"/>
              <a:t>SALIDA</a:t>
            </a:r>
            <a:endParaRPr lang="es-CO" dirty="0"/>
          </a:p>
        </p:txBody>
      </p:sp>
      <p:sp>
        <p:nvSpPr>
          <p:cNvPr id="17" name="16 Cinta hacia arriba">
            <a:hlinkClick r:id="" action="ppaction://hlinkshowjump?jump=lastslide"/>
          </p:cNvPr>
          <p:cNvSpPr/>
          <p:nvPr/>
        </p:nvSpPr>
        <p:spPr>
          <a:xfrm>
            <a:off x="285720" y="6072206"/>
            <a:ext cx="857256"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uadroTexto"/>
          <p:cNvSpPr txBox="1"/>
          <p:nvPr/>
        </p:nvSpPr>
        <p:spPr>
          <a:xfrm>
            <a:off x="5762506" y="6588060"/>
            <a:ext cx="2000264" cy="369332"/>
          </a:xfrm>
          <a:prstGeom prst="rect">
            <a:avLst/>
          </a:prstGeom>
          <a:noFill/>
        </p:spPr>
        <p:txBody>
          <a:bodyPr wrap="square" rtlCol="0">
            <a:spAutoFit/>
          </a:bodyPr>
          <a:lstStyle/>
          <a:p>
            <a:r>
              <a:rPr lang="es-ES" dirty="0" smtClean="0"/>
              <a:t>PAGINA PRINCIPAL</a:t>
            </a:r>
            <a:endParaRPr lang="es-CO" dirty="0"/>
          </a:p>
        </p:txBody>
      </p:sp>
      <p:sp>
        <p:nvSpPr>
          <p:cNvPr id="19" name="18 Multidocumento">
            <a:hlinkClick r:id="" action="ppaction://hlinkshowjump?jump=firstslide"/>
          </p:cNvPr>
          <p:cNvSpPr/>
          <p:nvPr/>
        </p:nvSpPr>
        <p:spPr>
          <a:xfrm>
            <a:off x="6334010" y="6054814"/>
            <a:ext cx="642942" cy="49767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0" name="19 Multidocumento">
            <a:hlinkClick r:id="rId2" action="ppaction://hlinksldjump"/>
          </p:cNvPr>
          <p:cNvSpPr/>
          <p:nvPr/>
        </p:nvSpPr>
        <p:spPr>
          <a:xfrm>
            <a:off x="6300192" y="6093296"/>
            <a:ext cx="720080" cy="43204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1" name="20 Botón de acción: Inicio">
            <a:hlinkClick r:id="" action="ppaction://hlinkshowjump?jump=endshow" highlightClick="1"/>
          </p:cNvPr>
          <p:cNvSpPr/>
          <p:nvPr/>
        </p:nvSpPr>
        <p:spPr>
          <a:xfrm>
            <a:off x="7929586" y="6072206"/>
            <a:ext cx="866780" cy="42862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2" name="21 CuadroTexto"/>
          <p:cNvSpPr txBox="1"/>
          <p:nvPr/>
        </p:nvSpPr>
        <p:spPr>
          <a:xfrm>
            <a:off x="1500166" y="6500834"/>
            <a:ext cx="1416790" cy="369332"/>
          </a:xfrm>
          <a:prstGeom prst="rect">
            <a:avLst/>
          </a:prstGeom>
          <a:noFill/>
        </p:spPr>
        <p:txBody>
          <a:bodyPr wrap="square" rtlCol="0">
            <a:spAutoFit/>
          </a:bodyPr>
          <a:lstStyle/>
          <a:p>
            <a:pPr algn="ctr"/>
            <a:r>
              <a:rPr lang="es-AR" dirty="0" smtClean="0"/>
              <a:t>CANALETE</a:t>
            </a:r>
            <a:endParaRPr lang="es-AR" dirty="0"/>
          </a:p>
        </p:txBody>
      </p:sp>
      <p:sp>
        <p:nvSpPr>
          <p:cNvPr id="23" name="22 Estrella de 5 puntas">
            <a:hlinkClick r:id="rId3" action="ppaction://hlinksldjump"/>
          </p:cNvPr>
          <p:cNvSpPr/>
          <p:nvPr/>
        </p:nvSpPr>
        <p:spPr>
          <a:xfrm>
            <a:off x="1761978" y="6000768"/>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1"/>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142852"/>
            <a:ext cx="7772400" cy="714380"/>
          </a:xfrm>
          <a:solidFill>
            <a:schemeClr val="accent2"/>
          </a:solidFill>
        </p:spPr>
        <p:txBody>
          <a:bodyPr>
            <a:normAutofit fontScale="90000"/>
          </a:bodyPr>
          <a:lstStyle/>
          <a:p>
            <a:r>
              <a:rPr lang="es-ES_tradnl" dirty="0" smtClean="0"/>
              <a:t>HISTORIA  DE  CANALETE</a:t>
            </a:r>
            <a:endParaRPr lang="es-ES_tradnl" dirty="0"/>
          </a:p>
        </p:txBody>
      </p:sp>
      <p:sp>
        <p:nvSpPr>
          <p:cNvPr id="3" name="2 Subtítulo"/>
          <p:cNvSpPr>
            <a:spLocks noGrp="1"/>
          </p:cNvSpPr>
          <p:nvPr>
            <p:ph type="subTitle" idx="1"/>
          </p:nvPr>
        </p:nvSpPr>
        <p:spPr>
          <a:xfrm>
            <a:off x="428596" y="857254"/>
            <a:ext cx="8215370" cy="5143513"/>
          </a:xfrm>
        </p:spPr>
        <p:txBody>
          <a:bodyPr>
            <a:noAutofit/>
          </a:bodyPr>
          <a:lstStyle/>
          <a:p>
            <a:r>
              <a:rPr lang="es-ES" sz="1600" b="1" dirty="0" smtClean="0">
                <a:solidFill>
                  <a:schemeClr val="tx1"/>
                </a:solidFill>
              </a:rPr>
              <a:t>Reseña histórica:</a:t>
            </a:r>
            <a:r>
              <a:rPr lang="es-ES" sz="1600" dirty="0" smtClean="0">
                <a:solidFill>
                  <a:schemeClr val="tx1"/>
                </a:solidFill>
              </a:rPr>
              <a:t/>
            </a:r>
            <a:br>
              <a:rPr lang="es-ES" sz="1600" dirty="0" smtClean="0">
                <a:solidFill>
                  <a:schemeClr val="tx1"/>
                </a:solidFill>
              </a:rPr>
            </a:br>
            <a:r>
              <a:rPr lang="es-ES" sz="1600" dirty="0" smtClean="0">
                <a:solidFill>
                  <a:schemeClr val="tx1"/>
                </a:solidFill>
              </a:rPr>
              <a:t>Canalete fue creado jurídicamente mediante la ordenanza 029 expedida por la asamblea de Córdoba en el año 1978.</a:t>
            </a:r>
            <a:br>
              <a:rPr lang="es-ES" sz="1600" dirty="0" smtClean="0">
                <a:solidFill>
                  <a:schemeClr val="tx1"/>
                </a:solidFill>
              </a:rPr>
            </a:br>
            <a:r>
              <a:rPr lang="es-ES" sz="1600" dirty="0" smtClean="0">
                <a:solidFill>
                  <a:schemeClr val="tx1"/>
                </a:solidFill>
              </a:rPr>
              <a:t>Segregado del municipio de los córdobas y montería iniciando así su vida político-administrativa independiente el día 2 de febrero 1979, siendo el primer alcalde José María Requeme Muñoz experimentando en los últimos años un relativo desarrollo y bienestar comunitario.</a:t>
            </a:r>
            <a:br>
              <a:rPr lang="es-ES" sz="1600" dirty="0" smtClean="0">
                <a:solidFill>
                  <a:schemeClr val="tx1"/>
                </a:solidFill>
              </a:rPr>
            </a:br>
            <a:r>
              <a:rPr lang="es-ES" sz="1600" dirty="0" smtClean="0">
                <a:solidFill>
                  <a:schemeClr val="tx1"/>
                </a:solidFill>
              </a:rPr>
              <a:t>Canalete cuenta con 11 corregimientos los cuales les damos nombre a continuación.</a:t>
            </a:r>
            <a:br>
              <a:rPr lang="es-ES" sz="1600" dirty="0" smtClean="0">
                <a:solidFill>
                  <a:schemeClr val="tx1"/>
                </a:solidFill>
              </a:rPr>
            </a:br>
            <a:r>
              <a:rPr lang="es-ES" sz="1600" dirty="0" smtClean="0">
                <a:solidFill>
                  <a:schemeClr val="tx1"/>
                </a:solidFill>
              </a:rPr>
              <a:t>Urango, Limón, Guineo, Cordobita Fronteras, Buenos Aires las Pavas, Sisevan, Popayán, Tierra Dentro, El Tomate, Cordobita Central, y Cadillo.</a:t>
            </a:r>
            <a:br>
              <a:rPr lang="es-ES" sz="1600" dirty="0" smtClean="0">
                <a:solidFill>
                  <a:schemeClr val="tx1"/>
                </a:solidFill>
              </a:rPr>
            </a:br>
            <a:r>
              <a:rPr lang="es-ES" sz="1600" dirty="0" smtClean="0">
                <a:solidFill>
                  <a:schemeClr val="tx1"/>
                </a:solidFill>
              </a:rPr>
              <a:t>Este bello municipio cuenta con una población de 19.100 habitantes que corresponde el 70% a la zona rural y el 30% a la zona urbana si hay algo que identifica a los canaletense sin duda alguna es el árbol del florisanto ubicado a la entrada del pueblo y el cual a sido testigo mudo de todos los acontecimientos que en este municipio han ocurrido a lo largo de su historia hay quienes indican que el florisanto fue utilizado en la época de la violencia partidista de la cual no se escapo canalete como sitio de ejecuciones, colgaban a los denominados enemigos de la democracia.</a:t>
            </a:r>
            <a:br>
              <a:rPr lang="es-ES" sz="1600" dirty="0" smtClean="0">
                <a:solidFill>
                  <a:schemeClr val="tx1"/>
                </a:solidFill>
              </a:rPr>
            </a:br>
            <a:r>
              <a:rPr lang="es-ES" sz="1600" dirty="0" smtClean="0">
                <a:solidFill>
                  <a:schemeClr val="tx1"/>
                </a:solidFill>
              </a:rPr>
              <a:t>Explican que en el año 1952 llego un sacerdote al pueblo y reunió a todos los habitantes para limpiar ese sector aprovecho entonces para realizar una misa campal y coloco unos clavos para colocar el altar pero muchos dicen que estos fueron utilizados para colgar a la gente.</a:t>
            </a:r>
            <a:br>
              <a:rPr lang="es-ES" sz="1600" dirty="0" smtClean="0">
                <a:solidFill>
                  <a:schemeClr val="tx1"/>
                </a:solidFill>
              </a:rPr>
            </a:br>
            <a:r>
              <a:rPr lang="es-ES" sz="1600" dirty="0" smtClean="0">
                <a:solidFill>
                  <a:schemeClr val="tx1"/>
                </a:solidFill>
              </a:rPr>
              <a:t>El árbol del florisanto es considerado como símbolo de pureza, de constancia y la perseverancia de cada uno de sus pobladores por eso no permiten que nadien arroje siquiera una piedra o se monten en las ramas a cortarla. </a:t>
            </a:r>
            <a:endParaRPr lang="es-ES_tradnl" sz="1600" dirty="0">
              <a:solidFill>
                <a:schemeClr val="tx1"/>
              </a:solidFill>
            </a:endParaRPr>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inta hacia arriba">
            <a:hlinkClick r:id="" action="ppaction://hlinkshowjump?jump=lastslide"/>
          </p:cNvPr>
          <p:cNvSpPr/>
          <p:nvPr/>
        </p:nvSpPr>
        <p:spPr>
          <a:xfrm>
            <a:off x="285720" y="6215082"/>
            <a:ext cx="857256" cy="357190"/>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uadroTexto"/>
          <p:cNvSpPr txBox="1"/>
          <p:nvPr/>
        </p:nvSpPr>
        <p:spPr>
          <a:xfrm>
            <a:off x="5762506" y="6588060"/>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 action="ppaction://hlinkshowjump?jump=firstslide"/>
          </p:cNvPr>
          <p:cNvSpPr/>
          <p:nvPr/>
        </p:nvSpPr>
        <p:spPr>
          <a:xfrm>
            <a:off x="6334010" y="6210164"/>
            <a:ext cx="642942" cy="38718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6300192" y="6165304"/>
            <a:ext cx="720080" cy="43204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7991500" y="6143644"/>
            <a:ext cx="866780" cy="42862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0834"/>
            <a:ext cx="1416790" cy="369332"/>
          </a:xfrm>
          <a:prstGeom prst="rect">
            <a:avLst/>
          </a:prstGeom>
          <a:noFill/>
        </p:spPr>
        <p:txBody>
          <a:bodyPr wrap="square" rtlCol="0">
            <a:spAutoFit/>
          </a:bodyPr>
          <a:lstStyle/>
          <a:p>
            <a:pPr algn="ctr"/>
            <a:r>
              <a:rPr lang="es-AR" dirty="0" smtClean="0"/>
              <a:t>CANALETE</a:t>
            </a:r>
            <a:endParaRPr lang="es-AR" dirty="0"/>
          </a:p>
        </p:txBody>
      </p:sp>
      <p:sp>
        <p:nvSpPr>
          <p:cNvPr id="17" name="16 Estrella de 5 puntas">
            <a:hlinkClick r:id="rId3" action="ppaction://hlinksldjump"/>
          </p:cNvPr>
          <p:cNvSpPr/>
          <p:nvPr/>
        </p:nvSpPr>
        <p:spPr>
          <a:xfrm>
            <a:off x="1761978" y="61653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2"/>
          </a:solidFill>
        </p:spPr>
        <p:txBody>
          <a:bodyPr/>
          <a:lstStyle/>
          <a:p>
            <a:r>
              <a:rPr lang="es-ES_tradnl" dirty="0" smtClean="0"/>
              <a:t>ECOLOGIA DE CANALETE</a:t>
            </a:r>
            <a:endParaRPr lang="es-ES_tradnl" dirty="0"/>
          </a:p>
        </p:txBody>
      </p:sp>
      <p:sp>
        <p:nvSpPr>
          <p:cNvPr id="3" name="2 Marcador de contenido"/>
          <p:cNvSpPr>
            <a:spLocks noGrp="1"/>
          </p:cNvSpPr>
          <p:nvPr>
            <p:ph idx="1"/>
          </p:nvPr>
        </p:nvSpPr>
        <p:spPr/>
        <p:txBody>
          <a:bodyPr>
            <a:normAutofit fontScale="92500" lnSpcReduction="10000"/>
          </a:bodyPr>
          <a:lstStyle/>
          <a:p>
            <a:r>
              <a:rPr lang="es-ES" dirty="0" smtClean="0"/>
              <a:t>El territorio de la zona es ondulado, atravesado por la serranía de abibe, formando los cerros de las Lajas y altos de Buenos Aires. Por el municipio pasa el río Canalete como principal fuente Hidrográfica.</a:t>
            </a:r>
            <a:br>
              <a:rPr lang="es-ES" dirty="0" smtClean="0"/>
            </a:br>
            <a:r>
              <a:rPr lang="es-ES" dirty="0" smtClean="0"/>
              <a:t/>
            </a:r>
            <a:br>
              <a:rPr lang="es-ES" dirty="0" smtClean="0"/>
            </a:br>
            <a:r>
              <a:rPr lang="es-ES" dirty="0" smtClean="0"/>
              <a:t>El municipio se caracteriza por tener un clima tropical variado, con una temperatura promedio de 28 grados centígrados, destacándose el brillo solar y en las horas de la tarde fuertes brisas</a:t>
            </a:r>
            <a:endParaRPr lang="es-ES_tradnl" dirty="0" smtClean="0"/>
          </a:p>
          <a:p>
            <a:endParaRPr lang="es-ES_tradnl" dirty="0"/>
          </a:p>
        </p:txBody>
      </p:sp>
      <p:sp>
        <p:nvSpPr>
          <p:cNvPr id="4" name="3 Rectángulo"/>
          <p:cNvSpPr/>
          <p:nvPr/>
        </p:nvSpPr>
        <p:spPr>
          <a:xfrm>
            <a:off x="0" y="5949280"/>
            <a:ext cx="9144000" cy="90872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inta hacia arriba"/>
          <p:cNvSpPr/>
          <p:nvPr/>
        </p:nvSpPr>
        <p:spPr>
          <a:xfrm>
            <a:off x="285720" y="6141583"/>
            <a:ext cx="857256" cy="35922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6" name="5 CuadroTexto"/>
          <p:cNvSpPr txBox="1"/>
          <p:nvPr/>
        </p:nvSpPr>
        <p:spPr>
          <a:xfrm>
            <a:off x="214282" y="6482167"/>
            <a:ext cx="1214446" cy="369332"/>
          </a:xfrm>
          <a:prstGeom prst="rect">
            <a:avLst/>
          </a:prstGeom>
          <a:noFill/>
        </p:spPr>
        <p:txBody>
          <a:bodyPr wrap="square" rtlCol="0">
            <a:spAutoFit/>
          </a:bodyPr>
          <a:lstStyle/>
          <a:p>
            <a:r>
              <a:rPr lang="es-ES" dirty="0" smtClean="0"/>
              <a:t>CREDITO</a:t>
            </a:r>
            <a:endParaRPr lang="es-CO" dirty="0"/>
          </a:p>
        </p:txBody>
      </p:sp>
      <p:sp>
        <p:nvSpPr>
          <p:cNvPr id="7" name="6 CuadroTexto"/>
          <p:cNvSpPr txBox="1"/>
          <p:nvPr/>
        </p:nvSpPr>
        <p:spPr>
          <a:xfrm>
            <a:off x="8001024" y="6482167"/>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072462" y="6100784"/>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inta hacia arriba">
            <a:hlinkClick r:id="" action="ppaction://hlinkshowjump?jump=lastslide"/>
          </p:cNvPr>
          <p:cNvSpPr/>
          <p:nvPr/>
        </p:nvSpPr>
        <p:spPr>
          <a:xfrm>
            <a:off x="285720" y="6143644"/>
            <a:ext cx="857256" cy="357190"/>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uadroTexto"/>
          <p:cNvSpPr txBox="1"/>
          <p:nvPr/>
        </p:nvSpPr>
        <p:spPr>
          <a:xfrm>
            <a:off x="5762506" y="6588060"/>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 action="ppaction://hlinkshowjump?jump=firstslide"/>
          </p:cNvPr>
          <p:cNvSpPr/>
          <p:nvPr/>
        </p:nvSpPr>
        <p:spPr>
          <a:xfrm>
            <a:off x="6334010" y="6054814"/>
            <a:ext cx="642942" cy="49767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6228184" y="6021288"/>
            <a:ext cx="792088" cy="57606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7929586" y="6072206"/>
            <a:ext cx="866780" cy="42862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0834"/>
            <a:ext cx="1416790" cy="369332"/>
          </a:xfrm>
          <a:prstGeom prst="rect">
            <a:avLst/>
          </a:prstGeom>
          <a:noFill/>
        </p:spPr>
        <p:txBody>
          <a:bodyPr wrap="square" rtlCol="0">
            <a:spAutoFit/>
          </a:bodyPr>
          <a:lstStyle/>
          <a:p>
            <a:pPr algn="ctr"/>
            <a:r>
              <a:rPr lang="es-AR" dirty="0" smtClean="0"/>
              <a:t>CANALETE</a:t>
            </a:r>
            <a:endParaRPr lang="es-AR" dirty="0"/>
          </a:p>
        </p:txBody>
      </p:sp>
      <p:sp>
        <p:nvSpPr>
          <p:cNvPr id="17" name="16 Estrella de 5 puntas">
            <a:hlinkClick r:id="rId3" action="ppaction://hlinksldjump"/>
          </p:cNvPr>
          <p:cNvSpPr/>
          <p:nvPr/>
        </p:nvSpPr>
        <p:spPr>
          <a:xfrm>
            <a:off x="1761978" y="6000768"/>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2"/>
          </a:solidFill>
        </p:spPr>
        <p:txBody>
          <a:bodyPr/>
          <a:lstStyle/>
          <a:p>
            <a:r>
              <a:rPr lang="es-ES_tradnl" dirty="0" smtClean="0"/>
              <a:t>ECONOMIA DE CANALETE</a:t>
            </a:r>
            <a:endParaRPr lang="es-ES_tradnl" dirty="0"/>
          </a:p>
        </p:txBody>
      </p:sp>
      <p:sp>
        <p:nvSpPr>
          <p:cNvPr id="3" name="2 Marcador de contenido"/>
          <p:cNvSpPr>
            <a:spLocks noGrp="1"/>
          </p:cNvSpPr>
          <p:nvPr>
            <p:ph idx="1"/>
          </p:nvPr>
        </p:nvSpPr>
        <p:spPr/>
        <p:txBody>
          <a:bodyPr>
            <a:normAutofit/>
          </a:bodyPr>
          <a:lstStyle/>
          <a:p>
            <a:r>
              <a:rPr lang="es-ES" sz="2400" dirty="0" smtClean="0"/>
              <a:t>Región ganadera. Según los geólogos, podría ser un potencial agrícola, pues el valle del río Canalete tiene cerca de ocho metros de capa vegetal. El 90% del territorio municipal y la gran mayoría de las personas dependen de este sector para producir. Un alto </a:t>
            </a:r>
            <a:endParaRPr lang="es-ES_tradnl" sz="2400"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inta hacia arriba">
            <a:hlinkClick r:id="" action="ppaction://hlinkshowjump?jump=lastslide"/>
          </p:cNvPr>
          <p:cNvSpPr/>
          <p:nvPr/>
        </p:nvSpPr>
        <p:spPr>
          <a:xfrm>
            <a:off x="285720" y="6215082"/>
            <a:ext cx="857256" cy="357190"/>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7991500" y="6215082"/>
            <a:ext cx="8667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0834"/>
            <a:ext cx="1416790" cy="369332"/>
          </a:xfrm>
          <a:prstGeom prst="rect">
            <a:avLst/>
          </a:prstGeom>
          <a:noFill/>
        </p:spPr>
        <p:txBody>
          <a:bodyPr wrap="square" rtlCol="0">
            <a:spAutoFit/>
          </a:bodyPr>
          <a:lstStyle/>
          <a:p>
            <a:pPr algn="ctr"/>
            <a:r>
              <a:rPr lang="es-AR" dirty="0" smtClean="0"/>
              <a:t>CANALETE</a:t>
            </a:r>
            <a:endParaRPr lang="es-AR" dirty="0"/>
          </a:p>
        </p:txBody>
      </p:sp>
      <p:sp>
        <p:nvSpPr>
          <p:cNvPr id="17" name="16 Estrella de 5 puntas">
            <a:hlinkClick r:id="rId3" action="ppaction://hlinksldjump"/>
          </p:cNvPr>
          <p:cNvSpPr/>
          <p:nvPr/>
        </p:nvSpPr>
        <p:spPr>
          <a:xfrm>
            <a:off x="1761978" y="61653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Subtítulo"/>
          <p:cNvSpPr txBox="1">
            <a:spLocks/>
          </p:cNvSpPr>
          <p:nvPr/>
        </p:nvSpPr>
        <p:spPr>
          <a:xfrm>
            <a:off x="6000792" y="1357298"/>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5" name="4 CuadroTexto">
            <a:hlinkClick r:id="rId2" action="ppaction://hlinksldjump"/>
          </p:cNvPr>
          <p:cNvSpPr txBox="1"/>
          <p:nvPr/>
        </p:nvSpPr>
        <p:spPr>
          <a:xfrm>
            <a:off x="6500826" y="2916792"/>
            <a:ext cx="1428760" cy="369332"/>
          </a:xfrm>
          <a:prstGeom prst="rect">
            <a:avLst/>
          </a:prstGeom>
          <a:solidFill>
            <a:srgbClr val="FF000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BANDERA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5 CuadroTexto">
            <a:hlinkClick r:id="rId3" action="ppaction://hlinksldjump"/>
          </p:cNvPr>
          <p:cNvSpPr txBox="1"/>
          <p:nvPr/>
        </p:nvSpPr>
        <p:spPr>
          <a:xfrm>
            <a:off x="6500826" y="3357562"/>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7" name="6 CuadroTexto">
            <a:hlinkClick r:id="rId4" action="ppaction://hlinksldjump"/>
          </p:cNvPr>
          <p:cNvSpPr txBox="1"/>
          <p:nvPr/>
        </p:nvSpPr>
        <p:spPr>
          <a:xfrm>
            <a:off x="6500826" y="2500306"/>
            <a:ext cx="1000132" cy="369332"/>
          </a:xfrm>
          <a:prstGeom prst="rect">
            <a:avLst/>
          </a:prstGeom>
          <a:solidFill>
            <a:srgbClr val="990033"/>
          </a:solidFill>
        </p:spPr>
        <p:txBody>
          <a:bodyPr wrap="square" rtlCol="0">
            <a:spAutoFit/>
          </a:bodyPr>
          <a:lstStyle/>
          <a:p>
            <a:r>
              <a:rPr lang="es-ES_tradnl" dirty="0" smtClean="0">
                <a:ln w="18415" cmpd="sng">
                  <a:solidFill>
                    <a:srgbClr val="FFFFFF"/>
                  </a:solidFill>
                  <a:prstDash val="solid"/>
                </a:ln>
                <a:solidFill>
                  <a:srgbClr val="FFFFFF"/>
                </a:solidFill>
                <a:hlinkClick r:id="rId4" action="ppaction://hlinksldjump"/>
              </a:rPr>
              <a:t>ESCUDO</a:t>
            </a:r>
            <a:endParaRPr lang="es-ES_tradnl" dirty="0">
              <a:ln w="18415" cmpd="sng">
                <a:solidFill>
                  <a:srgbClr val="FFFFFF"/>
                </a:solidFill>
                <a:prstDash val="solid"/>
              </a:ln>
              <a:solidFill>
                <a:srgbClr val="FFFFFF"/>
              </a:solidFill>
            </a:endParaRPr>
          </a:p>
        </p:txBody>
      </p:sp>
      <p:sp>
        <p:nvSpPr>
          <p:cNvPr id="8" name="7 CuadroTexto">
            <a:hlinkClick r:id="rId5" action="ppaction://hlinksldjump"/>
          </p:cNvPr>
          <p:cNvSpPr txBox="1"/>
          <p:nvPr/>
        </p:nvSpPr>
        <p:spPr>
          <a:xfrm>
            <a:off x="6500826" y="3845486"/>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9" name="8 CuadroTexto">
            <a:hlinkClick r:id="rId6" action="ppaction://hlinksldjump"/>
          </p:cNvPr>
          <p:cNvSpPr txBox="1"/>
          <p:nvPr/>
        </p:nvSpPr>
        <p:spPr>
          <a:xfrm>
            <a:off x="6500858" y="4714884"/>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 name="9 CuadroTexto">
            <a:hlinkClick r:id="rId7" action="ppaction://hlinksldjump"/>
          </p:cNvPr>
          <p:cNvSpPr txBox="1"/>
          <p:nvPr/>
        </p:nvSpPr>
        <p:spPr>
          <a:xfrm>
            <a:off x="6500826" y="5131370"/>
            <a:ext cx="1643074" cy="369332"/>
          </a:xfrm>
          <a:prstGeom prst="rect">
            <a:avLst/>
          </a:prstGeom>
          <a:solidFill>
            <a:srgbClr val="990033"/>
          </a:solidFill>
        </p:spPr>
        <p:txBody>
          <a:bodyPr wrap="square" rtlCol="0">
            <a:spAutoFit/>
          </a:bodyPr>
          <a:lstStyle/>
          <a:p>
            <a:pPr algn="ctr"/>
            <a:r>
              <a:rPr lang="es-ES_tradnl" b="1" dirty="0" smtClean="0">
                <a:solidFill>
                  <a:schemeClr val="bg1"/>
                </a:solidFill>
              </a:rPr>
              <a:t>HIDROGRAFIA</a:t>
            </a:r>
            <a:endParaRPr lang="es-ES_tradnl" b="1" dirty="0">
              <a:solidFill>
                <a:schemeClr val="bg1"/>
              </a:solidFill>
            </a:endParaRPr>
          </a:p>
        </p:txBody>
      </p:sp>
      <p:sp>
        <p:nvSpPr>
          <p:cNvPr id="11" name="10 CuadroTexto">
            <a:hlinkClick r:id="rId8" action="ppaction://hlinksldjump"/>
          </p:cNvPr>
          <p:cNvSpPr txBox="1"/>
          <p:nvPr/>
        </p:nvSpPr>
        <p:spPr>
          <a:xfrm>
            <a:off x="6500858" y="5559998"/>
            <a:ext cx="2000232" cy="369332"/>
          </a:xfrm>
          <a:prstGeom prst="rect">
            <a:avLst/>
          </a:prstGeom>
          <a:solidFill>
            <a:schemeClr val="accent6">
              <a:lumMod val="75000"/>
            </a:schemeClr>
          </a:solidFill>
        </p:spPr>
        <p:txBody>
          <a:bodyPr wrap="square" rtlCol="0">
            <a:spAutoFit/>
          </a:bodyPr>
          <a:lstStyle/>
          <a:p>
            <a:pPr algn="ctr"/>
            <a:r>
              <a:rPr lang="es-ES_tradnl" b="1" dirty="0" smtClean="0">
                <a:solidFill>
                  <a:schemeClr val="bg1"/>
                </a:solidFill>
              </a:rPr>
              <a:t>ECONOMIA</a:t>
            </a:r>
            <a:endParaRPr lang="es-ES_tradnl" b="1" dirty="0">
              <a:solidFill>
                <a:schemeClr val="bg1"/>
              </a:solidFill>
            </a:endParaRPr>
          </a:p>
        </p:txBody>
      </p:sp>
      <p:sp>
        <p:nvSpPr>
          <p:cNvPr id="12" name="11 CuadroTexto">
            <a:hlinkClick r:id="rId9" action="ppaction://hlinksldjump"/>
          </p:cNvPr>
          <p:cNvSpPr txBox="1"/>
          <p:nvPr/>
        </p:nvSpPr>
        <p:spPr>
          <a:xfrm>
            <a:off x="6500826" y="2071678"/>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3" name="2 Subtítulo"/>
          <p:cNvSpPr txBox="1">
            <a:spLocks/>
          </p:cNvSpPr>
          <p:nvPr/>
        </p:nvSpPr>
        <p:spPr>
          <a:xfrm>
            <a:off x="1071538" y="357166"/>
            <a:ext cx="6929486" cy="785818"/>
          </a:xfrm>
          <a:prstGeom prst="rect">
            <a:avLst/>
          </a:prstGeom>
          <a:solidFill>
            <a:srgbClr val="CC6600"/>
          </a:solidFill>
          <a:ln>
            <a:solidFill>
              <a:schemeClr val="bg1"/>
            </a:solidFill>
          </a:ln>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lang="es-ES_tradnl" sz="3600" dirty="0" smtClean="0">
                <a:ln w="18415" cmpd="sng">
                  <a:solidFill>
                    <a:schemeClr val="tx1"/>
                  </a:solidFill>
                  <a:prstDash val="solid"/>
                </a:ln>
                <a:solidFill>
                  <a:srgbClr val="FFFFFF"/>
                </a:solidFill>
                <a:effectLst>
                  <a:outerShdw blurRad="63500" dir="3600000" algn="tl" rotWithShape="0">
                    <a:srgbClr val="000000">
                      <a:alpha val="70000"/>
                    </a:srgbClr>
                  </a:outerShdw>
                </a:effectLst>
              </a:rPr>
              <a:t>MUNICIPIO</a:t>
            </a:r>
            <a:r>
              <a:rPr kumimoji="0" lang="es-ES_tradnl" sz="3600" b="0" i="0" u="none" strike="noStrike" kern="1200" cap="none" spc="0" normalizeH="0" noProof="0" dirty="0" smtClean="0">
                <a:ln w="18415" cmpd="sng">
                  <a:solidFill>
                    <a:schemeClr val="tx1"/>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 DE CERETE</a:t>
            </a:r>
            <a:endParaRPr kumimoji="0" lang="es-ES_tradnl" sz="3600" b="0" i="0" u="none" strike="noStrike" kern="1200" cap="none" spc="0" normalizeH="0" baseline="0" noProof="0" dirty="0">
              <a:ln w="18415" cmpd="sng">
                <a:solidFill>
                  <a:schemeClr val="tx1"/>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pic>
        <p:nvPicPr>
          <p:cNvPr id="201730" name="Picture 2" descr="http://www.google.com.co/maps/vt/data=LtgX-e3f8ctI3U5dJtbt7EJ1ZfRneYme,szCQFYPD2A43Dtm1VJLGr3amE77lmS3fypGCzNi9uPemdGlbpDlc0rtmH05W7pcapEPNycta42O8j8Ow2SvefndaSCHsErfEkrrd-Y0Jx0mu9Owr4NR1PRS8L40VJ8-h0KBecZd2X6l9DTyrQm3mNCfoUOqp43u4iu37UGzo6dgDBWmz">
            <a:hlinkClick r:id="rId10"/>
          </p:cNvPr>
          <p:cNvPicPr>
            <a:picLocks noChangeAspect="1" noChangeArrowheads="1"/>
          </p:cNvPicPr>
          <p:nvPr/>
        </p:nvPicPr>
        <p:blipFill>
          <a:blip r:embed="rId11" cstate="print"/>
          <a:srcRect/>
          <a:stretch>
            <a:fillRect/>
          </a:stretch>
        </p:blipFill>
        <p:spPr bwMode="auto">
          <a:xfrm>
            <a:off x="928662" y="1714488"/>
            <a:ext cx="4500594" cy="3571900"/>
          </a:xfrm>
          <a:prstGeom prst="rect">
            <a:avLst/>
          </a:prstGeom>
          <a:noFill/>
        </p:spPr>
      </p:pic>
      <p:sp>
        <p:nvSpPr>
          <p:cNvPr id="15" name="1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17" name="1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19" name="1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2" name="21 CuadroTexto"/>
          <p:cNvSpPr txBox="1"/>
          <p:nvPr/>
        </p:nvSpPr>
        <p:spPr>
          <a:xfrm>
            <a:off x="6500826" y="4274114"/>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ECOLOGIA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 name="19 Cinta hacia arriba">
            <a:hlinkClick r:id="" action="ppaction://hlinkshowjump?jump=lastslide"/>
          </p:cNvPr>
          <p:cNvSpPr/>
          <p:nvPr/>
        </p:nvSpPr>
        <p:spPr>
          <a:xfrm>
            <a:off x="285720" y="6215082"/>
            <a:ext cx="857256" cy="357190"/>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1" name="20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3" name="22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4" name="23 Multidocumento">
            <a:hlinkClick r:id="rId1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5" name="24 Botón de acción: Inicio">
            <a:hlinkClick r:id="" action="ppaction://hlinkshowjump?jump=endshow" highlightClick="1"/>
          </p:cNvPr>
          <p:cNvSpPr/>
          <p:nvPr/>
        </p:nvSpPr>
        <p:spPr>
          <a:xfrm>
            <a:off x="7991500" y="6215082"/>
            <a:ext cx="8667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28596" y="142852"/>
            <a:ext cx="8229600" cy="1000108"/>
          </a:xfrm>
          <a:solidFill>
            <a:srgbClr val="FFC000"/>
          </a:solidFill>
        </p:spPr>
        <p:style>
          <a:lnRef idx="2">
            <a:schemeClr val="accent2"/>
          </a:lnRef>
          <a:fillRef idx="1">
            <a:schemeClr val="lt1"/>
          </a:fillRef>
          <a:effectRef idx="0">
            <a:schemeClr val="accent2"/>
          </a:effectRef>
          <a:fontRef idx="minor">
            <a:schemeClr val="dk1"/>
          </a:fontRef>
        </p:style>
        <p:txBody>
          <a:bodyPr>
            <a:normAutofit fontScale="90000"/>
          </a:bodyPr>
          <a:lstStyle/>
          <a:p>
            <a:r>
              <a:rPr lang="es-ES_tradnl" sz="6000" dirty="0" smtClean="0">
                <a:solidFill>
                  <a:srgbClr val="FF0000"/>
                </a:solidFill>
              </a:rPr>
              <a:t>BANDERA DE CORDOBA</a:t>
            </a:r>
            <a:endParaRPr lang="es-ES_tradnl" sz="6000" dirty="0">
              <a:solidFill>
                <a:srgbClr val="FF0000"/>
              </a:solidFill>
            </a:endParaRPr>
          </a:p>
        </p:txBody>
      </p:sp>
      <p:sp>
        <p:nvSpPr>
          <p:cNvPr id="3" name="2 Marcador de contenido"/>
          <p:cNvSpPr>
            <a:spLocks noGrp="1"/>
          </p:cNvSpPr>
          <p:nvPr>
            <p:ph idx="1"/>
          </p:nvPr>
        </p:nvSpPr>
        <p:spPr>
          <a:xfrm>
            <a:off x="428596" y="1214422"/>
            <a:ext cx="4257676" cy="4554551"/>
          </a:xfrm>
        </p:spPr>
        <p:txBody>
          <a:bodyPr>
            <a:normAutofit/>
          </a:bodyPr>
          <a:lstStyle/>
          <a:p>
            <a:pPr algn="ctr"/>
            <a:r>
              <a:rPr lang="es-ES" sz="2800" b="1" dirty="0" smtClean="0"/>
              <a:t>Bandera del Departamento de Córdoba </a:t>
            </a:r>
            <a:endParaRPr lang="es-ES_tradnl" sz="2800" dirty="0" smtClean="0"/>
          </a:p>
          <a:p>
            <a:pPr algn="ctr">
              <a:buNone/>
            </a:pPr>
            <a:r>
              <a:rPr lang="es-ES" sz="1800" b="1" dirty="0" smtClean="0"/>
              <a:t>Diseñada por Abel Botero Arango, fue aprobado el 12 de diciembre de 1951 por los comisionados de la Junta central Pro Departamento de Córdoba. Está conformada por tres franjas horizontales: Azul, Blanco y Verde. El Azul, simboliza los ríos, el valle y el mar; además de todo el espacio por ellos ocupado. Con este color se representa al Sinú, al San Jorge, sus ciénagas y el extenso Mar Caribe que </a:t>
            </a:r>
            <a:endParaRPr lang="es-ES_tradnl" sz="1800" b="1" dirty="0"/>
          </a:p>
        </p:txBody>
      </p:sp>
      <p:pic>
        <p:nvPicPr>
          <p:cNvPr id="5" name="4 Imagen" descr="Bandera del Departamento de Córdoba Colombia"/>
          <p:cNvPicPr/>
          <p:nvPr/>
        </p:nvPicPr>
        <p:blipFill>
          <a:blip r:embed="rId2" cstate="print"/>
          <a:srcRect l="9375"/>
          <a:stretch>
            <a:fillRect/>
          </a:stretch>
        </p:blipFill>
        <p:spPr bwMode="auto">
          <a:xfrm>
            <a:off x="5143504" y="2143116"/>
            <a:ext cx="3429024" cy="2862276"/>
          </a:xfrm>
          <a:prstGeom prst="rect">
            <a:avLst/>
          </a:prstGeom>
          <a:noFill/>
          <a:ln w="9525">
            <a:noFill/>
            <a:miter lim="800000"/>
            <a:headEnd/>
            <a:tailEnd/>
          </a:ln>
        </p:spPr>
      </p:pic>
      <p:sp>
        <p:nvSpPr>
          <p:cNvPr id="6" name="5 Rectángulo"/>
          <p:cNvSpPr/>
          <p:nvPr/>
        </p:nvSpPr>
        <p:spPr>
          <a:xfrm>
            <a:off x="0" y="5786454"/>
            <a:ext cx="9144000" cy="107154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214282" y="6417254"/>
            <a:ext cx="1214446" cy="369332"/>
          </a:xfrm>
          <a:prstGeom prst="rect">
            <a:avLst/>
          </a:prstGeom>
          <a:noFill/>
        </p:spPr>
        <p:txBody>
          <a:bodyPr wrap="square" rtlCol="0">
            <a:spAutoFit/>
          </a:bodyPr>
          <a:lstStyle/>
          <a:p>
            <a:r>
              <a:rPr lang="es-ES" dirty="0" smtClean="0">
                <a:solidFill>
                  <a:schemeClr val="bg1"/>
                </a:solidFill>
              </a:rPr>
              <a:t>CREDITO</a:t>
            </a:r>
            <a:endParaRPr lang="es-CO" dirty="0">
              <a:solidFill>
                <a:schemeClr val="bg1"/>
              </a:solidFill>
            </a:endParaRPr>
          </a:p>
        </p:txBody>
      </p:sp>
      <p:sp>
        <p:nvSpPr>
          <p:cNvPr id="9" name="8 CuadroTexto"/>
          <p:cNvSpPr txBox="1"/>
          <p:nvPr/>
        </p:nvSpPr>
        <p:spPr>
          <a:xfrm>
            <a:off x="8001024" y="6417254"/>
            <a:ext cx="928694" cy="369332"/>
          </a:xfrm>
          <a:prstGeom prst="rect">
            <a:avLst/>
          </a:prstGeom>
          <a:noFill/>
        </p:spPr>
        <p:txBody>
          <a:bodyPr wrap="square" rtlCol="0">
            <a:spAutoFit/>
          </a:bodyPr>
          <a:lstStyle/>
          <a:p>
            <a:r>
              <a:rPr lang="es-ES" dirty="0" smtClean="0">
                <a:solidFill>
                  <a:schemeClr val="bg1"/>
                </a:solidFill>
              </a:rPr>
              <a:t>SALIDA</a:t>
            </a:r>
            <a:endParaRPr lang="es-CO" dirty="0">
              <a:solidFill>
                <a:schemeClr val="bg1"/>
              </a:solidFill>
            </a:endParaRPr>
          </a:p>
        </p:txBody>
      </p:sp>
      <p:sp>
        <p:nvSpPr>
          <p:cNvPr id="11" name="10 CuadroTexto"/>
          <p:cNvSpPr txBox="1"/>
          <p:nvPr/>
        </p:nvSpPr>
        <p:spPr>
          <a:xfrm>
            <a:off x="3857620" y="6417254"/>
            <a:ext cx="2000264" cy="369332"/>
          </a:xfrm>
          <a:prstGeom prst="rect">
            <a:avLst/>
          </a:prstGeom>
          <a:noFill/>
        </p:spPr>
        <p:txBody>
          <a:bodyPr wrap="square" rtlCol="0">
            <a:spAutoFit/>
          </a:bodyPr>
          <a:lstStyle/>
          <a:p>
            <a:r>
              <a:rPr lang="es-ES" dirty="0" smtClean="0">
                <a:solidFill>
                  <a:schemeClr val="bg1"/>
                </a:solidFill>
              </a:rPr>
              <a:t>PAGINA PRINCIPAL</a:t>
            </a:r>
            <a:endParaRPr lang="es-CO" dirty="0">
              <a:solidFill>
                <a:schemeClr val="bg1"/>
              </a:solidFill>
            </a:endParaRPr>
          </a:p>
        </p:txBody>
      </p:sp>
      <p:sp>
        <p:nvSpPr>
          <p:cNvPr id="14" name="13 Cinta hacia arriba">
            <a:hlinkClick r:id="" action="ppaction://hlinkshowjump?jump=lastslide"/>
          </p:cNvPr>
          <p:cNvSpPr/>
          <p:nvPr/>
        </p:nvSpPr>
        <p:spPr>
          <a:xfrm>
            <a:off x="286290" y="6093296"/>
            <a:ext cx="757318" cy="264662"/>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Botón de acción: Inicio">
            <a:hlinkClick r:id="" action="ppaction://hlinkshowjump?jump=endshow" highlightClick="1"/>
          </p:cNvPr>
          <p:cNvSpPr/>
          <p:nvPr/>
        </p:nvSpPr>
        <p:spPr>
          <a:xfrm>
            <a:off x="8028384" y="6093296"/>
            <a:ext cx="504056" cy="28404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Multidocumento">
            <a:hlinkClick r:id="rId3" action="ppaction://hlinksldjump"/>
          </p:cNvPr>
          <p:cNvSpPr/>
          <p:nvPr/>
        </p:nvSpPr>
        <p:spPr>
          <a:xfrm>
            <a:off x="4355976" y="5949280"/>
            <a:ext cx="432048" cy="504056"/>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214290"/>
            <a:ext cx="7500990" cy="1000132"/>
          </a:xfrm>
          <a:solidFill>
            <a:srgbClr val="FFC000"/>
          </a:solidFill>
        </p:spPr>
        <p:txBody>
          <a:bodyPr>
            <a:normAutofit/>
          </a:bodyPr>
          <a:lstStyle/>
          <a:p>
            <a:r>
              <a:rPr lang="es-ES_tradnl" b="1" dirty="0" smtClean="0">
                <a:ln>
                  <a:solidFill>
                    <a:schemeClr val="bg1">
                      <a:lumMod val="95000"/>
                    </a:schemeClr>
                  </a:solidFill>
                </a:ln>
              </a:rPr>
              <a:t>IDENTIFICACION  DE  CERETE</a:t>
            </a:r>
            <a:endParaRPr lang="es-ES_tradnl" dirty="0">
              <a:ln>
                <a:solidFill>
                  <a:schemeClr val="bg1">
                    <a:lumMod val="95000"/>
                  </a:schemeClr>
                </a:solidFill>
              </a:ln>
            </a:endParaRPr>
          </a:p>
        </p:txBody>
      </p:sp>
      <p:sp>
        <p:nvSpPr>
          <p:cNvPr id="3" name="2 Marcador de contenido"/>
          <p:cNvSpPr>
            <a:spLocks noGrp="1"/>
          </p:cNvSpPr>
          <p:nvPr>
            <p:ph idx="1"/>
          </p:nvPr>
        </p:nvSpPr>
        <p:spPr>
          <a:xfrm>
            <a:off x="539552" y="1556792"/>
            <a:ext cx="7972452" cy="4043377"/>
          </a:xfrm>
        </p:spPr>
        <p:txBody>
          <a:bodyPr>
            <a:normAutofit fontScale="85000" lnSpcReduction="20000"/>
          </a:bodyPr>
          <a:lstStyle/>
          <a:p>
            <a:r>
              <a:rPr lang="es-ES" dirty="0" smtClean="0"/>
              <a:t>MUNICIPIO DE CERETE</a:t>
            </a:r>
            <a:endParaRPr lang="es-ES_tradnl" dirty="0" smtClean="0"/>
          </a:p>
          <a:p>
            <a:r>
              <a:rPr lang="es-ES" b="1" dirty="0" smtClean="0"/>
              <a:t>Nombre del municipio:</a:t>
            </a:r>
            <a:r>
              <a:rPr lang="es-ES" dirty="0" smtClean="0"/>
              <a:t> Cereté</a:t>
            </a:r>
            <a:endParaRPr lang="es-ES_tradnl" dirty="0" smtClean="0"/>
          </a:p>
          <a:p>
            <a:r>
              <a:rPr lang="es-ES" b="1" dirty="0" smtClean="0"/>
              <a:t>NIT:</a:t>
            </a:r>
            <a:r>
              <a:rPr lang="es-ES" dirty="0" smtClean="0"/>
              <a:t> 800.096.763-5</a:t>
            </a:r>
            <a:endParaRPr lang="es-ES_tradnl" dirty="0" smtClean="0"/>
          </a:p>
          <a:p>
            <a:r>
              <a:rPr lang="es-ES" b="1" dirty="0" smtClean="0"/>
              <a:t>Código Dane:</a:t>
            </a:r>
            <a:r>
              <a:rPr lang="es-ES" dirty="0" smtClean="0"/>
              <a:t> 23162</a:t>
            </a:r>
            <a:endParaRPr lang="es-ES_tradnl" dirty="0" smtClean="0"/>
          </a:p>
          <a:p>
            <a:r>
              <a:rPr lang="es-ES" b="1" dirty="0" smtClean="0"/>
              <a:t>Gentilicio:</a:t>
            </a:r>
            <a:r>
              <a:rPr lang="es-ES" dirty="0" smtClean="0"/>
              <a:t> Cereteano(a)</a:t>
            </a:r>
            <a:endParaRPr lang="es-ES_tradnl" dirty="0" smtClean="0"/>
          </a:p>
          <a:p>
            <a:r>
              <a:rPr lang="es-ES" b="1" dirty="0" smtClean="0"/>
              <a:t>Otros nombres que ha recibido el municipio:</a:t>
            </a:r>
            <a:r>
              <a:rPr lang="es-ES" dirty="0" smtClean="0"/>
              <a:t> San Antonio de Cereté</a:t>
            </a:r>
            <a:endParaRPr lang="es-ES_tradnl" dirty="0" smtClean="0"/>
          </a:p>
          <a:p>
            <a:r>
              <a:rPr lang="es-ES" dirty="0" smtClean="0">
                <a:hlinkClick r:id="rId2" tooltip="ir arriba"/>
              </a:rPr>
              <a:t>Arriba</a:t>
            </a:r>
            <a:endParaRPr lang="es-ES_tradnl" dirty="0" smtClean="0"/>
          </a:p>
          <a:p>
            <a:r>
              <a:rPr lang="es-ES" b="1" dirty="0" smtClean="0"/>
              <a:t>Símbolos  </a:t>
            </a:r>
            <a:endParaRPr lang="es-ES_tradnl" b="1" dirty="0" smtClean="0"/>
          </a:p>
          <a:p>
            <a:r>
              <a:rPr lang="es-ES" b="1" dirty="0" smtClean="0"/>
              <a:t>Escudo</a:t>
            </a:r>
            <a:endParaRPr lang="es-ES_tradnl" b="1" dirty="0" smtClean="0"/>
          </a:p>
          <a:p>
            <a:pPr>
              <a:buNone/>
            </a:pPr>
            <a:endParaRPr lang="es-ES_tradnl"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rot="239974">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uadroTexto"/>
          <p:cNvSpPr txBox="1"/>
          <p:nvPr/>
        </p:nvSpPr>
        <p:spPr>
          <a:xfrm rot="239974">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rot="239974">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inta hacia arriba">
            <a:hlinkClick r:id="" action="ppaction://hlinkshowjump?jump=lastslide"/>
          </p:cNvPr>
          <p:cNvSpPr/>
          <p:nvPr/>
        </p:nvSpPr>
        <p:spPr>
          <a:xfrm>
            <a:off x="285720" y="6215082"/>
            <a:ext cx="857256" cy="357190"/>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3" action="ppaction://hlinksldjump"/>
          </p:cNvPr>
          <p:cNvSpPr/>
          <p:nvPr/>
        </p:nvSpPr>
        <p:spPr>
          <a:xfrm>
            <a:off x="6372200" y="6093296"/>
            <a:ext cx="576064" cy="360040"/>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7991500" y="6215082"/>
            <a:ext cx="8667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0834"/>
            <a:ext cx="1416790" cy="369332"/>
          </a:xfrm>
          <a:prstGeom prst="rect">
            <a:avLst/>
          </a:prstGeom>
          <a:noFill/>
        </p:spPr>
        <p:txBody>
          <a:bodyPr wrap="square" rtlCol="0">
            <a:spAutoFit/>
          </a:bodyPr>
          <a:lstStyle/>
          <a:p>
            <a:pPr algn="ctr"/>
            <a:r>
              <a:rPr lang="es-AR" dirty="0" smtClean="0"/>
              <a:t>CERETE</a:t>
            </a:r>
            <a:endParaRPr lang="es-AR" dirty="0"/>
          </a:p>
        </p:txBody>
      </p:sp>
      <p:sp>
        <p:nvSpPr>
          <p:cNvPr id="17" name="16 Estrella de 5 puntas">
            <a:hlinkClick r:id="rId4"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solidFill>
            <a:srgbClr val="FFC000"/>
          </a:solidFill>
        </p:spPr>
        <p:txBody>
          <a:bodyPr>
            <a:normAutofit/>
          </a:bodyPr>
          <a:lstStyle/>
          <a:p>
            <a:r>
              <a:rPr lang="es-ES_tradnl" b="1" dirty="0" smtClean="0">
                <a:ln>
                  <a:solidFill>
                    <a:schemeClr val="bg1">
                      <a:lumMod val="95000"/>
                    </a:schemeClr>
                  </a:solidFill>
                </a:ln>
              </a:rPr>
              <a:t>ESCUDO DE  CERETE</a:t>
            </a:r>
            <a:endParaRPr lang="es-ES_tradnl" dirty="0">
              <a:ln>
                <a:solidFill>
                  <a:schemeClr val="bg1">
                    <a:lumMod val="95000"/>
                  </a:schemeClr>
                </a:solidFill>
              </a:ln>
            </a:endParaRPr>
          </a:p>
        </p:txBody>
      </p:sp>
      <p:pic>
        <p:nvPicPr>
          <p:cNvPr id="12" name="11 Imagen" descr="Escudo de Cereté">
            <a:hlinkClick r:id="rId2" tgtFrame="_blank" tooltip="&quot;Ver escudo del tamaño original&quot;"/>
          </p:cNvPr>
          <p:cNvPicPr/>
          <p:nvPr/>
        </p:nvPicPr>
        <p:blipFill>
          <a:blip r:embed="rId3" cstate="print"/>
          <a:srcRect/>
          <a:stretch>
            <a:fillRect/>
          </a:stretch>
        </p:blipFill>
        <p:spPr bwMode="auto">
          <a:xfrm>
            <a:off x="3071802" y="1643050"/>
            <a:ext cx="2857520" cy="3571900"/>
          </a:xfrm>
          <a:prstGeom prst="rect">
            <a:avLst/>
          </a:prstGeom>
          <a:noFill/>
          <a:ln w="9525">
            <a:noFill/>
            <a:miter lim="800000"/>
            <a:headEnd/>
            <a:tailEnd/>
          </a:ln>
        </p:spPr>
      </p:pic>
      <p:sp>
        <p:nvSpPr>
          <p:cNvPr id="14" name="1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uadroTexto"/>
          <p:cNvSpPr txBox="1"/>
          <p:nvPr/>
        </p:nvSpPr>
        <p:spPr>
          <a:xfrm rot="239974">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16" name="15 CuadroTexto"/>
          <p:cNvSpPr txBox="1"/>
          <p:nvPr/>
        </p:nvSpPr>
        <p:spPr>
          <a:xfrm rot="239974">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17" name="16 Botón de acción: Inicio">
            <a:hlinkClick r:id="" action="ppaction://hlinkshowjump?jump=firstslide" highlightClick="1"/>
          </p:cNvPr>
          <p:cNvSpPr/>
          <p:nvPr/>
        </p:nvSpPr>
        <p:spPr>
          <a:xfrm rot="239974">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inta hacia arriba">
            <a:hlinkClick r:id="" action="ppaction://hlinkshowjump?jump=lastslide"/>
          </p:cNvPr>
          <p:cNvSpPr/>
          <p:nvPr/>
        </p:nvSpPr>
        <p:spPr>
          <a:xfrm>
            <a:off x="285720" y="6215082"/>
            <a:ext cx="857256" cy="357190"/>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0" name="19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1" name="20 Multidocumento">
            <a:hlinkClick r:id="rId4" action="ppaction://hlinksldjump"/>
          </p:cNvPr>
          <p:cNvSpPr/>
          <p:nvPr/>
        </p:nvSpPr>
        <p:spPr>
          <a:xfrm>
            <a:off x="6372200" y="6093296"/>
            <a:ext cx="576064" cy="360040"/>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Botón de acción: Inicio">
            <a:hlinkClick r:id="" action="ppaction://hlinkshowjump?jump=endshow" highlightClick="1"/>
          </p:cNvPr>
          <p:cNvSpPr/>
          <p:nvPr/>
        </p:nvSpPr>
        <p:spPr>
          <a:xfrm>
            <a:off x="7991500" y="6215082"/>
            <a:ext cx="8667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2" name="21 CuadroTexto"/>
          <p:cNvSpPr txBox="1"/>
          <p:nvPr/>
        </p:nvSpPr>
        <p:spPr>
          <a:xfrm>
            <a:off x="1500166" y="6500834"/>
            <a:ext cx="1416790" cy="369332"/>
          </a:xfrm>
          <a:prstGeom prst="rect">
            <a:avLst/>
          </a:prstGeom>
          <a:noFill/>
        </p:spPr>
        <p:txBody>
          <a:bodyPr wrap="square" rtlCol="0">
            <a:spAutoFit/>
          </a:bodyPr>
          <a:lstStyle/>
          <a:p>
            <a:pPr algn="ctr"/>
            <a:r>
              <a:rPr lang="es-AR" dirty="0" smtClean="0"/>
              <a:t>CERETE</a:t>
            </a:r>
            <a:endParaRPr lang="es-AR" dirty="0"/>
          </a:p>
        </p:txBody>
      </p:sp>
      <p:sp>
        <p:nvSpPr>
          <p:cNvPr id="23" name="22 Estrella de 5 puntas">
            <a:hlinkClick r:id="rId5"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6072206"/>
            <a:ext cx="9144000" cy="78579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rot="239974">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rot="239974">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rot="239974">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rot="239974">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 Título"/>
          <p:cNvSpPr>
            <a:spLocks noGrp="1"/>
          </p:cNvSpPr>
          <p:nvPr>
            <p:ph type="title"/>
          </p:nvPr>
        </p:nvSpPr>
        <p:spPr>
          <a:solidFill>
            <a:srgbClr val="FFC000"/>
          </a:solidFill>
        </p:spPr>
        <p:txBody>
          <a:bodyPr>
            <a:normAutofit/>
          </a:bodyPr>
          <a:lstStyle/>
          <a:p>
            <a:r>
              <a:rPr lang="es-ES_tradnl" b="1" dirty="0" smtClean="0">
                <a:ln>
                  <a:solidFill>
                    <a:schemeClr val="bg1">
                      <a:lumMod val="95000"/>
                    </a:schemeClr>
                  </a:solidFill>
                </a:ln>
              </a:rPr>
              <a:t>BANDERA DE  CERETE</a:t>
            </a:r>
            <a:endParaRPr lang="es-ES_tradnl" dirty="0">
              <a:ln>
                <a:solidFill>
                  <a:schemeClr val="bg1">
                    <a:lumMod val="95000"/>
                  </a:schemeClr>
                </a:solidFill>
              </a:ln>
            </a:endParaRPr>
          </a:p>
        </p:txBody>
      </p:sp>
      <p:pic>
        <p:nvPicPr>
          <p:cNvPr id="12" name="11 Imagen" descr="Bandera de Cereté">
            <a:hlinkClick r:id="rId2" tgtFrame="_blank" tooltip="&quot;Ver bandera de mayor tamaño&quot;"/>
          </p:cNvPr>
          <p:cNvPicPr/>
          <p:nvPr/>
        </p:nvPicPr>
        <p:blipFill>
          <a:blip r:embed="rId3" cstate="print"/>
          <a:srcRect/>
          <a:stretch>
            <a:fillRect/>
          </a:stretch>
        </p:blipFill>
        <p:spPr bwMode="auto">
          <a:xfrm>
            <a:off x="3286116" y="2214554"/>
            <a:ext cx="2714644" cy="2500330"/>
          </a:xfrm>
          <a:prstGeom prst="rect">
            <a:avLst/>
          </a:prstGeom>
          <a:noFill/>
          <a:ln w="9525">
            <a:noFill/>
            <a:miter lim="800000"/>
            <a:headEnd/>
            <a:tailEnd/>
          </a:ln>
        </p:spPr>
      </p:pic>
      <p:sp>
        <p:nvSpPr>
          <p:cNvPr id="13" name="12 Cinta hacia arriba">
            <a:hlinkClick r:id="" action="ppaction://hlinkshowjump?jump=lastslide"/>
          </p:cNvPr>
          <p:cNvSpPr/>
          <p:nvPr/>
        </p:nvSpPr>
        <p:spPr>
          <a:xfrm>
            <a:off x="285720" y="6215082"/>
            <a:ext cx="857256" cy="357190"/>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Multidocumento">
            <a:hlinkClick r:id="rId4" action="ppaction://hlinksldjump"/>
          </p:cNvPr>
          <p:cNvSpPr/>
          <p:nvPr/>
        </p:nvSpPr>
        <p:spPr>
          <a:xfrm>
            <a:off x="6372200" y="6093296"/>
            <a:ext cx="576064" cy="360040"/>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Botón de acción: Inicio">
            <a:hlinkClick r:id="" action="ppaction://hlinkshowjump?jump=endshow" highlightClick="1"/>
          </p:cNvPr>
          <p:cNvSpPr/>
          <p:nvPr/>
        </p:nvSpPr>
        <p:spPr>
          <a:xfrm>
            <a:off x="7991500" y="6215082"/>
            <a:ext cx="8667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uadroTexto"/>
          <p:cNvSpPr txBox="1"/>
          <p:nvPr/>
        </p:nvSpPr>
        <p:spPr>
          <a:xfrm>
            <a:off x="1500166" y="6500834"/>
            <a:ext cx="1416790" cy="369332"/>
          </a:xfrm>
          <a:prstGeom prst="rect">
            <a:avLst/>
          </a:prstGeom>
          <a:noFill/>
        </p:spPr>
        <p:txBody>
          <a:bodyPr wrap="square" rtlCol="0">
            <a:spAutoFit/>
          </a:bodyPr>
          <a:lstStyle/>
          <a:p>
            <a:pPr algn="ctr"/>
            <a:r>
              <a:rPr lang="es-AR" dirty="0" smtClean="0"/>
              <a:t>CERETE</a:t>
            </a:r>
            <a:endParaRPr lang="es-AR" dirty="0"/>
          </a:p>
        </p:txBody>
      </p:sp>
      <p:sp>
        <p:nvSpPr>
          <p:cNvPr id="19" name="18 Estrella de 5 puntas">
            <a:hlinkClick r:id="rId5"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6072206"/>
            <a:ext cx="9144000" cy="78579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rot="239974">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uadroTexto"/>
          <p:cNvSpPr txBox="1"/>
          <p:nvPr/>
        </p:nvSpPr>
        <p:spPr>
          <a:xfrm rot="239974">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rot="239974">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 Título"/>
          <p:cNvSpPr>
            <a:spLocks noGrp="1"/>
          </p:cNvSpPr>
          <p:nvPr>
            <p:ph type="title"/>
          </p:nvPr>
        </p:nvSpPr>
        <p:spPr>
          <a:solidFill>
            <a:srgbClr val="FFC000"/>
          </a:solidFill>
        </p:spPr>
        <p:txBody>
          <a:bodyPr>
            <a:normAutofit/>
          </a:bodyPr>
          <a:lstStyle/>
          <a:p>
            <a:r>
              <a:rPr lang="es-ES_tradnl" b="1" dirty="0" smtClean="0">
                <a:ln>
                  <a:solidFill>
                    <a:schemeClr val="bg1">
                      <a:lumMod val="95000"/>
                    </a:schemeClr>
                  </a:solidFill>
                </a:ln>
              </a:rPr>
              <a:t>HIMNO DE  CERETE</a:t>
            </a:r>
            <a:endParaRPr lang="es-ES_tradnl" dirty="0">
              <a:ln>
                <a:solidFill>
                  <a:schemeClr val="bg1">
                    <a:lumMod val="95000"/>
                  </a:schemeClr>
                </a:solidFill>
              </a:ln>
            </a:endParaRPr>
          </a:p>
        </p:txBody>
      </p:sp>
      <p:sp>
        <p:nvSpPr>
          <p:cNvPr id="12" name="2 Marcador de contenido"/>
          <p:cNvSpPr>
            <a:spLocks noGrp="1"/>
          </p:cNvSpPr>
          <p:nvPr>
            <p:ph idx="1"/>
          </p:nvPr>
        </p:nvSpPr>
        <p:spPr>
          <a:xfrm>
            <a:off x="500034" y="1500174"/>
            <a:ext cx="7929618" cy="4400568"/>
          </a:xfrm>
        </p:spPr>
        <p:txBody>
          <a:bodyPr numCol="3">
            <a:normAutofit/>
          </a:bodyPr>
          <a:lstStyle/>
          <a:p>
            <a:pPr>
              <a:buNone/>
            </a:pPr>
            <a:r>
              <a:rPr lang="es-ES" sz="1200" dirty="0" smtClean="0">
                <a:cs typeface="Arial" pitchFamily="34" charset="0"/>
              </a:rPr>
              <a:t>Donde cantan felices mochuelos                                                                                                                                                </a:t>
            </a:r>
            <a:br>
              <a:rPr lang="es-ES" sz="1200" dirty="0" smtClean="0">
                <a:cs typeface="Arial" pitchFamily="34" charset="0"/>
              </a:rPr>
            </a:br>
            <a:r>
              <a:rPr lang="es-ES" sz="1200" dirty="0" smtClean="0">
                <a:cs typeface="Arial" pitchFamily="34" charset="0"/>
              </a:rPr>
              <a:t>Azulejos y toches de amor                                                                           </a:t>
            </a:r>
            <a:br>
              <a:rPr lang="es-ES" sz="1200" dirty="0" smtClean="0">
                <a:cs typeface="Arial" pitchFamily="34" charset="0"/>
              </a:rPr>
            </a:br>
            <a:r>
              <a:rPr lang="es-ES" sz="1200" dirty="0" smtClean="0">
                <a:cs typeface="Arial" pitchFamily="34" charset="0"/>
              </a:rPr>
              <a:t>Donde el verde del campo es eterno      Y en tu cielo se asoma el creador.</a:t>
            </a:r>
            <a:br>
              <a:rPr lang="es-ES" sz="1200" dirty="0" smtClean="0">
                <a:cs typeface="Arial" pitchFamily="34" charset="0"/>
              </a:rPr>
            </a:br>
            <a:r>
              <a:rPr lang="es-ES" sz="1200" dirty="0" smtClean="0">
                <a:cs typeface="Arial" pitchFamily="34" charset="0"/>
              </a:rPr>
              <a:t>                                                                                                        </a:t>
            </a:r>
            <a:br>
              <a:rPr lang="es-ES" sz="1200" dirty="0" smtClean="0">
                <a:cs typeface="Arial" pitchFamily="34" charset="0"/>
              </a:rPr>
            </a:br>
            <a:r>
              <a:rPr lang="es-ES" sz="1200" dirty="0" smtClean="0">
                <a:cs typeface="Arial" pitchFamily="34" charset="0"/>
              </a:rPr>
              <a:t>CORO</a:t>
            </a:r>
            <a:br>
              <a:rPr lang="es-ES" sz="1200" dirty="0" smtClean="0">
                <a:cs typeface="Arial" pitchFamily="34" charset="0"/>
              </a:rPr>
            </a:br>
            <a:r>
              <a:rPr lang="es-ES" sz="1200" dirty="0" smtClean="0">
                <a:cs typeface="Arial" pitchFamily="34" charset="0"/>
              </a:rPr>
              <a:t>Pueblo lindo te llevo en mis venas</a:t>
            </a:r>
            <a:br>
              <a:rPr lang="es-ES" sz="1200" dirty="0" smtClean="0">
                <a:cs typeface="Arial" pitchFamily="34" charset="0"/>
              </a:rPr>
            </a:br>
            <a:r>
              <a:rPr lang="es-ES" sz="1200" dirty="0" smtClean="0">
                <a:cs typeface="Arial" pitchFamily="34" charset="0"/>
              </a:rPr>
              <a:t>Cual torrente de tierna pasión</a:t>
            </a:r>
            <a:br>
              <a:rPr lang="es-ES" sz="1200" dirty="0" smtClean="0">
                <a:cs typeface="Arial" pitchFamily="34" charset="0"/>
              </a:rPr>
            </a:br>
            <a:r>
              <a:rPr lang="es-ES" sz="1200" dirty="0" smtClean="0">
                <a:cs typeface="Arial" pitchFamily="34" charset="0"/>
              </a:rPr>
              <a:t>En mis sueños evoco las penas</a:t>
            </a:r>
            <a:br>
              <a:rPr lang="es-ES" sz="1200" dirty="0" smtClean="0">
                <a:cs typeface="Arial" pitchFamily="34" charset="0"/>
              </a:rPr>
            </a:br>
            <a:r>
              <a:rPr lang="es-ES" sz="1200" dirty="0" smtClean="0">
                <a:cs typeface="Arial" pitchFamily="34" charset="0"/>
              </a:rPr>
              <a:t>Del cacique en su dura misión   </a:t>
            </a:r>
          </a:p>
          <a:p>
            <a:pPr algn="ctr">
              <a:buNone/>
            </a:pPr>
            <a:r>
              <a:rPr lang="es-ES" sz="1200" dirty="0" smtClean="0">
                <a:cs typeface="Arial" pitchFamily="34" charset="0"/>
              </a:rPr>
              <a:t>l</a:t>
            </a:r>
          </a:p>
          <a:p>
            <a:pPr>
              <a:buNone/>
            </a:pPr>
            <a:r>
              <a:rPr lang="es-ES" sz="1200" dirty="0" smtClean="0">
                <a:cs typeface="Arial" pitchFamily="34" charset="0"/>
              </a:rPr>
              <a:t>Bajo el sol se broncea su estirpe</a:t>
            </a:r>
            <a:br>
              <a:rPr lang="es-ES" sz="1200" dirty="0" smtClean="0">
                <a:cs typeface="Arial" pitchFamily="34" charset="0"/>
              </a:rPr>
            </a:br>
            <a:r>
              <a:rPr lang="es-ES" sz="1200" dirty="0" smtClean="0">
                <a:cs typeface="Arial" pitchFamily="34" charset="0"/>
              </a:rPr>
              <a:t>de guerreros llenos de valor</a:t>
            </a:r>
            <a:br>
              <a:rPr lang="es-ES" sz="1200" dirty="0" smtClean="0">
                <a:cs typeface="Arial" pitchFamily="34" charset="0"/>
              </a:rPr>
            </a:br>
            <a:r>
              <a:rPr lang="es-ES" sz="1200" dirty="0" smtClean="0">
                <a:cs typeface="Arial" pitchFamily="34" charset="0"/>
              </a:rPr>
              <a:t>y en la sangre la vida se viste</a:t>
            </a:r>
            <a:br>
              <a:rPr lang="es-ES" sz="1200" dirty="0" smtClean="0">
                <a:cs typeface="Arial" pitchFamily="34" charset="0"/>
              </a:rPr>
            </a:br>
            <a:r>
              <a:rPr lang="es-ES" sz="1200" dirty="0" smtClean="0">
                <a:cs typeface="Arial" pitchFamily="34" charset="0"/>
              </a:rPr>
              <a:t>De un futuro lleno de esplendor.   </a:t>
            </a:r>
          </a:p>
          <a:p>
            <a:pPr algn="ctr">
              <a:buNone/>
            </a:pPr>
            <a:r>
              <a:rPr lang="es-ES" sz="1200" dirty="0" smtClean="0">
                <a:cs typeface="Arial" pitchFamily="34" charset="0"/>
              </a:rPr>
              <a:t>II</a:t>
            </a:r>
          </a:p>
          <a:p>
            <a:pPr>
              <a:buNone/>
            </a:pPr>
            <a:r>
              <a:rPr lang="es-ES" sz="1200" dirty="0" smtClean="0">
                <a:cs typeface="Arial" pitchFamily="34" charset="0"/>
              </a:rPr>
              <a:t>Cereté, pedacito de mi alma</a:t>
            </a:r>
            <a:br>
              <a:rPr lang="es-ES" sz="1200" dirty="0" smtClean="0">
                <a:cs typeface="Arial" pitchFamily="34" charset="0"/>
              </a:rPr>
            </a:br>
            <a:r>
              <a:rPr lang="es-ES" sz="1200" dirty="0" smtClean="0">
                <a:cs typeface="Arial" pitchFamily="34" charset="0"/>
              </a:rPr>
              <a:t>en su Vientre Zenú me formé</a:t>
            </a:r>
            <a:br>
              <a:rPr lang="es-ES" sz="1200" dirty="0" smtClean="0">
                <a:cs typeface="Arial" pitchFamily="34" charset="0"/>
              </a:rPr>
            </a:br>
            <a:r>
              <a:rPr lang="es-ES" sz="1200" dirty="0" smtClean="0">
                <a:cs typeface="Arial" pitchFamily="34" charset="0"/>
              </a:rPr>
              <a:t>rinconcito del cielo en la tierra</a:t>
            </a:r>
            <a:br>
              <a:rPr lang="es-ES" sz="1200" dirty="0" smtClean="0">
                <a:cs typeface="Arial" pitchFamily="34" charset="0"/>
              </a:rPr>
            </a:br>
            <a:r>
              <a:rPr lang="es-ES" sz="1200" dirty="0" smtClean="0">
                <a:cs typeface="Arial" pitchFamily="34" charset="0"/>
              </a:rPr>
              <a:t>En tu seno la luz contemplé</a:t>
            </a:r>
          </a:p>
          <a:p>
            <a:pPr algn="ctr">
              <a:buNone/>
            </a:pPr>
            <a:r>
              <a:rPr lang="es-ES" sz="1200" dirty="0" smtClean="0">
                <a:cs typeface="Arial" pitchFamily="34" charset="0"/>
              </a:rPr>
              <a:t>III</a:t>
            </a:r>
          </a:p>
          <a:p>
            <a:pPr>
              <a:buNone/>
            </a:pPr>
            <a:r>
              <a:rPr lang="es-ES" sz="1200" dirty="0" smtClean="0">
                <a:cs typeface="Arial" pitchFamily="34" charset="0"/>
              </a:rPr>
              <a:t>Viene Marzo anunciando la lluvia</a:t>
            </a:r>
            <a:br>
              <a:rPr lang="es-ES" sz="1200" dirty="0" smtClean="0">
                <a:cs typeface="Arial" pitchFamily="34" charset="0"/>
              </a:rPr>
            </a:br>
            <a:r>
              <a:rPr lang="es-ES" sz="1200" dirty="0" smtClean="0">
                <a:cs typeface="Arial" pitchFamily="34" charset="0"/>
              </a:rPr>
              <a:t>Y en la piel ya se siente el furor</a:t>
            </a:r>
            <a:br>
              <a:rPr lang="es-ES" sz="1200" dirty="0" smtClean="0">
                <a:cs typeface="Arial" pitchFamily="34" charset="0"/>
              </a:rPr>
            </a:br>
            <a:r>
              <a:rPr lang="es-ES" sz="1200" dirty="0" smtClean="0">
                <a:cs typeface="Arial" pitchFamily="34" charset="0"/>
              </a:rPr>
              <a:t>Las mujeres se mecen en cumbia</a:t>
            </a:r>
            <a:br>
              <a:rPr lang="es-ES" sz="1200" dirty="0" smtClean="0">
                <a:cs typeface="Arial" pitchFamily="34" charset="0"/>
              </a:rPr>
            </a:br>
            <a:r>
              <a:rPr lang="es-ES" sz="1200" dirty="0" smtClean="0">
                <a:cs typeface="Arial" pitchFamily="34" charset="0"/>
              </a:rPr>
              <a:t>Caminando al compás de un tambor.    </a:t>
            </a:r>
          </a:p>
          <a:p>
            <a:pPr algn="ctr">
              <a:buNone/>
            </a:pPr>
            <a:r>
              <a:rPr lang="es-ES" sz="1200" dirty="0" smtClean="0">
                <a:cs typeface="Arial" pitchFamily="34" charset="0"/>
              </a:rPr>
              <a:t>IV</a:t>
            </a:r>
          </a:p>
          <a:p>
            <a:pPr>
              <a:buNone/>
            </a:pPr>
            <a:r>
              <a:rPr lang="es-ES" sz="1200" dirty="0" smtClean="0">
                <a:cs typeface="Arial" pitchFamily="34" charset="0"/>
              </a:rPr>
              <a:t>            CORO ( III, IV, V) </a:t>
            </a:r>
            <a:br>
              <a:rPr lang="es-ES" sz="1200" dirty="0" smtClean="0">
                <a:cs typeface="Arial" pitchFamily="34" charset="0"/>
              </a:rPr>
            </a:br>
            <a:r>
              <a:rPr lang="es-ES" sz="1200" dirty="0" smtClean="0">
                <a:cs typeface="Arial" pitchFamily="34" charset="0"/>
              </a:rPr>
              <a:t/>
            </a:r>
            <a:br>
              <a:rPr lang="es-ES" sz="1200" dirty="0" smtClean="0">
                <a:cs typeface="Arial" pitchFamily="34" charset="0"/>
              </a:rPr>
            </a:br>
            <a:r>
              <a:rPr lang="es-ES" sz="1200" dirty="0" smtClean="0">
                <a:cs typeface="Arial" pitchFamily="34" charset="0"/>
              </a:rPr>
              <a:t>¡ Adelante, pueblo cereteano!</a:t>
            </a:r>
            <a:br>
              <a:rPr lang="es-ES" sz="1200" dirty="0" smtClean="0">
                <a:cs typeface="Arial" pitchFamily="34" charset="0"/>
              </a:rPr>
            </a:br>
            <a:r>
              <a:rPr lang="es-ES" sz="1200" dirty="0" smtClean="0">
                <a:cs typeface="Arial" pitchFamily="34" charset="0"/>
              </a:rPr>
              <a:t>En tu pecho late el corazón</a:t>
            </a:r>
            <a:br>
              <a:rPr lang="es-ES" sz="1200" dirty="0" smtClean="0">
                <a:cs typeface="Arial" pitchFamily="34" charset="0"/>
              </a:rPr>
            </a:br>
            <a:r>
              <a:rPr lang="es-ES" sz="1200" dirty="0" smtClean="0">
                <a:cs typeface="Arial" pitchFamily="34" charset="0"/>
              </a:rPr>
              <a:t>Del calor del hogar, del hermano</a:t>
            </a:r>
            <a:br>
              <a:rPr lang="es-ES" sz="1200" dirty="0" smtClean="0">
                <a:cs typeface="Arial" pitchFamily="34" charset="0"/>
              </a:rPr>
            </a:br>
            <a:r>
              <a:rPr lang="es-ES" sz="1200" dirty="0" smtClean="0">
                <a:cs typeface="Arial" pitchFamily="34" charset="0"/>
              </a:rPr>
              <a:t>Y en tu frente brilla la razón   </a:t>
            </a:r>
          </a:p>
          <a:p>
            <a:pPr algn="ctr">
              <a:buNone/>
            </a:pPr>
            <a:r>
              <a:rPr lang="es-ES" sz="1200" dirty="0" smtClean="0">
                <a:cs typeface="Arial" pitchFamily="34" charset="0"/>
              </a:rPr>
              <a:t>         v</a:t>
            </a:r>
          </a:p>
          <a:p>
            <a:pPr>
              <a:buNone/>
            </a:pPr>
            <a:endParaRPr lang="es-ES" sz="1200" dirty="0" smtClean="0">
              <a:cs typeface="Arial" pitchFamily="34" charset="0"/>
            </a:endParaRPr>
          </a:p>
          <a:p>
            <a:pPr algn="ctr">
              <a:buNone/>
            </a:pPr>
            <a:r>
              <a:rPr lang="es-ES" sz="1200" dirty="0" smtClean="0">
                <a:cs typeface="Arial" pitchFamily="34" charset="0"/>
              </a:rPr>
              <a:t>En tu escudo y bandera se irradia</a:t>
            </a:r>
            <a:br>
              <a:rPr lang="es-ES" sz="1200" dirty="0" smtClean="0">
                <a:cs typeface="Arial" pitchFamily="34" charset="0"/>
              </a:rPr>
            </a:br>
            <a:r>
              <a:rPr lang="es-ES" sz="1200" dirty="0" smtClean="0">
                <a:cs typeface="Arial" pitchFamily="34" charset="0"/>
              </a:rPr>
              <a:t>La grandeza de tu condición</a:t>
            </a:r>
            <a:br>
              <a:rPr lang="es-ES" sz="1200" dirty="0" smtClean="0">
                <a:cs typeface="Arial" pitchFamily="34" charset="0"/>
              </a:rPr>
            </a:br>
            <a:r>
              <a:rPr lang="es-ES" sz="1200" dirty="0" smtClean="0">
                <a:cs typeface="Arial" pitchFamily="34" charset="0"/>
              </a:rPr>
              <a:t>¡ Nuestro ser de raíz legendaria</a:t>
            </a:r>
            <a:br>
              <a:rPr lang="es-ES" sz="1200" dirty="0" smtClean="0">
                <a:cs typeface="Arial" pitchFamily="34" charset="0"/>
              </a:rPr>
            </a:br>
            <a:r>
              <a:rPr lang="es-ES" sz="1200" dirty="0" smtClean="0">
                <a:cs typeface="Arial" pitchFamily="34" charset="0"/>
              </a:rPr>
              <a:t>nos da fuerza, decencia y honor!</a:t>
            </a:r>
          </a:p>
        </p:txBody>
      </p:sp>
      <p:sp>
        <p:nvSpPr>
          <p:cNvPr id="13" name="12 Cinta hacia arriba">
            <a:hlinkClick r:id="" action="ppaction://hlinkshowjump?jump=lastslide"/>
          </p:cNvPr>
          <p:cNvSpPr/>
          <p:nvPr/>
        </p:nvSpPr>
        <p:spPr>
          <a:xfrm>
            <a:off x="285720" y="6215082"/>
            <a:ext cx="857256" cy="357190"/>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Botón de acción: Inicio">
            <a:hlinkClick r:id="" action="ppaction://hlinkshowjump?jump=endshow" highlightClick="1"/>
          </p:cNvPr>
          <p:cNvSpPr/>
          <p:nvPr/>
        </p:nvSpPr>
        <p:spPr>
          <a:xfrm>
            <a:off x="7991500" y="6215082"/>
            <a:ext cx="8667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uadroTexto"/>
          <p:cNvSpPr txBox="1"/>
          <p:nvPr/>
        </p:nvSpPr>
        <p:spPr>
          <a:xfrm>
            <a:off x="1500166" y="6500834"/>
            <a:ext cx="1416790" cy="369332"/>
          </a:xfrm>
          <a:prstGeom prst="rect">
            <a:avLst/>
          </a:prstGeom>
          <a:noFill/>
        </p:spPr>
        <p:txBody>
          <a:bodyPr wrap="square" rtlCol="0">
            <a:spAutoFit/>
          </a:bodyPr>
          <a:lstStyle/>
          <a:p>
            <a:pPr algn="ctr"/>
            <a:r>
              <a:rPr lang="es-AR" dirty="0" smtClean="0"/>
              <a:t>CERETE</a:t>
            </a:r>
            <a:endParaRPr lang="es-AR" dirty="0"/>
          </a:p>
        </p:txBody>
      </p:sp>
      <p:sp>
        <p:nvSpPr>
          <p:cNvPr id="19" name="18 Estrella de 5 puntas">
            <a:hlinkClick r:id="rId3"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style.rotation</p:attrName>
                                        </p:attrNameLst>
                                      </p:cBhvr>
                                      <p:tavLst>
                                        <p:tav tm="0">
                                          <p:val>
                                            <p:fltVal val="720"/>
                                          </p:val>
                                        </p:tav>
                                        <p:tav tm="100000">
                                          <p:val>
                                            <p:fltVal val="0"/>
                                          </p:val>
                                        </p:tav>
                                      </p:tavLst>
                                    </p:anim>
                                    <p:anim calcmode="lin" valueType="num">
                                      <p:cBhvr>
                                        <p:cTn id="9" dur="2000" fill="hold"/>
                                        <p:tgtEl>
                                          <p:spTgt spid="11"/>
                                        </p:tgtEl>
                                        <p:attrNameLst>
                                          <p:attrName>ppt_h</p:attrName>
                                        </p:attrNameLst>
                                      </p:cBhvr>
                                      <p:tavLst>
                                        <p:tav tm="0">
                                          <p:val>
                                            <p:fltVal val="0"/>
                                          </p:val>
                                        </p:tav>
                                        <p:tav tm="100000">
                                          <p:val>
                                            <p:strVal val="#ppt_h"/>
                                          </p:val>
                                        </p:tav>
                                      </p:tavLst>
                                    </p:anim>
                                    <p:anim calcmode="lin" valueType="num">
                                      <p:cBhvr>
                                        <p:cTn id="10" dur="2000" fill="hold"/>
                                        <p:tgtEl>
                                          <p:spTgt spid="11"/>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42852"/>
            <a:ext cx="8229600" cy="939784"/>
          </a:xfrm>
          <a:solidFill>
            <a:srgbClr val="CC9900"/>
          </a:solidFill>
        </p:spPr>
        <p:txBody>
          <a:bodyPr/>
          <a:lstStyle/>
          <a:p>
            <a:r>
              <a:rPr lang="es-ES_tradnl" dirty="0" smtClean="0"/>
              <a:t>HISTORIA  DE CERETE</a:t>
            </a:r>
            <a:endParaRPr lang="es-ES_tradnl" dirty="0"/>
          </a:p>
        </p:txBody>
      </p:sp>
      <p:sp>
        <p:nvSpPr>
          <p:cNvPr id="3" name="2 Marcador de contenido"/>
          <p:cNvSpPr>
            <a:spLocks noGrp="1"/>
          </p:cNvSpPr>
          <p:nvPr>
            <p:ph idx="1"/>
          </p:nvPr>
        </p:nvSpPr>
        <p:spPr>
          <a:xfrm>
            <a:off x="457200" y="1214422"/>
            <a:ext cx="8329642" cy="4572032"/>
          </a:xfrm>
        </p:spPr>
        <p:txBody>
          <a:bodyPr>
            <a:noAutofit/>
          </a:bodyPr>
          <a:lstStyle/>
          <a:p>
            <a:r>
              <a:rPr lang="es-ES" sz="1200" b="1" dirty="0" smtClean="0">
                <a:latin typeface="Arial" pitchFamily="34" charset="0"/>
                <a:cs typeface="Arial" pitchFamily="34" charset="0"/>
              </a:rPr>
              <a:t>Fecha de fundación:</a:t>
            </a:r>
            <a:r>
              <a:rPr lang="es-ES" sz="1200" dirty="0" smtClean="0">
                <a:latin typeface="Arial" pitchFamily="34" charset="0"/>
                <a:cs typeface="Arial" pitchFamily="34" charset="0"/>
              </a:rPr>
              <a:t> </a:t>
            </a:r>
            <a:endParaRPr lang="es-ES_tradnl" sz="1200" dirty="0" smtClean="0">
              <a:latin typeface="Arial" pitchFamily="34" charset="0"/>
              <a:cs typeface="Arial" pitchFamily="34" charset="0"/>
            </a:endParaRPr>
          </a:p>
          <a:p>
            <a:r>
              <a:rPr lang="es-ES" sz="1200" b="1" dirty="0" smtClean="0">
                <a:latin typeface="Arial" pitchFamily="34" charset="0"/>
                <a:cs typeface="Arial" pitchFamily="34" charset="0"/>
              </a:rPr>
              <a:t>Nombre del/los fundador (es):</a:t>
            </a:r>
            <a:r>
              <a:rPr lang="es-ES" sz="1200" dirty="0" smtClean="0">
                <a:latin typeface="Arial" pitchFamily="34" charset="0"/>
                <a:cs typeface="Arial" pitchFamily="34" charset="0"/>
              </a:rPr>
              <a:t> </a:t>
            </a:r>
            <a:endParaRPr lang="es-ES_tradnl" sz="1200" dirty="0" smtClean="0">
              <a:latin typeface="Arial" pitchFamily="34" charset="0"/>
              <a:cs typeface="Arial" pitchFamily="34" charset="0"/>
            </a:endParaRPr>
          </a:p>
          <a:p>
            <a:r>
              <a:rPr lang="es-ES" sz="1200" b="1" dirty="0" smtClean="0">
                <a:latin typeface="Arial" pitchFamily="34" charset="0"/>
                <a:cs typeface="Arial" pitchFamily="34" charset="0"/>
              </a:rPr>
              <a:t>Reseña histórica:</a:t>
            </a:r>
          </a:p>
          <a:p>
            <a:r>
              <a:rPr lang="es-ES" sz="1200" dirty="0" smtClean="0">
                <a:latin typeface="Arial" pitchFamily="34" charset="0"/>
                <a:cs typeface="Arial" pitchFamily="34" charset="0"/>
              </a:rPr>
              <a:t>En el año 1721, cuando los padres jesuitas fundan la comunidad en el sitio de Macan, impulsando sus acciones apostólicas. Matías Benedetti certificó la fundación 1721, en 18 caballerías con 60 familias aborígenes; fue trasladado en mas de tres ocasiones entre los años 1721 y 1740, su último traslado lo realizó el cura jesuita Agustín de Salazar en 1732 con el nombre de San Antonio de Cereté, en 1923, se erige municipio y en 1940 el ingeniero Juan de Torrensal Díaz Pimienta, organiza el poblado. Su localización a lo largo del Río Sinú, le permitió constituirse en centro de mercadeo y acopio, así como, en principal puerto de embarque entre Montería y Lorica, para el comercio con ciudad de Cartagena, que en ese tiempo, representaba el polo de desarrollo más cercano a esta región.</a:t>
            </a:r>
            <a:br>
              <a:rPr lang="es-ES" sz="1200" dirty="0" smtClean="0">
                <a:latin typeface="Arial" pitchFamily="34" charset="0"/>
                <a:cs typeface="Arial" pitchFamily="34" charset="0"/>
              </a:rPr>
            </a:br>
            <a:r>
              <a:rPr lang="es-ES" sz="1200" dirty="0" smtClean="0">
                <a:latin typeface="Arial" pitchFamily="34" charset="0"/>
                <a:cs typeface="Arial" pitchFamily="34" charset="0"/>
              </a:rPr>
              <a:t>Para el año 1900 la cabecera municipal tenía una estructura urbana muy precaria, aún no contaba con barrios, y solo tenía tres calles, la calle de Las Flores, la calle del Comercio y la calle de San Antonio, las cuales iniciaban desde la margen derecha del Caño Bugre hacia el este. La calle paralela al caño, y que unía la calle del Comercio con la calle de Las Flores, era bastante espaciosa, casi como una pequeña plaza, la cual permitía realizar la actividad portuaria y comercial, también para esa época se establece otro grupo de pobladores en el sector Wilches, en el Prado y Martínez.</a:t>
            </a:r>
            <a:br>
              <a:rPr lang="es-ES" sz="1200" dirty="0" smtClean="0">
                <a:latin typeface="Arial" pitchFamily="34" charset="0"/>
                <a:cs typeface="Arial" pitchFamily="34" charset="0"/>
              </a:rPr>
            </a:br>
            <a:r>
              <a:rPr lang="es-ES" sz="1200" dirty="0" smtClean="0">
                <a:latin typeface="Arial" pitchFamily="34" charset="0"/>
                <a:cs typeface="Arial" pitchFamily="34" charset="0"/>
              </a:rPr>
              <a:t/>
            </a:r>
            <a:br>
              <a:rPr lang="es-ES" sz="1200" dirty="0" smtClean="0">
                <a:latin typeface="Arial" pitchFamily="34" charset="0"/>
                <a:cs typeface="Arial" pitchFamily="34" charset="0"/>
              </a:rPr>
            </a:br>
            <a:r>
              <a:rPr lang="es-ES" sz="1200" dirty="0" smtClean="0">
                <a:latin typeface="Arial" pitchFamily="34" charset="0"/>
                <a:cs typeface="Arial" pitchFamily="34" charset="0"/>
              </a:rPr>
              <a:t>Para el año 1900 la cabecera municipal tenía una estructura urbana muy precaria, aún no contaba con barrios, y solo tenía tres calles, la calle de Las Flores, la calle del Comercio y la calle de San Antonio, las cuales iniciaban desde la margen derecha del Caño Bugre hacia el este. La calle paralela al caño, y que unía la calle del Comercio con la calle de Las Flores, era bastante espaciosa, casi como una pequeña plaza, la cual permitía realizar la actividad portuaria y comercial, también para esa época se establece otro grupo de pobladores en el sector Wilches, en el Prado y Martínez.</a:t>
            </a:r>
            <a:br>
              <a:rPr lang="es-ES" sz="1200" dirty="0" smtClean="0">
                <a:latin typeface="Arial" pitchFamily="34" charset="0"/>
                <a:cs typeface="Arial" pitchFamily="34" charset="0"/>
              </a:rPr>
            </a:br>
            <a:r>
              <a:rPr lang="es-ES" sz="1200" dirty="0" smtClean="0">
                <a:latin typeface="Arial" pitchFamily="34" charset="0"/>
                <a:cs typeface="Arial" pitchFamily="34" charset="0"/>
              </a:rPr>
              <a:t/>
            </a:r>
            <a:br>
              <a:rPr lang="es-ES" sz="1200" dirty="0" smtClean="0">
                <a:latin typeface="Arial" pitchFamily="34" charset="0"/>
                <a:cs typeface="Arial" pitchFamily="34" charset="0"/>
              </a:rPr>
            </a:br>
            <a:r>
              <a:rPr lang="es-ES" sz="1200" dirty="0" smtClean="0">
                <a:latin typeface="Arial" pitchFamily="34" charset="0"/>
                <a:cs typeface="Arial" pitchFamily="34" charset="0"/>
              </a:rPr>
              <a:t/>
            </a:r>
            <a:br>
              <a:rPr lang="es-ES" sz="1200" dirty="0" smtClean="0">
                <a:latin typeface="Arial" pitchFamily="34" charset="0"/>
                <a:cs typeface="Arial" pitchFamily="34" charset="0"/>
              </a:rPr>
            </a:br>
            <a:r>
              <a:rPr lang="es-ES" sz="1200" dirty="0" smtClean="0">
                <a:latin typeface="Arial" pitchFamily="34" charset="0"/>
                <a:cs typeface="Arial" pitchFamily="34" charset="0"/>
              </a:rPr>
              <a:t/>
            </a:r>
            <a:br>
              <a:rPr lang="es-ES" sz="1200" dirty="0" smtClean="0">
                <a:latin typeface="Arial" pitchFamily="34" charset="0"/>
                <a:cs typeface="Arial" pitchFamily="34" charset="0"/>
              </a:rPr>
            </a:br>
            <a:r>
              <a:rPr lang="es-ES" sz="1200" dirty="0" smtClean="0">
                <a:latin typeface="Arial" pitchFamily="34" charset="0"/>
                <a:cs typeface="Arial" pitchFamily="34" charset="0"/>
              </a:rPr>
              <a:t/>
            </a:r>
            <a:br>
              <a:rPr lang="es-ES" sz="1200" dirty="0" smtClean="0">
                <a:latin typeface="Arial" pitchFamily="34" charset="0"/>
                <a:cs typeface="Arial" pitchFamily="34" charset="0"/>
              </a:rPr>
            </a:br>
            <a:r>
              <a:rPr lang="es-ES" sz="1200" dirty="0" smtClean="0">
                <a:latin typeface="Arial" pitchFamily="34" charset="0"/>
                <a:cs typeface="Arial" pitchFamily="34" charset="0"/>
              </a:rPr>
              <a:t/>
            </a:r>
            <a:br>
              <a:rPr lang="es-ES" sz="1200" dirty="0" smtClean="0">
                <a:latin typeface="Arial" pitchFamily="34" charset="0"/>
                <a:cs typeface="Arial" pitchFamily="34" charset="0"/>
              </a:rPr>
            </a:br>
            <a:r>
              <a:rPr lang="es-ES" sz="1200" dirty="0" smtClean="0">
                <a:latin typeface="Arial" pitchFamily="34" charset="0"/>
                <a:cs typeface="Arial" pitchFamily="34" charset="0"/>
              </a:rPr>
              <a:t/>
            </a:r>
            <a:br>
              <a:rPr lang="es-ES" sz="1200" dirty="0" smtClean="0">
                <a:latin typeface="Arial" pitchFamily="34" charset="0"/>
                <a:cs typeface="Arial" pitchFamily="34" charset="0"/>
              </a:rPr>
            </a:br>
            <a:endParaRPr lang="es-ES_tradnl" sz="1200" dirty="0">
              <a:latin typeface="Arial" pitchFamily="34" charset="0"/>
              <a:cs typeface="Arial" pitchFamily="34" charset="0"/>
            </a:endParaRPr>
          </a:p>
        </p:txBody>
      </p:sp>
      <p:sp>
        <p:nvSpPr>
          <p:cNvPr id="5" name="4 Rectángulo"/>
          <p:cNvSpPr/>
          <p:nvPr/>
        </p:nvSpPr>
        <p:spPr>
          <a:xfrm>
            <a:off x="857224" y="5214950"/>
            <a:ext cx="5643602" cy="830997"/>
          </a:xfrm>
          <a:prstGeom prst="rect">
            <a:avLst/>
          </a:prstGeom>
        </p:spPr>
        <p:txBody>
          <a:bodyPr wrap="square">
            <a:spAutoFit/>
          </a:bodyPr>
          <a:lstStyle/>
          <a:p>
            <a:r>
              <a:rPr lang="es-ES" sz="1200" dirty="0" smtClean="0"/>
              <a:t/>
            </a:r>
            <a:br>
              <a:rPr lang="es-ES" sz="1200" dirty="0" smtClean="0"/>
            </a:br>
            <a:r>
              <a:rPr lang="es-ES" dirty="0" smtClean="0"/>
              <a:t/>
            </a:r>
            <a:br>
              <a:rPr lang="es-ES" dirty="0" smtClean="0"/>
            </a:br>
            <a:endParaRPr lang="es-ES_tradnl" dirty="0"/>
          </a:p>
        </p:txBody>
      </p:sp>
      <p:sp>
        <p:nvSpPr>
          <p:cNvPr id="14" name="13 Rectángulo"/>
          <p:cNvSpPr/>
          <p:nvPr/>
        </p:nvSpPr>
        <p:spPr>
          <a:xfrm>
            <a:off x="0" y="6021288"/>
            <a:ext cx="9144000" cy="92981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uadroTexto"/>
          <p:cNvSpPr txBox="1"/>
          <p:nvPr/>
        </p:nvSpPr>
        <p:spPr>
          <a:xfrm rot="239974">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16" name="15 CuadroTexto"/>
          <p:cNvSpPr txBox="1"/>
          <p:nvPr/>
        </p:nvSpPr>
        <p:spPr>
          <a:xfrm rot="239974">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17" name="16 Botón de acción: Inicio">
            <a:hlinkClick r:id="" action="ppaction://hlinkshowjump?jump=firstslide" highlightClick="1"/>
          </p:cNvPr>
          <p:cNvSpPr/>
          <p:nvPr/>
        </p:nvSpPr>
        <p:spPr>
          <a:xfrm rot="239974">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0" name="19 Cinta hacia arriba">
            <a:hlinkClick r:id="" action="ppaction://hlinkshowjump?jump=lastslide"/>
          </p:cNvPr>
          <p:cNvSpPr/>
          <p:nvPr/>
        </p:nvSpPr>
        <p:spPr>
          <a:xfrm>
            <a:off x="285720" y="6215082"/>
            <a:ext cx="857256" cy="357190"/>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1" name="20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Botón de acción: Inicio">
            <a:hlinkClick r:id="" action="ppaction://hlinkshowjump?jump=endshow" highlightClick="1"/>
          </p:cNvPr>
          <p:cNvSpPr/>
          <p:nvPr/>
        </p:nvSpPr>
        <p:spPr>
          <a:xfrm>
            <a:off x="7991500" y="6215082"/>
            <a:ext cx="8667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CuadroTexto"/>
          <p:cNvSpPr txBox="1"/>
          <p:nvPr/>
        </p:nvSpPr>
        <p:spPr>
          <a:xfrm>
            <a:off x="1500166" y="6500834"/>
            <a:ext cx="1416790" cy="369332"/>
          </a:xfrm>
          <a:prstGeom prst="rect">
            <a:avLst/>
          </a:prstGeom>
          <a:noFill/>
        </p:spPr>
        <p:txBody>
          <a:bodyPr wrap="square" rtlCol="0">
            <a:spAutoFit/>
          </a:bodyPr>
          <a:lstStyle/>
          <a:p>
            <a:pPr algn="ctr"/>
            <a:r>
              <a:rPr lang="es-AR" dirty="0" smtClean="0"/>
              <a:t>CERETE</a:t>
            </a:r>
            <a:endParaRPr lang="es-AR" dirty="0"/>
          </a:p>
        </p:txBody>
      </p:sp>
      <p:sp>
        <p:nvSpPr>
          <p:cNvPr id="22" name="21 Estrella de 5 puntas">
            <a:hlinkClick r:id="rId3"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1"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fmla="#ppt_w*sin(2.5*pi*$)">
                                          <p:val>
                                            <p:fltVal val="0"/>
                                          </p:val>
                                        </p:tav>
                                        <p:tav tm="100000">
                                          <p:val>
                                            <p:fltVal val="1"/>
                                          </p:val>
                                        </p:tav>
                                      </p:tavLst>
                                    </p:anim>
                                    <p:anim calcmode="lin" valueType="num">
                                      <p:cBhvr>
                                        <p:cTn id="8" dur="5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C9900"/>
          </a:solidFill>
        </p:spPr>
        <p:txBody>
          <a:bodyPr/>
          <a:lstStyle/>
          <a:p>
            <a:r>
              <a:rPr lang="es-ES_tradnl" dirty="0" smtClean="0"/>
              <a:t>ECOLOGIA DE CERETE  </a:t>
            </a:r>
            <a:endParaRPr lang="es-ES_tradnl" dirty="0"/>
          </a:p>
        </p:txBody>
      </p:sp>
      <p:sp>
        <p:nvSpPr>
          <p:cNvPr id="3" name="2 Marcador de contenido"/>
          <p:cNvSpPr>
            <a:spLocks noGrp="1"/>
          </p:cNvSpPr>
          <p:nvPr>
            <p:ph idx="1"/>
          </p:nvPr>
        </p:nvSpPr>
        <p:spPr/>
        <p:txBody>
          <a:bodyPr>
            <a:normAutofit fontScale="92500" lnSpcReduction="10000"/>
          </a:bodyPr>
          <a:lstStyle/>
          <a:p>
            <a:r>
              <a:rPr lang="es-ES" sz="1800" dirty="0" smtClean="0"/>
              <a:t>El Municipio de Cereté no cuenta con bosques ni rastrojos de alguna importancia, solo existe una mínima mancha de 3 hectáreas en el sitio conocido como Amansa Guapo a unos tres kms del corregimiento de Cuero Curtido al lado de la vía que conduce de éste corregimiento a Severá</a:t>
            </a:r>
            <a:r>
              <a:rPr lang="es-ES" dirty="0" smtClean="0"/>
              <a:t>.</a:t>
            </a:r>
            <a:br>
              <a:rPr lang="es-ES" dirty="0" smtClean="0"/>
            </a:br>
            <a:r>
              <a:rPr lang="es-ES" dirty="0" smtClean="0"/>
              <a:t/>
            </a:r>
            <a:br>
              <a:rPr lang="es-ES" dirty="0" smtClean="0"/>
            </a:br>
            <a:r>
              <a:rPr lang="es-ES" sz="1900" dirty="0" smtClean="0"/>
              <a:t>Los pocos rastrojos que se localizan en el corregimiento de Tres Marías no presentan extensiones considerables, como para ser tenidos en cuenta dentro de las unidades de paisaje</a:t>
            </a:r>
            <a:r>
              <a:rPr lang="es-ES" dirty="0" smtClean="0"/>
              <a:t>.</a:t>
            </a:r>
            <a:br>
              <a:rPr lang="es-ES" dirty="0" smtClean="0"/>
            </a:br>
            <a:r>
              <a:rPr lang="es-ES" sz="2100" dirty="0" smtClean="0"/>
              <a:t>En la localidad de Media Tapa y en el Cedro se han plantado pequeños bosques con la finalidad de ser explotado posteriormente, en ningún otro sitio del Municipio se presenta esta actividad forestal</a:t>
            </a:r>
            <a:r>
              <a:rPr lang="es-ES" dirty="0" smtClean="0"/>
              <a:t>.</a:t>
            </a:r>
            <a:br>
              <a:rPr lang="es-ES" dirty="0" smtClean="0"/>
            </a:br>
            <a:r>
              <a:rPr lang="es-ES" dirty="0" smtClean="0"/>
              <a:t/>
            </a:r>
            <a:br>
              <a:rPr lang="es-ES" dirty="0" smtClean="0"/>
            </a:br>
            <a:endParaRPr lang="es-ES_tradnl"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inta hacia arriba">
            <a:hlinkClick r:id="" action="ppaction://hlinkshowjump?jump=lastslide"/>
          </p:cNvPr>
          <p:cNvSpPr/>
          <p:nvPr/>
        </p:nvSpPr>
        <p:spPr>
          <a:xfrm>
            <a:off x="285720" y="6215082"/>
            <a:ext cx="857256" cy="357190"/>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7991500" y="6215082"/>
            <a:ext cx="8667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0834"/>
            <a:ext cx="1416790" cy="369332"/>
          </a:xfrm>
          <a:prstGeom prst="rect">
            <a:avLst/>
          </a:prstGeom>
          <a:noFill/>
        </p:spPr>
        <p:txBody>
          <a:bodyPr wrap="square" rtlCol="0">
            <a:spAutoFit/>
          </a:bodyPr>
          <a:lstStyle/>
          <a:p>
            <a:pPr algn="ctr"/>
            <a:r>
              <a:rPr lang="es-AR" dirty="0" smtClean="0"/>
              <a:t>CERETE</a:t>
            </a:r>
            <a:endParaRPr lang="es-AR" dirty="0"/>
          </a:p>
        </p:txBody>
      </p:sp>
      <p:sp>
        <p:nvSpPr>
          <p:cNvPr id="17" name="16 Estrella de 5 puntas">
            <a:hlinkClick r:id="rId3"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C9900"/>
          </a:solidFill>
        </p:spPr>
        <p:txBody>
          <a:bodyPr/>
          <a:lstStyle/>
          <a:p>
            <a:r>
              <a:rPr lang="es-ES_tradnl" dirty="0" smtClean="0"/>
              <a:t>GEOGRAFIA DE CERETE </a:t>
            </a:r>
            <a:endParaRPr lang="es-ES_tradnl" dirty="0"/>
          </a:p>
        </p:txBody>
      </p:sp>
      <p:sp>
        <p:nvSpPr>
          <p:cNvPr id="3" name="2 Marcador de contenido"/>
          <p:cNvSpPr>
            <a:spLocks noGrp="1"/>
          </p:cNvSpPr>
          <p:nvPr>
            <p:ph idx="1"/>
          </p:nvPr>
        </p:nvSpPr>
        <p:spPr/>
        <p:txBody>
          <a:bodyPr>
            <a:normAutofit fontScale="92500" lnSpcReduction="10000"/>
          </a:bodyPr>
          <a:lstStyle/>
          <a:p>
            <a:r>
              <a:rPr lang="es-ES" sz="1400" dirty="0" smtClean="0"/>
              <a:t>El Municipio de Cereté se ubica en cuenca hidrográfica del Río Sinú, en la zona denominada Medio Sinú, por su ubicación se constituye como epicentro de intercomunicaciones y centro de interconexión vial de la Troncal de Occidente a escasos 18 kilómetros de la capital del Departamento de Córdoba, la ciudad de </a:t>
            </a:r>
          </a:p>
          <a:p>
            <a:pPr>
              <a:buNone/>
            </a:pPr>
            <a:r>
              <a:rPr lang="es-ES" sz="1400" dirty="0" smtClean="0"/>
              <a:t>Montería, y en la misma vía a 9 kilómetros se encuentra el aeropuerto ‘’Los Garzones</a:t>
            </a:r>
            <a:r>
              <a:rPr lang="es-ES" sz="1000" dirty="0" smtClean="0"/>
              <a:t>’’</a:t>
            </a:r>
          </a:p>
          <a:p>
            <a:r>
              <a:rPr lang="es-ES" sz="1600" b="1" dirty="0" smtClean="0"/>
              <a:t>Límites del municipio:</a:t>
            </a:r>
            <a:r>
              <a:rPr lang="es-ES" sz="1600" dirty="0" smtClean="0"/>
              <a:t/>
            </a:r>
            <a:br>
              <a:rPr lang="es-ES" sz="1600" dirty="0" smtClean="0"/>
            </a:br>
            <a:r>
              <a:rPr lang="es-ES" sz="1600" dirty="0" smtClean="0"/>
              <a:t>Limita por el norte con los Municipios de San Pelayo y Chimá, por el este con el Municipio de Ciénaga de Oro, por el oeste con el Municipio de Montería y por el sur con los Municipios de San Carlos y Montería. </a:t>
            </a:r>
            <a:br>
              <a:rPr lang="es-ES" sz="1600" dirty="0" smtClean="0"/>
            </a:br>
            <a:r>
              <a:rPr lang="es-ES" sz="1600" dirty="0" smtClean="0"/>
              <a:t/>
            </a:r>
            <a:br>
              <a:rPr lang="es-ES" sz="1600" dirty="0" smtClean="0"/>
            </a:br>
            <a:r>
              <a:rPr lang="es-ES" sz="1600" dirty="0" smtClean="0"/>
              <a:t>Políticamente el municipio se encuentra conformado por nueve (9) corregimientos integrados por cincuenta y seis (56) veredas en el sector rural y cincuenta y dos (52) barrios en la zona urbana.</a:t>
            </a:r>
            <a:br>
              <a:rPr lang="es-ES" sz="1600" dirty="0" smtClean="0"/>
            </a:br>
            <a:r>
              <a:rPr lang="es-ES" sz="1600" dirty="0" smtClean="0"/>
              <a:t/>
            </a:r>
            <a:br>
              <a:rPr lang="es-ES" sz="1600" dirty="0" smtClean="0"/>
            </a:br>
            <a:r>
              <a:rPr lang="es-ES" sz="1600" dirty="0" smtClean="0"/>
              <a:t>El centro geográfico del Municipio corresponde a la coordenada 75°42' longitud oeste y 8°50' latitud norte, con respecto al meridiano de Greenwich</a:t>
            </a:r>
            <a:endParaRPr lang="es-ES_tradnl" sz="1600" dirty="0" smtClean="0"/>
          </a:p>
          <a:p>
            <a:r>
              <a:rPr lang="es-ES" sz="1600" b="1" dirty="0" smtClean="0"/>
              <a:t>Extensión total:</a:t>
            </a:r>
            <a:r>
              <a:rPr lang="es-ES" sz="1600" dirty="0" smtClean="0"/>
              <a:t> 6.293 Km2. Km2</a:t>
            </a:r>
            <a:endParaRPr lang="es-ES_tradnl" sz="1600" dirty="0" smtClean="0"/>
          </a:p>
          <a:p>
            <a:r>
              <a:rPr lang="es-ES" sz="1600" b="1" dirty="0" smtClean="0"/>
              <a:t>Extensión área urbana:</a:t>
            </a:r>
            <a:r>
              <a:rPr lang="es-ES" sz="1600" dirty="0" smtClean="0"/>
              <a:t> 278.8 Km2 Km2</a:t>
            </a:r>
            <a:endParaRPr lang="es-ES_tradnl" sz="1600" dirty="0" smtClean="0"/>
          </a:p>
          <a:p>
            <a:r>
              <a:rPr lang="es-ES" sz="1600" b="1" dirty="0" smtClean="0"/>
              <a:t>Extensión área rural:</a:t>
            </a:r>
            <a:r>
              <a:rPr lang="es-ES" sz="1600" dirty="0" smtClean="0"/>
              <a:t> </a:t>
            </a:r>
            <a:endParaRPr lang="es-ES_tradnl" sz="1600" dirty="0" smtClean="0"/>
          </a:p>
          <a:p>
            <a:r>
              <a:rPr lang="es-ES" sz="1600" b="1" dirty="0" smtClean="0"/>
              <a:t>Altitud de la cabecera municipal (metros sobre el nivel del mar):</a:t>
            </a:r>
            <a:r>
              <a:rPr lang="es-ES" sz="1600" dirty="0" smtClean="0"/>
              <a:t> </a:t>
            </a:r>
            <a:endParaRPr lang="es-ES_tradnl" sz="1600" dirty="0" smtClean="0"/>
          </a:p>
          <a:p>
            <a:r>
              <a:rPr lang="es-ES" sz="1600" b="1" dirty="0" smtClean="0"/>
              <a:t>Temperatura media:</a:t>
            </a:r>
            <a:r>
              <a:rPr lang="es-ES" sz="1600" dirty="0" smtClean="0"/>
              <a:t> </a:t>
            </a:r>
            <a:endParaRPr lang="es-ES_tradnl" sz="1600" dirty="0" smtClean="0"/>
          </a:p>
          <a:p>
            <a:pPr>
              <a:buNone/>
            </a:pPr>
            <a:endParaRPr lang="es-ES_tradnl" sz="1600"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inta hacia arriba">
            <a:hlinkClick r:id="" action="ppaction://hlinkshowjump?jump=lastslide"/>
          </p:cNvPr>
          <p:cNvSpPr/>
          <p:nvPr/>
        </p:nvSpPr>
        <p:spPr>
          <a:xfrm>
            <a:off x="285720" y="6215082"/>
            <a:ext cx="857256" cy="357190"/>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7991500" y="6215082"/>
            <a:ext cx="8667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0834"/>
            <a:ext cx="1416790" cy="369332"/>
          </a:xfrm>
          <a:prstGeom prst="rect">
            <a:avLst/>
          </a:prstGeom>
          <a:noFill/>
        </p:spPr>
        <p:txBody>
          <a:bodyPr wrap="square" rtlCol="0">
            <a:spAutoFit/>
          </a:bodyPr>
          <a:lstStyle/>
          <a:p>
            <a:pPr algn="ctr"/>
            <a:r>
              <a:rPr lang="es-AR" dirty="0" smtClean="0"/>
              <a:t>CERETE</a:t>
            </a:r>
            <a:endParaRPr lang="es-AR" dirty="0"/>
          </a:p>
        </p:txBody>
      </p:sp>
      <p:sp>
        <p:nvSpPr>
          <p:cNvPr id="17" name="16 Estrella de 5 puntas">
            <a:hlinkClick r:id="rId3"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C9900"/>
          </a:solidFill>
        </p:spPr>
        <p:txBody>
          <a:bodyPr/>
          <a:lstStyle/>
          <a:p>
            <a:r>
              <a:rPr lang="es-ES_tradnl" dirty="0" smtClean="0"/>
              <a:t>HIDROGAFIA DE CERETE</a:t>
            </a:r>
            <a:endParaRPr lang="es-ES_tradnl" dirty="0"/>
          </a:p>
        </p:txBody>
      </p:sp>
      <p:sp>
        <p:nvSpPr>
          <p:cNvPr id="3" name="2 Marcador de contenido"/>
          <p:cNvSpPr>
            <a:spLocks noGrp="1"/>
          </p:cNvSpPr>
          <p:nvPr>
            <p:ph idx="1"/>
          </p:nvPr>
        </p:nvSpPr>
        <p:spPr/>
        <p:txBody>
          <a:bodyPr>
            <a:normAutofit fontScale="85000" lnSpcReduction="10000"/>
          </a:bodyPr>
          <a:lstStyle/>
          <a:p>
            <a:r>
              <a:rPr lang="es-ES" sz="1800" dirty="0" smtClean="0"/>
              <a:t>Se encuentra distribuida en microrregiones de la siguiente forma:</a:t>
            </a:r>
            <a:br>
              <a:rPr lang="es-ES" sz="1800" dirty="0" smtClean="0"/>
            </a:br>
            <a:r>
              <a:rPr lang="es-ES" sz="1800" dirty="0" smtClean="0"/>
              <a:t/>
            </a:r>
            <a:br>
              <a:rPr lang="es-ES" sz="1800" dirty="0" smtClean="0"/>
            </a:br>
            <a:r>
              <a:rPr lang="es-ES" sz="1800" dirty="0" smtClean="0"/>
              <a:t>Micro Región 1:Integrada por la cabecera municipal y los corregimientos de Martínez, Manuelito, Mateo Gómez, Retiro de los Indios y Rabolargo, está bañada por el Caño Bugre y sus brazos y el Brazo de Lara en su gran mayoría, la Ciénaga de Wilches y una parte de la Ciénaga la Granchina. </a:t>
            </a:r>
            <a:br>
              <a:rPr lang="es-ES" sz="1800" dirty="0" smtClean="0"/>
            </a:br>
            <a:r>
              <a:rPr lang="es-ES" sz="1800" dirty="0" smtClean="0"/>
              <a:t/>
            </a:r>
            <a:br>
              <a:rPr lang="es-ES" sz="1800" dirty="0" smtClean="0"/>
            </a:br>
            <a:r>
              <a:rPr lang="es-ES" sz="1800" dirty="0" smtClean="0"/>
              <a:t>La Micro Región 2: Pertenece a una zona homogénea bien definida, comprende el corregimiento de Severá, en total es alimentada por el brazo de Lara (cauce principal del Río Sinú) la Ciénaga de Corralito, los caños del Vidrial y Caño Viejo y los arroyos Trementino y El Coco. </a:t>
            </a:r>
            <a:br>
              <a:rPr lang="es-ES" sz="1800" dirty="0" smtClean="0"/>
            </a:br>
            <a:r>
              <a:rPr lang="es-ES" sz="1800" dirty="0" smtClean="0"/>
              <a:t>La Micro Región 3: Esta integrada por los corregimientos de Cuero Curtido y Tres Marías. Es la parte de mayor pendientes del Municipio y está atravesada por los arroyos El Coco y Trementino. </a:t>
            </a:r>
            <a:br>
              <a:rPr lang="es-ES" sz="1800" dirty="0" smtClean="0"/>
            </a:br>
            <a:r>
              <a:rPr lang="es-ES" sz="1800" dirty="0" smtClean="0"/>
              <a:t/>
            </a:r>
            <a:br>
              <a:rPr lang="es-ES" sz="1800" dirty="0" smtClean="0"/>
            </a:br>
            <a:r>
              <a:rPr lang="es-ES" sz="1800" dirty="0" smtClean="0"/>
              <a:t/>
            </a:r>
            <a:br>
              <a:rPr lang="es-ES" sz="1800" dirty="0" smtClean="0"/>
            </a:br>
            <a:r>
              <a:rPr lang="es-ES" sz="1800" dirty="0" smtClean="0"/>
              <a:t>La Micro Región 3: Esta integrada por los corregimientos de Cuero Curtido y Tres Marías. Es la parte de mayor pendientes del Municipio y está atravesada por los arroyos El Coco y Trementino. </a:t>
            </a:r>
            <a:br>
              <a:rPr lang="es-ES" sz="1800" dirty="0" smtClean="0"/>
            </a:br>
            <a:r>
              <a:rPr lang="es-ES" sz="1800" dirty="0" smtClean="0"/>
              <a:t/>
            </a:r>
            <a:br>
              <a:rPr lang="es-ES" sz="1800" dirty="0" smtClean="0"/>
            </a:br>
            <a:r>
              <a:rPr lang="es-ES" sz="1800" dirty="0" smtClean="0"/>
              <a:t/>
            </a:r>
            <a:br>
              <a:rPr lang="es-ES" sz="1800" dirty="0" smtClean="0"/>
            </a:br>
            <a:endParaRPr lang="es-ES_tradnl" sz="1800" dirty="0"/>
          </a:p>
        </p:txBody>
      </p:sp>
      <p:sp>
        <p:nvSpPr>
          <p:cNvPr id="4" name="3 Rectángulo"/>
          <p:cNvSpPr/>
          <p:nvPr/>
        </p:nvSpPr>
        <p:spPr>
          <a:xfrm>
            <a:off x="0" y="5949280"/>
            <a:ext cx="9144000" cy="90872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479939"/>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285720" y="6143644"/>
            <a:ext cx="857256" cy="367389"/>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67797"/>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179369"/>
            <a:ext cx="642942" cy="321465"/>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inta hacia arriba">
            <a:hlinkClick r:id="" action="ppaction://hlinkshowjump?jump=lastslide"/>
          </p:cNvPr>
          <p:cNvSpPr/>
          <p:nvPr/>
        </p:nvSpPr>
        <p:spPr>
          <a:xfrm>
            <a:off x="285720" y="6143644"/>
            <a:ext cx="857256" cy="357190"/>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6372200" y="6021288"/>
            <a:ext cx="576064" cy="43204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7991500" y="6215082"/>
            <a:ext cx="8667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0834"/>
            <a:ext cx="1416790" cy="369332"/>
          </a:xfrm>
          <a:prstGeom prst="rect">
            <a:avLst/>
          </a:prstGeom>
          <a:noFill/>
        </p:spPr>
        <p:txBody>
          <a:bodyPr wrap="square" rtlCol="0">
            <a:spAutoFit/>
          </a:bodyPr>
          <a:lstStyle/>
          <a:p>
            <a:pPr algn="ctr"/>
            <a:r>
              <a:rPr lang="es-AR" dirty="0" smtClean="0"/>
              <a:t>CERETE</a:t>
            </a:r>
            <a:endParaRPr lang="es-AR" dirty="0"/>
          </a:p>
        </p:txBody>
      </p:sp>
      <p:sp>
        <p:nvSpPr>
          <p:cNvPr id="17" name="16 Estrella de 5 puntas">
            <a:hlinkClick r:id="rId3"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C9900"/>
          </a:solidFill>
        </p:spPr>
        <p:txBody>
          <a:bodyPr/>
          <a:lstStyle/>
          <a:p>
            <a:r>
              <a:rPr lang="es-ES_tradnl" dirty="0" smtClean="0"/>
              <a:t>ECONOMIA DE CERETE</a:t>
            </a:r>
            <a:endParaRPr lang="es-ES_tradnl" dirty="0"/>
          </a:p>
        </p:txBody>
      </p:sp>
      <p:sp>
        <p:nvSpPr>
          <p:cNvPr id="3" name="2 Marcador de contenido"/>
          <p:cNvSpPr>
            <a:spLocks noGrp="1"/>
          </p:cNvSpPr>
          <p:nvPr>
            <p:ph idx="1"/>
          </p:nvPr>
        </p:nvSpPr>
        <p:spPr/>
        <p:txBody>
          <a:bodyPr>
            <a:noAutofit/>
          </a:bodyPr>
          <a:lstStyle/>
          <a:p>
            <a:r>
              <a:rPr lang="es-ES" sz="2400" dirty="0" smtClean="0"/>
              <a:t>La economía del Municipio de Cereté, es principalmente agropecuaria. Para un a mejor comprensión de la estructura económica del municipio se describen por sectores así:</a:t>
            </a:r>
            <a:br>
              <a:rPr lang="es-ES" sz="2400" dirty="0" smtClean="0"/>
            </a:br>
            <a:r>
              <a:rPr lang="es-ES" sz="2400" dirty="0" smtClean="0"/>
              <a:t>SECTOR PRIMARIO </a:t>
            </a:r>
            <a:br>
              <a:rPr lang="es-ES" sz="2400" dirty="0" smtClean="0"/>
            </a:br>
            <a:r>
              <a:rPr lang="es-ES" sz="2400" dirty="0" smtClean="0"/>
              <a:t/>
            </a:r>
            <a:br>
              <a:rPr lang="es-ES" sz="2400" dirty="0" smtClean="0"/>
            </a:br>
            <a:r>
              <a:rPr lang="es-ES" sz="2400" dirty="0" smtClean="0"/>
              <a:t>El sector primario es el más importante dentro la actividad económica del Municipio en el cual predomina la agricultura siguiéndole en importancia la ganadería.</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endParaRPr lang="es-ES_tradnl" sz="2400" dirty="0"/>
          </a:p>
        </p:txBody>
      </p:sp>
      <p:sp>
        <p:nvSpPr>
          <p:cNvPr id="4" name="3 Rectángulo"/>
          <p:cNvSpPr/>
          <p:nvPr/>
        </p:nvSpPr>
        <p:spPr>
          <a:xfrm>
            <a:off x="0" y="5877272"/>
            <a:ext cx="9144000" cy="1016435"/>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142844" y="6488692"/>
            <a:ext cx="1214446" cy="369332"/>
          </a:xfrm>
          <a:prstGeom prst="rect">
            <a:avLst/>
          </a:prstGeom>
          <a:noFill/>
        </p:spPr>
        <p:txBody>
          <a:bodyPr wrap="square" rtlCol="0">
            <a:spAutoFit/>
          </a:bodyPr>
          <a:lstStyle/>
          <a:p>
            <a:r>
              <a:rPr lang="es-ES" dirty="0" smtClean="0"/>
              <a:t>CREDITO</a:t>
            </a:r>
            <a:endParaRPr lang="es-CO" dirty="0"/>
          </a:p>
        </p:txBody>
      </p:sp>
      <p:sp>
        <p:nvSpPr>
          <p:cNvPr id="7" name="6 CuadroTexto"/>
          <p:cNvSpPr txBox="1"/>
          <p:nvPr/>
        </p:nvSpPr>
        <p:spPr>
          <a:xfrm>
            <a:off x="8001024" y="6429396"/>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043638"/>
            <a:ext cx="642942" cy="38575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inta hacia arriba">
            <a:hlinkClick r:id="" action="ppaction://hlinkshowjump?jump=lastslide"/>
          </p:cNvPr>
          <p:cNvSpPr/>
          <p:nvPr/>
        </p:nvSpPr>
        <p:spPr>
          <a:xfrm>
            <a:off x="214282" y="6072206"/>
            <a:ext cx="857256" cy="357190"/>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uadroTexto"/>
          <p:cNvSpPr txBox="1"/>
          <p:nvPr/>
        </p:nvSpPr>
        <p:spPr>
          <a:xfrm>
            <a:off x="5762506" y="6361003"/>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 action="ppaction://hlinkshowjump?jump=firstslide"/>
          </p:cNvPr>
          <p:cNvSpPr/>
          <p:nvPr/>
        </p:nvSpPr>
        <p:spPr>
          <a:xfrm>
            <a:off x="6372200" y="6093296"/>
            <a:ext cx="576064" cy="360040"/>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6372200" y="6021288"/>
            <a:ext cx="576064" cy="43204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01024" y="5929330"/>
            <a:ext cx="785818"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0834"/>
            <a:ext cx="1416790" cy="369332"/>
          </a:xfrm>
          <a:prstGeom prst="rect">
            <a:avLst/>
          </a:prstGeom>
          <a:noFill/>
        </p:spPr>
        <p:txBody>
          <a:bodyPr wrap="square" rtlCol="0">
            <a:spAutoFit/>
          </a:bodyPr>
          <a:lstStyle/>
          <a:p>
            <a:pPr algn="ctr"/>
            <a:r>
              <a:rPr lang="es-AR" dirty="0" smtClean="0"/>
              <a:t>CERETE</a:t>
            </a:r>
            <a:endParaRPr lang="es-AR" dirty="0"/>
          </a:p>
        </p:txBody>
      </p:sp>
      <p:sp>
        <p:nvSpPr>
          <p:cNvPr id="17" name="16 Estrella de 5 puntas">
            <a:hlinkClick r:id="rId3"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with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5929330"/>
            <a:ext cx="9144000" cy="964377"/>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142844" y="6488692"/>
            <a:ext cx="1214446" cy="369332"/>
          </a:xfrm>
          <a:prstGeom prst="rect">
            <a:avLst/>
          </a:prstGeom>
          <a:noFill/>
        </p:spPr>
        <p:txBody>
          <a:bodyPr wrap="square" rtlCol="0">
            <a:spAutoFit/>
          </a:bodyPr>
          <a:lstStyle/>
          <a:p>
            <a:r>
              <a:rPr lang="es-ES" dirty="0" smtClean="0"/>
              <a:t>CREDITO</a:t>
            </a:r>
            <a:endParaRPr lang="es-CO" dirty="0"/>
          </a:p>
        </p:txBody>
      </p:sp>
      <p:sp>
        <p:nvSpPr>
          <p:cNvPr id="7" name="6 CuadroTexto"/>
          <p:cNvSpPr txBox="1"/>
          <p:nvPr/>
        </p:nvSpPr>
        <p:spPr>
          <a:xfrm>
            <a:off x="8001024" y="6429396"/>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043638"/>
            <a:ext cx="642942" cy="38575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 Título"/>
          <p:cNvSpPr>
            <a:spLocks noGrp="1"/>
          </p:cNvSpPr>
          <p:nvPr>
            <p:ph type="title"/>
          </p:nvPr>
        </p:nvSpPr>
        <p:spPr>
          <a:xfrm>
            <a:off x="457200" y="214290"/>
            <a:ext cx="8229600" cy="857256"/>
          </a:xfrm>
          <a:solidFill>
            <a:srgbClr val="FF0066"/>
          </a:solidFill>
        </p:spPr>
        <p:txBody>
          <a:bodyPr/>
          <a:lstStyle/>
          <a:p>
            <a:r>
              <a:rPr lang="es-ES_tradnl" dirty="0" smtClean="0"/>
              <a:t>MUNICIPIO DE  CHIMA</a:t>
            </a:r>
            <a:endParaRPr lang="es-ES_tradnl" dirty="0"/>
          </a:p>
        </p:txBody>
      </p:sp>
      <p:sp>
        <p:nvSpPr>
          <p:cNvPr id="12" name="2 Subtítulo"/>
          <p:cNvSpPr txBox="1">
            <a:spLocks/>
          </p:cNvSpPr>
          <p:nvPr/>
        </p:nvSpPr>
        <p:spPr>
          <a:xfrm>
            <a:off x="6000792" y="1214422"/>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3" name="12 CuadroTexto">
            <a:hlinkClick r:id="rId2" action="ppaction://hlinksldjump"/>
          </p:cNvPr>
          <p:cNvSpPr txBox="1"/>
          <p:nvPr/>
        </p:nvSpPr>
        <p:spPr>
          <a:xfrm>
            <a:off x="6500826" y="2773916"/>
            <a:ext cx="1428760" cy="369332"/>
          </a:xfrm>
          <a:prstGeom prst="rect">
            <a:avLst/>
          </a:prstGeom>
          <a:solidFill>
            <a:srgbClr val="FF000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BANDERA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4" name="13 CuadroTexto">
            <a:hlinkClick r:id="rId3" action="ppaction://hlinksldjump"/>
          </p:cNvPr>
          <p:cNvSpPr txBox="1"/>
          <p:nvPr/>
        </p:nvSpPr>
        <p:spPr>
          <a:xfrm>
            <a:off x="6500826" y="3214686"/>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5" name="14 CuadroTexto">
            <a:hlinkClick r:id="rId4" action="ppaction://hlinksldjump"/>
          </p:cNvPr>
          <p:cNvSpPr txBox="1"/>
          <p:nvPr/>
        </p:nvSpPr>
        <p:spPr>
          <a:xfrm>
            <a:off x="6500826" y="2357430"/>
            <a:ext cx="1000132" cy="369332"/>
          </a:xfrm>
          <a:prstGeom prst="rect">
            <a:avLst/>
          </a:prstGeom>
          <a:solidFill>
            <a:srgbClr val="99003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ESCUDO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6" name="15 CuadroTexto">
            <a:hlinkClick r:id="rId5" action="ppaction://hlinksldjump"/>
          </p:cNvPr>
          <p:cNvSpPr txBox="1"/>
          <p:nvPr/>
        </p:nvSpPr>
        <p:spPr>
          <a:xfrm>
            <a:off x="6500826" y="3702610"/>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16 CuadroTexto">
            <a:hlinkClick r:id="rId6" action="ppaction://hlinksldjump"/>
          </p:cNvPr>
          <p:cNvSpPr txBox="1"/>
          <p:nvPr/>
        </p:nvSpPr>
        <p:spPr>
          <a:xfrm>
            <a:off x="6500858" y="4572008"/>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18 CuadroTexto">
            <a:hlinkClick r:id="rId7" action="ppaction://hlinksldjump"/>
          </p:cNvPr>
          <p:cNvSpPr txBox="1"/>
          <p:nvPr/>
        </p:nvSpPr>
        <p:spPr>
          <a:xfrm>
            <a:off x="6500858" y="4131238"/>
            <a:ext cx="2000232" cy="369332"/>
          </a:xfrm>
          <a:prstGeom prst="rect">
            <a:avLst/>
          </a:prstGeom>
          <a:solidFill>
            <a:schemeClr val="accent6">
              <a:lumMod val="75000"/>
            </a:schemeClr>
          </a:solidFill>
        </p:spPr>
        <p:txBody>
          <a:bodyPr wrap="square" rtlCol="0">
            <a:spAutoFit/>
          </a:bodyPr>
          <a:lstStyle/>
          <a:p>
            <a:pPr algn="ctr"/>
            <a:r>
              <a:rPr lang="es-ES_tradnl" b="1" dirty="0" smtClean="0">
                <a:solidFill>
                  <a:schemeClr val="bg1"/>
                </a:solidFill>
              </a:rPr>
              <a:t>ECONOMIA</a:t>
            </a:r>
            <a:endParaRPr lang="es-ES_tradnl" b="1" dirty="0">
              <a:solidFill>
                <a:schemeClr val="bg1"/>
              </a:solidFill>
            </a:endParaRPr>
          </a:p>
        </p:txBody>
      </p:sp>
      <p:sp>
        <p:nvSpPr>
          <p:cNvPr id="20" name="19 CuadroTexto"/>
          <p:cNvSpPr txBox="1"/>
          <p:nvPr/>
        </p:nvSpPr>
        <p:spPr>
          <a:xfrm>
            <a:off x="6500826" y="1928802"/>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hlinkClick r:id="rId8" action="ppaction://hlinksldjump"/>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4098" name="Picture 2" descr="http://www.google.com.co/maps/vt/data=LtgX-e3f8ctI3U5dJtbt7EJ1ZfRneYme,-3E_1clwzHgWYP72X7ZVkXhnjQyUmYywnqWRB3SN3aq82x_QZyDx10cYyIrvq3YSmW_5dRv0Ll_9DVeimiu-_KxZmndUiRjHYQKTix-QkncsDt0RfKc2yZTjEGkmc_RNZ7yk3tgJed-qB0Xm_vsNkPLwQM_mdjo9F31ZZ5mdekgXkoNfYlrihw">
            <a:hlinkClick r:id="rId9"/>
          </p:cNvPr>
          <p:cNvPicPr>
            <a:picLocks noChangeAspect="1" noChangeArrowheads="1"/>
          </p:cNvPicPr>
          <p:nvPr/>
        </p:nvPicPr>
        <p:blipFill>
          <a:blip r:embed="rId10" cstate="print"/>
          <a:srcRect/>
          <a:stretch>
            <a:fillRect/>
          </a:stretch>
        </p:blipFill>
        <p:spPr bwMode="auto">
          <a:xfrm>
            <a:off x="1357290" y="1500174"/>
            <a:ext cx="3571900" cy="3571900"/>
          </a:xfrm>
          <a:prstGeom prst="rect">
            <a:avLst/>
          </a:prstGeom>
          <a:noFill/>
        </p:spPr>
      </p:pic>
      <p:sp>
        <p:nvSpPr>
          <p:cNvPr id="18" name="17 Cinta hacia arriba">
            <a:hlinkClick r:id="" action="ppaction://hlinkshowjump?jump=lastslide"/>
          </p:cNvPr>
          <p:cNvSpPr/>
          <p:nvPr/>
        </p:nvSpPr>
        <p:spPr>
          <a:xfrm>
            <a:off x="214282" y="6000768"/>
            <a:ext cx="857256" cy="500066"/>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1" name="20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2" name="21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3" name="22 Multidocumento">
            <a:hlinkClick r:id="rId11" action="ppaction://hlinksldjump"/>
          </p:cNvPr>
          <p:cNvSpPr/>
          <p:nvPr/>
        </p:nvSpPr>
        <p:spPr>
          <a:xfrm>
            <a:off x="6372200" y="6021288"/>
            <a:ext cx="576064" cy="43204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4" name="23 Botón de acción: Inicio">
            <a:hlinkClick r:id="" action="ppaction://hlinkshowjump?jump=endshow" highlightClick="1"/>
          </p:cNvPr>
          <p:cNvSpPr/>
          <p:nvPr/>
        </p:nvSpPr>
        <p:spPr>
          <a:xfrm>
            <a:off x="8001024" y="5929330"/>
            <a:ext cx="785818"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from="(-#ppt_w/2)" to="(#ppt_x)" calcmode="lin" valueType="num">
                                      <p:cBhvr>
                                        <p:cTn id="7" dur="1200" fill="hold">
                                          <p:stCondLst>
                                            <p:cond delay="0"/>
                                          </p:stCondLst>
                                        </p:cTn>
                                        <p:tgtEl>
                                          <p:spTgt spid="11"/>
                                        </p:tgtEl>
                                        <p:attrNameLst>
                                          <p:attrName>ppt_x</p:attrName>
                                        </p:attrNameLst>
                                      </p:cBhvr>
                                    </p:anim>
                                    <p:anim from="0" to="-1.0" calcmode="lin" valueType="num">
                                      <p:cBhvr>
                                        <p:cTn id="8" dur="400" decel="50000" autoRev="1" fill="hold">
                                          <p:stCondLst>
                                            <p:cond delay="1200"/>
                                          </p:stCondLst>
                                        </p:cTn>
                                        <p:tgtEl>
                                          <p:spTgt spid="11"/>
                                        </p:tgtEl>
                                        <p:attrNameLst>
                                          <p:attrName>xshear</p:attrName>
                                        </p:attrNameLst>
                                      </p:cBhvr>
                                    </p:anim>
                                    <p:animScale>
                                      <p:cBhvr>
                                        <p:cTn id="9" dur="400" decel="100000" autoRev="1" fill="hold">
                                          <p:stCondLst>
                                            <p:cond delay="1200"/>
                                          </p:stCondLst>
                                        </p:cTn>
                                        <p:tgtEl>
                                          <p:spTgt spid="11"/>
                                        </p:tgtEl>
                                      </p:cBhvr>
                                      <p:from x="100000" y="100000"/>
                                      <p:to x="80000" y="100000"/>
                                    </p:animScale>
                                    <p:anim by="(#ppt_h/3+#ppt_w*0.1)" calcmode="lin" valueType="num">
                                      <p:cBhvr additive="sum">
                                        <p:cTn id="10" dur="400" decel="100000" autoRev="1" fill="hold">
                                          <p:stCondLst>
                                            <p:cond delay="1200"/>
                                          </p:stCondLst>
                                        </p:cTn>
                                        <p:tgtEl>
                                          <p:spTgt spid="11"/>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42852"/>
            <a:ext cx="8229600" cy="1143000"/>
          </a:xfrm>
        </p:spPr>
        <p:style>
          <a:lnRef idx="0">
            <a:schemeClr val="accent6"/>
          </a:lnRef>
          <a:fillRef idx="3">
            <a:schemeClr val="accent6"/>
          </a:fillRef>
          <a:effectRef idx="3">
            <a:schemeClr val="accent6"/>
          </a:effectRef>
          <a:fontRef idx="minor">
            <a:schemeClr val="lt1"/>
          </a:fontRef>
        </p:style>
        <p:txBody>
          <a:bodyPr/>
          <a:lstStyle/>
          <a:p>
            <a:r>
              <a:rPr lang="es-ES_tradnl" dirty="0" smtClean="0"/>
              <a:t>ESCUDO DE CORDOBA</a:t>
            </a:r>
            <a:endParaRPr lang="es-ES_tradnl" dirty="0"/>
          </a:p>
        </p:txBody>
      </p:sp>
      <p:sp>
        <p:nvSpPr>
          <p:cNvPr id="4" name="3 CuadroTexto"/>
          <p:cNvSpPr txBox="1"/>
          <p:nvPr/>
        </p:nvSpPr>
        <p:spPr>
          <a:xfrm>
            <a:off x="3635896" y="1357298"/>
            <a:ext cx="5293790" cy="3600986"/>
          </a:xfrm>
          <a:prstGeom prst="rect">
            <a:avLst/>
          </a:prstGeom>
          <a:noFill/>
        </p:spPr>
        <p:txBody>
          <a:bodyPr wrap="square" rtlCol="0">
            <a:spAutoFit/>
          </a:bodyPr>
          <a:lstStyle/>
          <a:p>
            <a:pPr algn="just"/>
            <a:r>
              <a:rPr lang="es-ES" sz="1400" b="1" i="1" dirty="0" smtClean="0"/>
              <a:t>Diseñado por Abel Botero Arango. Aprobado el 12 de diciembre de 1951 por los comisionados de la Junta central Pro Departamento de Córdoba, reunidos en el Hotel Granada de Bogotá.</a:t>
            </a:r>
            <a:endParaRPr lang="es-ES_tradnl" sz="1400" b="1" i="1" dirty="0" smtClean="0"/>
          </a:p>
          <a:p>
            <a:pPr algn="just"/>
            <a:r>
              <a:rPr lang="es-ES" sz="1400" b="1" i="1" dirty="0" smtClean="0"/>
              <a:t> </a:t>
            </a:r>
            <a:endParaRPr lang="es-ES_tradnl" sz="1400" b="1" i="1" dirty="0" smtClean="0"/>
          </a:p>
          <a:p>
            <a:pPr algn="just"/>
            <a:r>
              <a:rPr lang="es-ES" sz="1400" b="1" i="1" dirty="0" smtClean="0"/>
              <a:t>El escudo está orlado por la Bandera Colombiana y se divide en dos campos por una raya horizontal. En el campo superior está la figura del general José María Córdova. En el inferior, un jaguar, símbolo mágico-religioso de los Zenúes, primitivos pobladores del Sinú, el San Jorge y las Sabanas. El jaguar es emblema de la agilidad y la fortaleza de los Zenúes.</a:t>
            </a:r>
            <a:endParaRPr lang="es-ES_tradnl" sz="1400" b="1" i="1" dirty="0" smtClean="0"/>
          </a:p>
          <a:p>
            <a:pPr algn="just"/>
            <a:r>
              <a:rPr lang="es-ES" sz="1400" b="1" i="1" dirty="0" smtClean="0"/>
              <a:t> </a:t>
            </a:r>
            <a:endParaRPr lang="es-ES_tradnl" sz="1400" b="1" i="1" dirty="0" smtClean="0"/>
          </a:p>
          <a:p>
            <a:pPr algn="just"/>
            <a:r>
              <a:rPr lang="es-ES" sz="1400" b="1" i="1" dirty="0" smtClean="0"/>
              <a:t>Sobre la orla tricolor se encuentra escrita la expresión latina OMNIA PER IPSUM FACTA SUNT, cuya traducción es “Todas las cosas fueron hechas (o se hacen) por si mismas” y “Todo lo que somos (o tenemos) es producto de nosotros mismos”. El contenido de esta frase se utiliza para resaltar la fertilidad y fecundidad de las tierras </a:t>
            </a:r>
            <a:r>
              <a:rPr lang="es-ES" b="1" i="1" dirty="0" smtClean="0"/>
              <a:t>de Córdoba.</a:t>
            </a:r>
            <a:endParaRPr lang="es-ES_tradnl" b="1" i="1" dirty="0"/>
          </a:p>
        </p:txBody>
      </p:sp>
      <p:pic>
        <p:nvPicPr>
          <p:cNvPr id="5" name="4 Imagen" descr="Escudo del Departamento de Córdoba Colombia"/>
          <p:cNvPicPr/>
          <p:nvPr/>
        </p:nvPicPr>
        <p:blipFill>
          <a:blip r:embed="rId2" cstate="print"/>
          <a:srcRect l="8867"/>
          <a:stretch>
            <a:fillRect/>
          </a:stretch>
        </p:blipFill>
        <p:spPr bwMode="auto">
          <a:xfrm>
            <a:off x="755576" y="1556792"/>
            <a:ext cx="2690955" cy="3500462"/>
          </a:xfrm>
          <a:prstGeom prst="rect">
            <a:avLst/>
          </a:prstGeom>
          <a:noFill/>
          <a:ln w="9525">
            <a:noFill/>
            <a:miter lim="800000"/>
            <a:headEnd/>
            <a:tailEnd/>
          </a:ln>
        </p:spPr>
      </p:pic>
      <p:sp>
        <p:nvSpPr>
          <p:cNvPr id="6" name="5 Rectángulo"/>
          <p:cNvSpPr/>
          <p:nvPr/>
        </p:nvSpPr>
        <p:spPr>
          <a:xfrm>
            <a:off x="0" y="5786454"/>
            <a:ext cx="9144000" cy="107154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214282" y="6417254"/>
            <a:ext cx="1214446" cy="369332"/>
          </a:xfrm>
          <a:prstGeom prst="rect">
            <a:avLst/>
          </a:prstGeom>
          <a:noFill/>
        </p:spPr>
        <p:txBody>
          <a:bodyPr wrap="square" rtlCol="0">
            <a:spAutoFit/>
          </a:bodyPr>
          <a:lstStyle/>
          <a:p>
            <a:r>
              <a:rPr lang="es-ES" dirty="0" smtClean="0">
                <a:solidFill>
                  <a:schemeClr val="bg1"/>
                </a:solidFill>
              </a:rPr>
              <a:t>CREDITO</a:t>
            </a:r>
            <a:endParaRPr lang="es-CO" dirty="0">
              <a:solidFill>
                <a:schemeClr val="bg1"/>
              </a:solidFill>
            </a:endParaRPr>
          </a:p>
        </p:txBody>
      </p:sp>
      <p:sp>
        <p:nvSpPr>
          <p:cNvPr id="9" name="8 CuadroTexto"/>
          <p:cNvSpPr txBox="1"/>
          <p:nvPr/>
        </p:nvSpPr>
        <p:spPr>
          <a:xfrm>
            <a:off x="8001024" y="6417254"/>
            <a:ext cx="928694" cy="369332"/>
          </a:xfrm>
          <a:prstGeom prst="rect">
            <a:avLst/>
          </a:prstGeom>
          <a:noFill/>
        </p:spPr>
        <p:txBody>
          <a:bodyPr wrap="square" rtlCol="0">
            <a:spAutoFit/>
          </a:bodyPr>
          <a:lstStyle/>
          <a:p>
            <a:r>
              <a:rPr lang="es-ES" dirty="0" smtClean="0">
                <a:solidFill>
                  <a:schemeClr val="bg1"/>
                </a:solidFill>
              </a:rPr>
              <a:t>SALIDA</a:t>
            </a:r>
            <a:endParaRPr lang="es-CO" dirty="0">
              <a:solidFill>
                <a:schemeClr val="bg1"/>
              </a:solidFill>
            </a:endParaRPr>
          </a:p>
        </p:txBody>
      </p:sp>
      <p:sp>
        <p:nvSpPr>
          <p:cNvPr id="11" name="10 CuadroTexto"/>
          <p:cNvSpPr txBox="1"/>
          <p:nvPr/>
        </p:nvSpPr>
        <p:spPr>
          <a:xfrm>
            <a:off x="3857620" y="6417254"/>
            <a:ext cx="2000264" cy="369332"/>
          </a:xfrm>
          <a:prstGeom prst="rect">
            <a:avLst/>
          </a:prstGeom>
          <a:noFill/>
        </p:spPr>
        <p:txBody>
          <a:bodyPr wrap="square" rtlCol="0">
            <a:spAutoFit/>
          </a:bodyPr>
          <a:lstStyle/>
          <a:p>
            <a:r>
              <a:rPr lang="es-ES" dirty="0" smtClean="0">
                <a:solidFill>
                  <a:schemeClr val="bg1"/>
                </a:solidFill>
              </a:rPr>
              <a:t>PAGINA PRINCIPAL</a:t>
            </a:r>
            <a:endParaRPr lang="es-CO" dirty="0">
              <a:solidFill>
                <a:schemeClr val="bg1"/>
              </a:solidFill>
            </a:endParaRPr>
          </a:p>
        </p:txBody>
      </p:sp>
      <p:sp>
        <p:nvSpPr>
          <p:cNvPr id="14" name="13 Cinta hacia arriba">
            <a:hlinkClick r:id="" action="ppaction://hlinkshowjump?jump=lastslide"/>
          </p:cNvPr>
          <p:cNvSpPr/>
          <p:nvPr/>
        </p:nvSpPr>
        <p:spPr>
          <a:xfrm>
            <a:off x="285720" y="5949280"/>
            <a:ext cx="685880" cy="480116"/>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Botón de acción: Inicio">
            <a:hlinkClick r:id="" action="ppaction://hlinkshowjump?jump=endshow" highlightClick="1"/>
          </p:cNvPr>
          <p:cNvSpPr/>
          <p:nvPr/>
        </p:nvSpPr>
        <p:spPr>
          <a:xfrm>
            <a:off x="8100392" y="5877272"/>
            <a:ext cx="642942"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Multidocumento">
            <a:hlinkClick r:id="rId3" action="ppaction://hlinksldjump"/>
          </p:cNvPr>
          <p:cNvSpPr/>
          <p:nvPr/>
        </p:nvSpPr>
        <p:spPr>
          <a:xfrm>
            <a:off x="4427984" y="5949280"/>
            <a:ext cx="504056" cy="504056"/>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0066"/>
          </a:solidFill>
        </p:spPr>
        <p:txBody>
          <a:bodyPr/>
          <a:lstStyle/>
          <a:p>
            <a:r>
              <a:rPr lang="es-ES_tradnl" dirty="0" smtClean="0"/>
              <a:t>IDENTIFICACION  DE  CHIMA</a:t>
            </a:r>
            <a:endParaRPr lang="es-ES_tradnl" dirty="0"/>
          </a:p>
        </p:txBody>
      </p:sp>
      <p:sp>
        <p:nvSpPr>
          <p:cNvPr id="3" name="2 Marcador de contenido"/>
          <p:cNvSpPr>
            <a:spLocks noGrp="1"/>
          </p:cNvSpPr>
          <p:nvPr>
            <p:ph idx="1"/>
          </p:nvPr>
        </p:nvSpPr>
        <p:spPr/>
        <p:txBody>
          <a:bodyPr/>
          <a:lstStyle/>
          <a:p>
            <a:r>
              <a:rPr lang="es-ES" b="1" dirty="0" smtClean="0"/>
              <a:t>Nombre del municipio:</a:t>
            </a:r>
            <a:r>
              <a:rPr lang="es-ES" dirty="0" smtClean="0"/>
              <a:t> Chimá </a:t>
            </a:r>
            <a:endParaRPr lang="es-ES_tradnl" dirty="0" smtClean="0"/>
          </a:p>
          <a:p>
            <a:r>
              <a:rPr lang="es-ES" b="1" dirty="0" smtClean="0"/>
              <a:t>NIT:</a:t>
            </a:r>
            <a:r>
              <a:rPr lang="es-ES" dirty="0" smtClean="0"/>
              <a:t> 800096-750-1</a:t>
            </a:r>
            <a:endParaRPr lang="es-ES_tradnl" dirty="0" smtClean="0"/>
          </a:p>
          <a:p>
            <a:r>
              <a:rPr lang="es-ES" b="1" dirty="0" smtClean="0"/>
              <a:t>Código Dane:</a:t>
            </a:r>
            <a:r>
              <a:rPr lang="es-ES" dirty="0" smtClean="0"/>
              <a:t> 23168</a:t>
            </a:r>
            <a:endParaRPr lang="es-ES_tradnl" dirty="0" smtClean="0"/>
          </a:p>
          <a:p>
            <a:r>
              <a:rPr lang="es-ES" b="1" dirty="0" smtClean="0"/>
              <a:t>Gentilicio:</a:t>
            </a:r>
            <a:r>
              <a:rPr lang="es-ES" dirty="0" smtClean="0"/>
              <a:t> Chimalero </a:t>
            </a:r>
            <a:endParaRPr lang="es-ES_tradnl" dirty="0" smtClean="0"/>
          </a:p>
          <a:p>
            <a:r>
              <a:rPr lang="es-ES" b="1" dirty="0" smtClean="0"/>
              <a:t>Otros nombres que ha recibido el municipio:</a:t>
            </a:r>
            <a:r>
              <a:rPr lang="es-ES" dirty="0" smtClean="0"/>
              <a:t> San Pedro Apostol de Pinchoroy</a:t>
            </a:r>
            <a:endParaRPr lang="es-ES_tradnl" dirty="0" smtClean="0"/>
          </a:p>
          <a:p>
            <a:endParaRPr lang="es-ES_tradnl" dirty="0"/>
          </a:p>
        </p:txBody>
      </p:sp>
      <p:sp>
        <p:nvSpPr>
          <p:cNvPr id="4" name="3 Rectángulo"/>
          <p:cNvSpPr/>
          <p:nvPr/>
        </p:nvSpPr>
        <p:spPr>
          <a:xfrm>
            <a:off x="0" y="5805264"/>
            <a:ext cx="9144000" cy="1088443"/>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142844" y="6488692"/>
            <a:ext cx="1214446" cy="369332"/>
          </a:xfrm>
          <a:prstGeom prst="rect">
            <a:avLst/>
          </a:prstGeom>
          <a:noFill/>
        </p:spPr>
        <p:txBody>
          <a:bodyPr wrap="square" rtlCol="0">
            <a:spAutoFit/>
          </a:bodyPr>
          <a:lstStyle/>
          <a:p>
            <a:r>
              <a:rPr lang="es-ES" dirty="0" smtClean="0"/>
              <a:t>CREDITO</a:t>
            </a:r>
            <a:endParaRPr lang="es-CO" dirty="0"/>
          </a:p>
        </p:txBody>
      </p:sp>
      <p:sp>
        <p:nvSpPr>
          <p:cNvPr id="7" name="6 CuadroTexto"/>
          <p:cNvSpPr txBox="1"/>
          <p:nvPr/>
        </p:nvSpPr>
        <p:spPr>
          <a:xfrm>
            <a:off x="8001024" y="6429396"/>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043638"/>
            <a:ext cx="642942" cy="38575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inta hacia arriba">
            <a:hlinkClick r:id="" action="ppaction://hlinkshowjump?jump=lastslide"/>
          </p:cNvPr>
          <p:cNvSpPr/>
          <p:nvPr/>
        </p:nvSpPr>
        <p:spPr>
          <a:xfrm>
            <a:off x="214282" y="6000768"/>
            <a:ext cx="857256" cy="500066"/>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6372200" y="6021288"/>
            <a:ext cx="576064" cy="43204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01024" y="5929330"/>
            <a:ext cx="785818"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0834"/>
            <a:ext cx="1416790" cy="369332"/>
          </a:xfrm>
          <a:prstGeom prst="rect">
            <a:avLst/>
          </a:prstGeom>
          <a:noFill/>
        </p:spPr>
        <p:txBody>
          <a:bodyPr wrap="square" rtlCol="0">
            <a:spAutoFit/>
          </a:bodyPr>
          <a:lstStyle/>
          <a:p>
            <a:pPr algn="ctr"/>
            <a:r>
              <a:rPr lang="es-AR" dirty="0" smtClean="0"/>
              <a:t>CHIMA</a:t>
            </a:r>
            <a:endParaRPr lang="es-AR" dirty="0"/>
          </a:p>
        </p:txBody>
      </p:sp>
      <p:sp>
        <p:nvSpPr>
          <p:cNvPr id="17" name="16 Estrella de 5 puntas">
            <a:hlinkClick r:id="rId3"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with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5877272"/>
            <a:ext cx="9144000" cy="1016435"/>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142844" y="6488692"/>
            <a:ext cx="1214446" cy="369332"/>
          </a:xfrm>
          <a:prstGeom prst="rect">
            <a:avLst/>
          </a:prstGeom>
          <a:noFill/>
        </p:spPr>
        <p:txBody>
          <a:bodyPr wrap="square" rtlCol="0">
            <a:spAutoFit/>
          </a:bodyPr>
          <a:lstStyle/>
          <a:p>
            <a:r>
              <a:rPr lang="es-ES" dirty="0" smtClean="0"/>
              <a:t>CREDITO</a:t>
            </a:r>
            <a:endParaRPr lang="es-CO" dirty="0"/>
          </a:p>
        </p:txBody>
      </p:sp>
      <p:sp>
        <p:nvSpPr>
          <p:cNvPr id="7" name="6 CuadroTexto"/>
          <p:cNvSpPr txBox="1"/>
          <p:nvPr/>
        </p:nvSpPr>
        <p:spPr>
          <a:xfrm>
            <a:off x="8001024" y="6429396"/>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043638"/>
            <a:ext cx="642942" cy="38575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 Título"/>
          <p:cNvSpPr>
            <a:spLocks noGrp="1"/>
          </p:cNvSpPr>
          <p:nvPr>
            <p:ph type="title"/>
          </p:nvPr>
        </p:nvSpPr>
        <p:spPr>
          <a:xfrm>
            <a:off x="457200" y="214290"/>
            <a:ext cx="8229600" cy="868346"/>
          </a:xfrm>
          <a:solidFill>
            <a:srgbClr val="FF0066"/>
          </a:solidFill>
        </p:spPr>
        <p:txBody>
          <a:bodyPr/>
          <a:lstStyle/>
          <a:p>
            <a:r>
              <a:rPr lang="es-ES_tradnl" dirty="0" smtClean="0"/>
              <a:t>ESCUDO DE  CHIMA</a:t>
            </a:r>
            <a:endParaRPr lang="es-ES_tradnl" dirty="0"/>
          </a:p>
        </p:txBody>
      </p:sp>
      <p:pic>
        <p:nvPicPr>
          <p:cNvPr id="12" name="11 Imagen" descr="Escudo de Chimá ">
            <a:hlinkClick r:id="rId2" tgtFrame="_blank" tooltip="&quot;Ver escudo del tamaño original&quot;"/>
          </p:cNvPr>
          <p:cNvPicPr/>
          <p:nvPr/>
        </p:nvPicPr>
        <p:blipFill>
          <a:blip r:embed="rId3" cstate="print"/>
          <a:srcRect/>
          <a:stretch>
            <a:fillRect/>
          </a:stretch>
        </p:blipFill>
        <p:spPr bwMode="auto">
          <a:xfrm>
            <a:off x="2857488" y="1757361"/>
            <a:ext cx="3286148" cy="2743209"/>
          </a:xfrm>
          <a:prstGeom prst="rect">
            <a:avLst/>
          </a:prstGeom>
          <a:noFill/>
          <a:ln w="9525">
            <a:noFill/>
            <a:miter lim="800000"/>
            <a:headEnd/>
            <a:tailEnd/>
          </a:ln>
        </p:spPr>
      </p:pic>
      <p:sp>
        <p:nvSpPr>
          <p:cNvPr id="13" name="12 Cinta hacia arriba">
            <a:hlinkClick r:id="" action="ppaction://hlinkshowjump?jump=lastslide"/>
          </p:cNvPr>
          <p:cNvSpPr/>
          <p:nvPr/>
        </p:nvSpPr>
        <p:spPr>
          <a:xfrm>
            <a:off x="214282" y="6000768"/>
            <a:ext cx="857256" cy="500066"/>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Multidocumento">
            <a:hlinkClick r:id="rId4" action="ppaction://hlinksldjump"/>
          </p:cNvPr>
          <p:cNvSpPr/>
          <p:nvPr/>
        </p:nvSpPr>
        <p:spPr>
          <a:xfrm>
            <a:off x="6372200" y="6021288"/>
            <a:ext cx="576064" cy="43204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Botón de acción: Inicio">
            <a:hlinkClick r:id="" action="ppaction://hlinkshowjump?jump=endshow" highlightClick="1"/>
          </p:cNvPr>
          <p:cNvSpPr/>
          <p:nvPr/>
        </p:nvSpPr>
        <p:spPr>
          <a:xfrm>
            <a:off x="8001024" y="5929330"/>
            <a:ext cx="785818"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uadroTexto"/>
          <p:cNvSpPr txBox="1"/>
          <p:nvPr/>
        </p:nvSpPr>
        <p:spPr>
          <a:xfrm>
            <a:off x="1500166" y="6500834"/>
            <a:ext cx="1416790" cy="369332"/>
          </a:xfrm>
          <a:prstGeom prst="rect">
            <a:avLst/>
          </a:prstGeom>
          <a:noFill/>
        </p:spPr>
        <p:txBody>
          <a:bodyPr wrap="square" rtlCol="0">
            <a:spAutoFit/>
          </a:bodyPr>
          <a:lstStyle/>
          <a:p>
            <a:pPr algn="ctr"/>
            <a:r>
              <a:rPr lang="es-AR" dirty="0" smtClean="0"/>
              <a:t>CHIMA</a:t>
            </a:r>
            <a:endParaRPr lang="es-AR" dirty="0"/>
          </a:p>
        </p:txBody>
      </p:sp>
      <p:sp>
        <p:nvSpPr>
          <p:cNvPr id="19" name="18 Estrella de 5 puntas">
            <a:hlinkClick r:id="rId5"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5877272"/>
            <a:ext cx="9144000" cy="1016435"/>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142844" y="6488692"/>
            <a:ext cx="1214446" cy="369332"/>
          </a:xfrm>
          <a:prstGeom prst="rect">
            <a:avLst/>
          </a:prstGeom>
          <a:noFill/>
        </p:spPr>
        <p:txBody>
          <a:bodyPr wrap="square" rtlCol="0">
            <a:spAutoFit/>
          </a:bodyPr>
          <a:lstStyle/>
          <a:p>
            <a:r>
              <a:rPr lang="es-ES" dirty="0" smtClean="0"/>
              <a:t>CREDITO</a:t>
            </a:r>
            <a:endParaRPr lang="es-CO" dirty="0"/>
          </a:p>
        </p:txBody>
      </p:sp>
      <p:sp>
        <p:nvSpPr>
          <p:cNvPr id="7" name="6 CuadroTexto"/>
          <p:cNvSpPr txBox="1"/>
          <p:nvPr/>
        </p:nvSpPr>
        <p:spPr>
          <a:xfrm>
            <a:off x="8001024" y="6429396"/>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043638"/>
            <a:ext cx="642942" cy="38575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 Título"/>
          <p:cNvSpPr>
            <a:spLocks noGrp="1"/>
          </p:cNvSpPr>
          <p:nvPr>
            <p:ph type="title"/>
          </p:nvPr>
        </p:nvSpPr>
        <p:spPr>
          <a:xfrm>
            <a:off x="457200" y="274638"/>
            <a:ext cx="8229600" cy="939784"/>
          </a:xfrm>
          <a:solidFill>
            <a:srgbClr val="FF0066"/>
          </a:solidFill>
        </p:spPr>
        <p:txBody>
          <a:bodyPr/>
          <a:lstStyle/>
          <a:p>
            <a:r>
              <a:rPr lang="es-ES_tradnl" dirty="0" smtClean="0"/>
              <a:t>BANDERA DE  CHIMA</a:t>
            </a:r>
            <a:endParaRPr lang="es-ES_tradnl" dirty="0"/>
          </a:p>
        </p:txBody>
      </p:sp>
      <p:pic>
        <p:nvPicPr>
          <p:cNvPr id="12" name="Picture 2"/>
          <p:cNvPicPr>
            <a:picLocks noChangeAspect="1" noChangeArrowheads="1"/>
          </p:cNvPicPr>
          <p:nvPr/>
        </p:nvPicPr>
        <p:blipFill>
          <a:blip r:embed="rId2" cstate="print"/>
          <a:srcRect/>
          <a:stretch>
            <a:fillRect/>
          </a:stretch>
        </p:blipFill>
        <p:spPr bwMode="auto">
          <a:xfrm>
            <a:off x="3000364" y="2000240"/>
            <a:ext cx="3071834" cy="2571768"/>
          </a:xfrm>
          <a:prstGeom prst="rect">
            <a:avLst/>
          </a:prstGeom>
          <a:noFill/>
          <a:ln w="9525">
            <a:noFill/>
            <a:miter lim="800000"/>
            <a:headEnd/>
            <a:tailEnd/>
          </a:ln>
          <a:effectLst/>
        </p:spPr>
      </p:pic>
      <p:sp>
        <p:nvSpPr>
          <p:cNvPr id="13" name="12 Cinta hacia arriba">
            <a:hlinkClick r:id="" action="ppaction://hlinkshowjump?jump=lastslide"/>
          </p:cNvPr>
          <p:cNvSpPr/>
          <p:nvPr/>
        </p:nvSpPr>
        <p:spPr>
          <a:xfrm>
            <a:off x="214282" y="6000768"/>
            <a:ext cx="857256" cy="500066"/>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Multidocumento">
            <a:hlinkClick r:id="rId3" action="ppaction://hlinksldjump"/>
          </p:cNvPr>
          <p:cNvSpPr/>
          <p:nvPr/>
        </p:nvSpPr>
        <p:spPr>
          <a:xfrm>
            <a:off x="6372200" y="6021288"/>
            <a:ext cx="576064" cy="43204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Botón de acción: Inicio">
            <a:hlinkClick r:id="" action="ppaction://hlinkshowjump?jump=endshow" highlightClick="1"/>
          </p:cNvPr>
          <p:cNvSpPr/>
          <p:nvPr/>
        </p:nvSpPr>
        <p:spPr>
          <a:xfrm>
            <a:off x="8001024" y="5929330"/>
            <a:ext cx="785818"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uadroTexto"/>
          <p:cNvSpPr txBox="1"/>
          <p:nvPr/>
        </p:nvSpPr>
        <p:spPr>
          <a:xfrm>
            <a:off x="1500166" y="6500834"/>
            <a:ext cx="1416790" cy="369332"/>
          </a:xfrm>
          <a:prstGeom prst="rect">
            <a:avLst/>
          </a:prstGeom>
          <a:noFill/>
        </p:spPr>
        <p:txBody>
          <a:bodyPr wrap="square" rtlCol="0">
            <a:spAutoFit/>
          </a:bodyPr>
          <a:lstStyle/>
          <a:p>
            <a:pPr algn="ctr"/>
            <a:r>
              <a:rPr lang="es-AR" dirty="0" smtClean="0"/>
              <a:t>CHIMA</a:t>
            </a:r>
            <a:endParaRPr lang="es-AR" dirty="0"/>
          </a:p>
        </p:txBody>
      </p:sp>
      <p:sp>
        <p:nvSpPr>
          <p:cNvPr id="19" name="18 Estrella de 5 puntas">
            <a:hlinkClick r:id="rId4"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80">
                                          <p:stCondLst>
                                            <p:cond delay="0"/>
                                          </p:stCondLst>
                                        </p:cTn>
                                        <p:tgtEl>
                                          <p:spTgt spid="11"/>
                                        </p:tgtEl>
                                      </p:cBhvr>
                                    </p:animEffect>
                                    <p:anim calcmode="lin" valueType="num">
                                      <p:cBhvr>
                                        <p:cTn id="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3" dur="26">
                                          <p:stCondLst>
                                            <p:cond delay="650"/>
                                          </p:stCondLst>
                                        </p:cTn>
                                        <p:tgtEl>
                                          <p:spTgt spid="11"/>
                                        </p:tgtEl>
                                      </p:cBhvr>
                                      <p:to x="100000" y="60000"/>
                                    </p:animScale>
                                    <p:animScale>
                                      <p:cBhvr>
                                        <p:cTn id="14" dur="166" decel="50000">
                                          <p:stCondLst>
                                            <p:cond delay="676"/>
                                          </p:stCondLst>
                                        </p:cTn>
                                        <p:tgtEl>
                                          <p:spTgt spid="11"/>
                                        </p:tgtEl>
                                      </p:cBhvr>
                                      <p:to x="100000" y="100000"/>
                                    </p:animScale>
                                    <p:animScale>
                                      <p:cBhvr>
                                        <p:cTn id="15" dur="26">
                                          <p:stCondLst>
                                            <p:cond delay="1312"/>
                                          </p:stCondLst>
                                        </p:cTn>
                                        <p:tgtEl>
                                          <p:spTgt spid="11"/>
                                        </p:tgtEl>
                                      </p:cBhvr>
                                      <p:to x="100000" y="80000"/>
                                    </p:animScale>
                                    <p:animScale>
                                      <p:cBhvr>
                                        <p:cTn id="16" dur="166" decel="50000">
                                          <p:stCondLst>
                                            <p:cond delay="1338"/>
                                          </p:stCondLst>
                                        </p:cTn>
                                        <p:tgtEl>
                                          <p:spTgt spid="11"/>
                                        </p:tgtEl>
                                      </p:cBhvr>
                                      <p:to x="100000" y="100000"/>
                                    </p:animScale>
                                    <p:animScale>
                                      <p:cBhvr>
                                        <p:cTn id="17" dur="26">
                                          <p:stCondLst>
                                            <p:cond delay="1642"/>
                                          </p:stCondLst>
                                        </p:cTn>
                                        <p:tgtEl>
                                          <p:spTgt spid="11"/>
                                        </p:tgtEl>
                                      </p:cBhvr>
                                      <p:to x="100000" y="90000"/>
                                    </p:animScale>
                                    <p:animScale>
                                      <p:cBhvr>
                                        <p:cTn id="18" dur="166" decel="50000">
                                          <p:stCondLst>
                                            <p:cond delay="1668"/>
                                          </p:stCondLst>
                                        </p:cTn>
                                        <p:tgtEl>
                                          <p:spTgt spid="11"/>
                                        </p:tgtEl>
                                      </p:cBhvr>
                                      <p:to x="100000" y="100000"/>
                                    </p:animScale>
                                    <p:animScale>
                                      <p:cBhvr>
                                        <p:cTn id="19" dur="26">
                                          <p:stCondLst>
                                            <p:cond delay="1808"/>
                                          </p:stCondLst>
                                        </p:cTn>
                                        <p:tgtEl>
                                          <p:spTgt spid="11"/>
                                        </p:tgtEl>
                                      </p:cBhvr>
                                      <p:to x="100000" y="95000"/>
                                    </p:animScale>
                                    <p:animScale>
                                      <p:cBhvr>
                                        <p:cTn id="20"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5877272"/>
            <a:ext cx="9144000" cy="1016435"/>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142844" y="6488692"/>
            <a:ext cx="1214446" cy="369332"/>
          </a:xfrm>
          <a:prstGeom prst="rect">
            <a:avLst/>
          </a:prstGeom>
          <a:noFill/>
        </p:spPr>
        <p:txBody>
          <a:bodyPr wrap="square" rtlCol="0">
            <a:spAutoFit/>
          </a:bodyPr>
          <a:lstStyle/>
          <a:p>
            <a:r>
              <a:rPr lang="es-ES" dirty="0" smtClean="0"/>
              <a:t>CREDITO</a:t>
            </a:r>
            <a:endParaRPr lang="es-CO" dirty="0"/>
          </a:p>
        </p:txBody>
      </p:sp>
      <p:sp>
        <p:nvSpPr>
          <p:cNvPr id="7" name="6 CuadroTexto"/>
          <p:cNvSpPr txBox="1"/>
          <p:nvPr/>
        </p:nvSpPr>
        <p:spPr>
          <a:xfrm>
            <a:off x="8001024" y="6429396"/>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043638"/>
            <a:ext cx="642942" cy="38575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 Título"/>
          <p:cNvSpPr>
            <a:spLocks noGrp="1"/>
          </p:cNvSpPr>
          <p:nvPr>
            <p:ph type="title"/>
          </p:nvPr>
        </p:nvSpPr>
        <p:spPr>
          <a:xfrm>
            <a:off x="785786" y="214290"/>
            <a:ext cx="7429552" cy="939784"/>
          </a:xfrm>
          <a:solidFill>
            <a:srgbClr val="FF0066"/>
          </a:solidFill>
        </p:spPr>
        <p:txBody>
          <a:bodyPr/>
          <a:lstStyle/>
          <a:p>
            <a:r>
              <a:rPr lang="es-ES_tradnl" dirty="0" smtClean="0"/>
              <a:t>HIMNO DE  CHIMA</a:t>
            </a:r>
            <a:endParaRPr lang="es-ES_tradnl" dirty="0"/>
          </a:p>
        </p:txBody>
      </p:sp>
      <p:sp>
        <p:nvSpPr>
          <p:cNvPr id="12" name="2 Marcador de contenido"/>
          <p:cNvSpPr>
            <a:spLocks noGrp="1"/>
          </p:cNvSpPr>
          <p:nvPr>
            <p:ph idx="1"/>
          </p:nvPr>
        </p:nvSpPr>
        <p:spPr>
          <a:xfrm>
            <a:off x="642910" y="1357298"/>
            <a:ext cx="6929486" cy="4286280"/>
          </a:xfrm>
        </p:spPr>
        <p:txBody>
          <a:bodyPr>
            <a:normAutofit lnSpcReduction="10000"/>
          </a:bodyPr>
          <a:lstStyle/>
          <a:p>
            <a:pPr>
              <a:buNone/>
            </a:pPr>
            <a:r>
              <a:rPr lang="es-ES" sz="1200" dirty="0" smtClean="0"/>
              <a:t>CORO</a:t>
            </a:r>
            <a:br>
              <a:rPr lang="es-ES" sz="1200" dirty="0" smtClean="0"/>
            </a:br>
            <a:r>
              <a:rPr lang="es-ES" sz="1200" dirty="0" smtClean="0"/>
              <a:t>I</a:t>
            </a:r>
            <a:br>
              <a:rPr lang="es-ES" sz="1200" dirty="0" smtClean="0"/>
            </a:br>
            <a:r>
              <a:rPr lang="es-ES" sz="1200" dirty="0" smtClean="0"/>
              <a:t>A orillas de la ciénaga Grande del Sinú.</a:t>
            </a:r>
            <a:br>
              <a:rPr lang="es-ES" sz="1200" dirty="0" smtClean="0"/>
            </a:br>
            <a:r>
              <a:rPr lang="es-ES" sz="1200" dirty="0" smtClean="0"/>
              <a:t>Queda un pueblito que no podré olvidar.</a:t>
            </a:r>
            <a:br>
              <a:rPr lang="es-ES" sz="1200" dirty="0" smtClean="0"/>
            </a:br>
            <a:r>
              <a:rPr lang="es-ES" sz="1200" dirty="0" smtClean="0"/>
              <a:t>Y fue un catorce de enero que De La Torre y Miranda.</a:t>
            </a:r>
            <a:br>
              <a:rPr lang="es-ES" sz="1200" dirty="0" smtClean="0"/>
            </a:br>
            <a:r>
              <a:rPr lang="es-ES" sz="1200" dirty="0" smtClean="0"/>
              <a:t>Lo ilumino el Dios del cielo y a él lo pudo fundar.</a:t>
            </a:r>
            <a:br>
              <a:rPr lang="es-ES" sz="1200" dirty="0" smtClean="0"/>
            </a:br>
            <a:r>
              <a:rPr lang="es-ES" sz="1200" dirty="0" smtClean="0"/>
              <a:t>Ocho leguas río arriba un asentamiento indígena.</a:t>
            </a:r>
            <a:br>
              <a:rPr lang="es-ES" sz="1200" dirty="0" smtClean="0"/>
            </a:br>
            <a:r>
              <a:rPr lang="es-ES" sz="1200" dirty="0" smtClean="0"/>
              <a:t>Al cual le dio el nombre de Chimá</a:t>
            </a:r>
            <a:r>
              <a:rPr lang="es-ES" dirty="0" smtClean="0"/>
              <a:t/>
            </a:r>
            <a:br>
              <a:rPr lang="es-ES" dirty="0" smtClean="0"/>
            </a:br>
            <a:r>
              <a:rPr lang="es-ES" sz="1500" dirty="0" smtClean="0"/>
              <a:t>II</a:t>
            </a:r>
            <a:br>
              <a:rPr lang="es-ES" sz="1500" dirty="0" smtClean="0"/>
            </a:br>
            <a:r>
              <a:rPr lang="es-ES" sz="1500" dirty="0" smtClean="0"/>
              <a:t>Surgieron corregimientos situados de norte a sur.</a:t>
            </a:r>
            <a:br>
              <a:rPr lang="es-ES" sz="1500" dirty="0" smtClean="0"/>
            </a:br>
            <a:r>
              <a:rPr lang="es-ES" sz="1500" dirty="0" smtClean="0"/>
              <a:t>Desde la cabecera Municipal.</a:t>
            </a:r>
            <a:br>
              <a:rPr lang="es-ES" sz="1500" dirty="0" smtClean="0"/>
            </a:br>
            <a:r>
              <a:rPr lang="es-ES" sz="1500" dirty="0" smtClean="0"/>
              <a:t>Sitio Viejo y Arache también Corozalito, Carolina, Punta Verde y Pimental.</a:t>
            </a:r>
            <a:br>
              <a:rPr lang="es-ES" sz="1500" dirty="0" smtClean="0"/>
            </a:br>
            <a:r>
              <a:rPr lang="es-ES" sz="1500" dirty="0" smtClean="0"/>
              <a:t>Y al este Campo Bello- veredas y caseríos.</a:t>
            </a:r>
            <a:br>
              <a:rPr lang="es-ES" sz="1500" dirty="0" smtClean="0"/>
            </a:br>
            <a:r>
              <a:rPr lang="es-ES" sz="1500" dirty="0" smtClean="0"/>
              <a:t>Los cuales conforman la zona rural.</a:t>
            </a:r>
            <a:r>
              <a:rPr lang="es-ES" dirty="0" smtClean="0"/>
              <a:t/>
            </a:r>
            <a:br>
              <a:rPr lang="es-ES" dirty="0" smtClean="0"/>
            </a:br>
            <a:r>
              <a:rPr lang="es-ES" sz="1400" dirty="0" smtClean="0"/>
              <a:t>III</a:t>
            </a:r>
            <a:br>
              <a:rPr lang="es-ES" sz="1400" dirty="0" smtClean="0"/>
            </a:br>
            <a:r>
              <a:rPr lang="es-ES" sz="1400" dirty="0" smtClean="0"/>
              <a:t>Y Tofeme es la cima que se observa en su esplendor</a:t>
            </a:r>
            <a:br>
              <a:rPr lang="es-ES" sz="1400" dirty="0" smtClean="0"/>
            </a:br>
            <a:r>
              <a:rPr lang="es-ES" sz="1400" dirty="0" smtClean="0"/>
              <a:t>Como templo santo del indio Zenú</a:t>
            </a:r>
            <a:br>
              <a:rPr lang="es-ES" sz="1400" dirty="0" smtClean="0"/>
            </a:br>
            <a:r>
              <a:rPr lang="es-ES" sz="1400" dirty="0" smtClean="0"/>
              <a:t>Desde su cumbre se contempla la hermosa naturaleza</a:t>
            </a:r>
            <a:br>
              <a:rPr lang="es-ES" sz="1400" dirty="0" smtClean="0"/>
            </a:br>
            <a:r>
              <a:rPr lang="es-ES" sz="1400" dirty="0" smtClean="0"/>
              <a:t>Y el verde de las praderas del Sinú.</a:t>
            </a:r>
            <a:br>
              <a:rPr lang="es-ES" sz="1400" dirty="0" smtClean="0"/>
            </a:br>
            <a:r>
              <a:rPr lang="es-ES" sz="1400" dirty="0" smtClean="0"/>
              <a:t>Se divisa el Aguas Prietas, flora y fauna de mi tierra</a:t>
            </a:r>
            <a:br>
              <a:rPr lang="es-ES" sz="1400" dirty="0" smtClean="0"/>
            </a:br>
            <a:r>
              <a:rPr lang="es-ES" sz="1400" dirty="0" smtClean="0"/>
              <a:t>Y Dios en el cielo que es la luz.</a:t>
            </a:r>
            <a:endParaRPr lang="es-ES_tradnl" sz="1400" dirty="0"/>
          </a:p>
        </p:txBody>
      </p:sp>
      <p:sp>
        <p:nvSpPr>
          <p:cNvPr id="13" name="12 Cinta hacia arriba">
            <a:hlinkClick r:id="" action="ppaction://hlinkshowjump?jump=lastslide"/>
          </p:cNvPr>
          <p:cNvSpPr/>
          <p:nvPr/>
        </p:nvSpPr>
        <p:spPr>
          <a:xfrm>
            <a:off x="214282" y="6000768"/>
            <a:ext cx="857256" cy="500066"/>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Multidocumento">
            <a:hlinkClick r:id="rId2" action="ppaction://hlinksldjump"/>
          </p:cNvPr>
          <p:cNvSpPr/>
          <p:nvPr/>
        </p:nvSpPr>
        <p:spPr>
          <a:xfrm>
            <a:off x="6372200" y="6021288"/>
            <a:ext cx="576064" cy="43204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Botón de acción: Inicio">
            <a:hlinkClick r:id="" action="ppaction://hlinkshowjump?jump=endshow" highlightClick="1"/>
          </p:cNvPr>
          <p:cNvSpPr/>
          <p:nvPr/>
        </p:nvSpPr>
        <p:spPr>
          <a:xfrm>
            <a:off x="8001024" y="5929330"/>
            <a:ext cx="785818"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inta hacia arriba">
            <a:hlinkClick r:id="" action="ppaction://hlinkshowjump?jump=lastslide"/>
          </p:cNvPr>
          <p:cNvSpPr/>
          <p:nvPr/>
        </p:nvSpPr>
        <p:spPr>
          <a:xfrm>
            <a:off x="214282" y="6000768"/>
            <a:ext cx="1000132" cy="500066"/>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CuadroTexto"/>
          <p:cNvSpPr txBox="1"/>
          <p:nvPr/>
        </p:nvSpPr>
        <p:spPr>
          <a:xfrm>
            <a:off x="1500166" y="6500834"/>
            <a:ext cx="1416790" cy="369332"/>
          </a:xfrm>
          <a:prstGeom prst="rect">
            <a:avLst/>
          </a:prstGeom>
          <a:noFill/>
        </p:spPr>
        <p:txBody>
          <a:bodyPr wrap="square" rtlCol="0">
            <a:spAutoFit/>
          </a:bodyPr>
          <a:lstStyle/>
          <a:p>
            <a:pPr algn="ctr"/>
            <a:r>
              <a:rPr lang="es-AR" dirty="0" smtClean="0"/>
              <a:t>CHIMA</a:t>
            </a:r>
            <a:endParaRPr lang="es-AR" dirty="0"/>
          </a:p>
        </p:txBody>
      </p:sp>
      <p:sp>
        <p:nvSpPr>
          <p:cNvPr id="20" name="19 Estrella de 5 puntas">
            <a:hlinkClick r:id="rId3"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70" decel="100000"/>
                                        <p:tgtEl>
                                          <p:spTgt spid="11"/>
                                        </p:tgtEl>
                                      </p:cBhvr>
                                    </p:animEffect>
                                    <p:animScale>
                                      <p:cBhvr>
                                        <p:cTn id="8" dur="770" decel="100000"/>
                                        <p:tgtEl>
                                          <p:spTgt spid="11"/>
                                        </p:tgtEl>
                                      </p:cBhvr>
                                      <p:from x="10000" y="10000"/>
                                      <p:to x="200000" y="450000"/>
                                    </p:animScale>
                                    <p:animScale>
                                      <p:cBhvr>
                                        <p:cTn id="9" dur="1230" accel="100000" fill="hold">
                                          <p:stCondLst>
                                            <p:cond delay="770"/>
                                          </p:stCondLst>
                                        </p:cTn>
                                        <p:tgtEl>
                                          <p:spTgt spid="11"/>
                                        </p:tgtEl>
                                      </p:cBhvr>
                                      <p:from x="200000" y="450000"/>
                                      <p:to x="100000" y="100000"/>
                                    </p:animScale>
                                    <p:set>
                                      <p:cBhvr>
                                        <p:cTn id="10" dur="770" fill="hold"/>
                                        <p:tgtEl>
                                          <p:spTgt spid="11"/>
                                        </p:tgtEl>
                                        <p:attrNameLst>
                                          <p:attrName>ppt_x</p:attrName>
                                        </p:attrNameLst>
                                      </p:cBhvr>
                                      <p:to>
                                        <p:strVal val="(0.5)"/>
                                      </p:to>
                                    </p:set>
                                    <p:anim from="(0.5)" to="(#ppt_x)" calcmode="lin" valueType="num">
                                      <p:cBhvr>
                                        <p:cTn id="11" dur="1230" accel="100000" fill="hold">
                                          <p:stCondLst>
                                            <p:cond delay="770"/>
                                          </p:stCondLst>
                                        </p:cTn>
                                        <p:tgtEl>
                                          <p:spTgt spid="11"/>
                                        </p:tgtEl>
                                        <p:attrNameLst>
                                          <p:attrName>ppt_x</p:attrName>
                                        </p:attrNameLst>
                                      </p:cBhvr>
                                    </p:anim>
                                    <p:set>
                                      <p:cBhvr>
                                        <p:cTn id="12" dur="770" fill="hold"/>
                                        <p:tgtEl>
                                          <p:spTgt spid="11"/>
                                        </p:tgtEl>
                                        <p:attrNameLst>
                                          <p:attrName>ppt_y</p:attrName>
                                        </p:attrNameLst>
                                      </p:cBhvr>
                                      <p:to>
                                        <p:strVal val="(#ppt_y+0.4)"/>
                                      </p:to>
                                    </p:set>
                                    <p:anim from="(#ppt_y+0.4)" to="(#ppt_y)" calcmode="lin" valueType="num">
                                      <p:cBhvr>
                                        <p:cTn id="13" dur="1230" accel="100000" fill="hold">
                                          <p:stCondLst>
                                            <p:cond delay="770"/>
                                          </p:stCondLst>
                                        </p:cTn>
                                        <p:tgtEl>
                                          <p:spTgt spid="11"/>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0066"/>
          </a:solidFill>
        </p:spPr>
        <p:txBody>
          <a:bodyPr/>
          <a:lstStyle/>
          <a:p>
            <a:r>
              <a:rPr lang="es-ES_tradnl" dirty="0" smtClean="0"/>
              <a:t>HISTORIA   DE  CHIMA</a:t>
            </a:r>
            <a:endParaRPr lang="es-ES_tradnl" dirty="0"/>
          </a:p>
        </p:txBody>
      </p:sp>
      <p:sp>
        <p:nvSpPr>
          <p:cNvPr id="3" name="2 Marcador de contenido"/>
          <p:cNvSpPr>
            <a:spLocks noGrp="1"/>
          </p:cNvSpPr>
          <p:nvPr>
            <p:ph idx="1"/>
          </p:nvPr>
        </p:nvSpPr>
        <p:spPr/>
        <p:txBody>
          <a:bodyPr>
            <a:normAutofit/>
          </a:bodyPr>
          <a:lstStyle/>
          <a:p>
            <a:r>
              <a:rPr lang="es-ES" sz="1700" b="1" dirty="0" smtClean="0"/>
              <a:t>Fecha de fundación:</a:t>
            </a:r>
            <a:r>
              <a:rPr lang="es-ES" sz="1700" dirty="0" smtClean="0"/>
              <a:t> 14 de enero de 1777</a:t>
            </a:r>
            <a:endParaRPr lang="es-ES_tradnl" sz="1700" dirty="0" smtClean="0"/>
          </a:p>
          <a:p>
            <a:r>
              <a:rPr lang="es-ES" sz="1700" b="1" dirty="0" smtClean="0"/>
              <a:t>Nombre del/los fundador (es):</a:t>
            </a:r>
            <a:r>
              <a:rPr lang="es-ES" sz="1700" dirty="0" smtClean="0"/>
              <a:t> ANTONIO DE LA TORRE y MIRANDA </a:t>
            </a:r>
            <a:endParaRPr lang="es-ES_tradnl" sz="1700" dirty="0" smtClean="0"/>
          </a:p>
          <a:p>
            <a:r>
              <a:rPr lang="es-ES" sz="1700" b="1" dirty="0" smtClean="0"/>
              <a:t>Reseña histórica:</a:t>
            </a:r>
            <a:r>
              <a:rPr lang="es-ES" sz="1700" dirty="0" smtClean="0"/>
              <a:t/>
            </a:r>
            <a:br>
              <a:rPr lang="es-ES" sz="1700" dirty="0" smtClean="0"/>
            </a:br>
            <a:r>
              <a:rPr lang="es-ES" sz="1700" dirty="0" smtClean="0"/>
              <a:t>Parte de los terrenos que ocupa el Municipio de Chima conformaron inicialmente una encomienda, mas tarde cuando pasaron a manos de BARTOLOMÉ CAMPUZANO, este organizo el poblado y le dio el nombre de SAN PEDRO APOSTOL DE PINCHOROY.</a:t>
            </a:r>
            <a:r>
              <a:rPr lang="es-ES" dirty="0" smtClean="0"/>
              <a:t/>
            </a:r>
            <a:br>
              <a:rPr lang="es-ES" dirty="0" smtClean="0"/>
            </a:br>
            <a:r>
              <a:rPr lang="es-ES" sz="1600" dirty="0" smtClean="0"/>
              <a:t>Pero fue en 1740 cuando JUAN DE TORREZAL DÍAZ PIMIENTA estableció formalmente la primera fundación con el nombre de SAN EMIGDIO DE CHIMA. Después ANTONIO DE LA TORRE y MIRANDA a ocho (8) leguas de sitio inicial lo refundo, el 14 de Enero del año 1777</a:t>
            </a:r>
          </a:p>
          <a:p>
            <a:r>
              <a:rPr lang="es-ES" sz="1600" dirty="0" smtClean="0"/>
              <a:t>Chimá en lengua indígena significa “TIERRA BONITA”, quien anteriormente perteneció al departamento de Bolívar, una vez se crea y organiza el departamento de Córdoba pasa a ser parte integrante de este al igual que los Municipios de Montería, San Carlos, Ciénaga de Oro, San Pelayo, Momil, Purisima, Chinú, Lorica San Bernardo del Viento, San Antero, San Andrés de Sotavento, Sahagún y Ayapel, mediante la Ley No.9 de Diciembre 18 de 1951. </a:t>
            </a:r>
            <a:endParaRPr lang="es-ES_tradnl" sz="1600" dirty="0" smtClean="0"/>
          </a:p>
          <a:p>
            <a:endParaRPr lang="es-ES_tradnl" sz="1600" dirty="0"/>
          </a:p>
        </p:txBody>
      </p:sp>
      <p:sp>
        <p:nvSpPr>
          <p:cNvPr id="4" name="3 Rectángulo"/>
          <p:cNvSpPr/>
          <p:nvPr/>
        </p:nvSpPr>
        <p:spPr>
          <a:xfrm>
            <a:off x="0" y="5877272"/>
            <a:ext cx="9144000" cy="1016435"/>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142844" y="648869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000768"/>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29396"/>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043638"/>
            <a:ext cx="642942" cy="38575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2" name="11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Multidocumento">
            <a:hlinkClick r:id="rId2" action="ppaction://hlinksldjump"/>
          </p:cNvPr>
          <p:cNvSpPr/>
          <p:nvPr/>
        </p:nvSpPr>
        <p:spPr>
          <a:xfrm>
            <a:off x="6372200" y="6021288"/>
            <a:ext cx="576064" cy="43204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01024" y="5929330"/>
            <a:ext cx="785818"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000768"/>
            <a:ext cx="1000132" cy="500066"/>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0834"/>
            <a:ext cx="1416790" cy="369332"/>
          </a:xfrm>
          <a:prstGeom prst="rect">
            <a:avLst/>
          </a:prstGeom>
          <a:noFill/>
        </p:spPr>
        <p:txBody>
          <a:bodyPr wrap="square" rtlCol="0">
            <a:spAutoFit/>
          </a:bodyPr>
          <a:lstStyle/>
          <a:p>
            <a:pPr algn="ctr"/>
            <a:r>
              <a:rPr lang="es-AR" dirty="0" smtClean="0"/>
              <a:t>CHIMA</a:t>
            </a:r>
            <a:endParaRPr lang="es-AR" dirty="0"/>
          </a:p>
        </p:txBody>
      </p:sp>
      <p:sp>
        <p:nvSpPr>
          <p:cNvPr id="17" name="16 Estrella de 5 puntas">
            <a:hlinkClick r:id="rId3"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0066"/>
          </a:solidFill>
        </p:spPr>
        <p:txBody>
          <a:bodyPr/>
          <a:lstStyle/>
          <a:p>
            <a:r>
              <a:rPr lang="es-ES_tradnl" dirty="0" smtClean="0"/>
              <a:t>ECONOMIA DE CHIMA</a:t>
            </a:r>
            <a:endParaRPr lang="es-ES_tradnl" dirty="0"/>
          </a:p>
        </p:txBody>
      </p:sp>
      <p:sp>
        <p:nvSpPr>
          <p:cNvPr id="3" name="2 Marcador de contenido"/>
          <p:cNvSpPr>
            <a:spLocks noGrp="1"/>
          </p:cNvSpPr>
          <p:nvPr>
            <p:ph idx="1"/>
          </p:nvPr>
        </p:nvSpPr>
        <p:spPr/>
        <p:txBody>
          <a:bodyPr>
            <a:normAutofit/>
          </a:bodyPr>
          <a:lstStyle/>
          <a:p>
            <a:r>
              <a:rPr lang="es-ES" sz="1800" dirty="0" smtClean="0"/>
              <a:t>La agricultura es la actividad económica mas importante en el Municipio, en 1.991 el área de cosecha fue de 230 hectáreas de arroz secano tradicional, 490 de maíz del tradicional, 600 de maíz mecanizado, 100 de patillas, 330 de sorgo, 20 de ajonjolí. 3.400 de algodón y 250 de yuca, un apreciable numero de personas viven del jornaleo.</a:t>
            </a:r>
            <a:br>
              <a:rPr lang="es-ES" sz="1800" dirty="0" smtClean="0"/>
            </a:br>
            <a:r>
              <a:rPr lang="es-ES" sz="1800" dirty="0" smtClean="0"/>
              <a:t/>
            </a:r>
            <a:br>
              <a:rPr lang="es-ES" sz="1800" dirty="0" smtClean="0"/>
            </a:br>
            <a:r>
              <a:rPr lang="es-ES" sz="1800" dirty="0" smtClean="0"/>
              <a:t>En cuanto a la ganadería la bovina es la mas importante favorecida por la existencia de la ciénaga grande que proporciona agua permanente y pasto naturales en época de verano, la porcicultura y la avicultura también se dan pero de manera insipiente y con tecnología rudimentaria; la pesca es otro de los renglones importantes de nuestra economía ya que de esta subsisten un gran numero de familias</a:t>
            </a:r>
            <a:endParaRPr lang="es-ES_tradnl" sz="1800" dirty="0"/>
          </a:p>
        </p:txBody>
      </p:sp>
      <p:sp>
        <p:nvSpPr>
          <p:cNvPr id="4" name="3 Rectángulo"/>
          <p:cNvSpPr/>
          <p:nvPr/>
        </p:nvSpPr>
        <p:spPr>
          <a:xfrm>
            <a:off x="0" y="5877272"/>
            <a:ext cx="9144000" cy="1016435"/>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142844" y="648869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000768"/>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29396"/>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043638"/>
            <a:ext cx="642942" cy="38575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2" name="11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Multidocumento">
            <a:hlinkClick r:id="rId2" action="ppaction://hlinksldjump"/>
          </p:cNvPr>
          <p:cNvSpPr/>
          <p:nvPr/>
        </p:nvSpPr>
        <p:spPr>
          <a:xfrm>
            <a:off x="6372200" y="6021288"/>
            <a:ext cx="576064" cy="43204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01024" y="5929330"/>
            <a:ext cx="785818"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000768"/>
            <a:ext cx="1000132" cy="500066"/>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0834"/>
            <a:ext cx="1416790" cy="369332"/>
          </a:xfrm>
          <a:prstGeom prst="rect">
            <a:avLst/>
          </a:prstGeom>
          <a:noFill/>
        </p:spPr>
        <p:txBody>
          <a:bodyPr wrap="square" rtlCol="0">
            <a:spAutoFit/>
          </a:bodyPr>
          <a:lstStyle/>
          <a:p>
            <a:pPr algn="ctr"/>
            <a:r>
              <a:rPr lang="es-AR" dirty="0" smtClean="0"/>
              <a:t>CHIMA</a:t>
            </a:r>
            <a:endParaRPr lang="es-AR" dirty="0"/>
          </a:p>
        </p:txBody>
      </p:sp>
      <p:sp>
        <p:nvSpPr>
          <p:cNvPr id="17" name="16 Estrella de 5 puntas">
            <a:hlinkClick r:id="rId3"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0066"/>
          </a:solidFill>
        </p:spPr>
        <p:txBody>
          <a:bodyPr/>
          <a:lstStyle/>
          <a:p>
            <a:r>
              <a:rPr lang="es-ES_tradnl" dirty="0" smtClean="0"/>
              <a:t>GEOGRAFIA DE CHIMA</a:t>
            </a:r>
            <a:endParaRPr lang="es-ES_tradnl" dirty="0"/>
          </a:p>
        </p:txBody>
      </p:sp>
      <p:sp>
        <p:nvSpPr>
          <p:cNvPr id="3" name="2 Marcador de contenido"/>
          <p:cNvSpPr>
            <a:spLocks noGrp="1"/>
          </p:cNvSpPr>
          <p:nvPr>
            <p:ph idx="1"/>
          </p:nvPr>
        </p:nvSpPr>
        <p:spPr/>
        <p:txBody>
          <a:bodyPr>
            <a:normAutofit/>
          </a:bodyPr>
          <a:lstStyle/>
          <a:p>
            <a:r>
              <a:rPr lang="es-ES" sz="1800" dirty="0" smtClean="0"/>
              <a:t>Territorialmente el Municipio de Chima esta ubicada en la parte noroccidental del Departamento de Córdoba, identificado con siete (7) corregimientos y nueve (9) Veredas; esta bañado por las aguas de la ciénaga grande del bajo Sinú, de las cuales</a:t>
            </a:r>
          </a:p>
          <a:p>
            <a:r>
              <a:rPr lang="es-ES" sz="1800" dirty="0" smtClean="0"/>
              <a:t>16.000 hectáreas de estas pertenecen al Municipio de Chima, sus arroyos son numerosos como: Mocha, San José, Cisne, Los Palmitos, Arroyo Grande, Brillante, Guayacán, Sabanero, Mapurince, El Pital, Jején, Agua Prietas, La Olla, El Corozo, La Chamarra, El Islote y de ciénagas como: Maíz, Las Castañuelas, La Barranca, Los Chacales, Caimán. Las Lamas</a:t>
            </a:r>
          </a:p>
          <a:p>
            <a:r>
              <a:rPr lang="es-ES" sz="1800" dirty="0" smtClean="0"/>
              <a:t>El Municipio de Chima, limita al norte con Lorica, Momil, San Andrés de Sotavento, al Sur con San Pelayo, Cotorra y Ciénaga de Oro al occidente con Lorica y San Pelayo, al Oriente con San Adres de Sotavento</a:t>
            </a:r>
          </a:p>
          <a:p>
            <a:pPr>
              <a:buNone/>
            </a:pPr>
            <a:r>
              <a:rPr lang="es-ES" sz="1800" dirty="0" smtClean="0"/>
              <a:t> </a:t>
            </a:r>
            <a:endParaRPr lang="es-ES_tradnl" sz="1800" dirty="0"/>
          </a:p>
        </p:txBody>
      </p:sp>
      <p:sp>
        <p:nvSpPr>
          <p:cNvPr id="4" name="3 Rectángulo"/>
          <p:cNvSpPr/>
          <p:nvPr/>
        </p:nvSpPr>
        <p:spPr>
          <a:xfrm>
            <a:off x="0" y="5877272"/>
            <a:ext cx="9144000" cy="1016435"/>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&lt;</a:t>
            </a:r>
            <a:endParaRPr lang="es-CO" dirty="0"/>
          </a:p>
        </p:txBody>
      </p:sp>
      <p:sp>
        <p:nvSpPr>
          <p:cNvPr id="5" name="4 CuadroTexto"/>
          <p:cNvSpPr txBox="1"/>
          <p:nvPr/>
        </p:nvSpPr>
        <p:spPr>
          <a:xfrm>
            <a:off x="142844" y="648869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000768"/>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29396"/>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043638"/>
            <a:ext cx="642942" cy="38575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2" name="11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Multidocumento">
            <a:hlinkClick r:id="rId2" action="ppaction://hlinksldjump"/>
          </p:cNvPr>
          <p:cNvSpPr/>
          <p:nvPr/>
        </p:nvSpPr>
        <p:spPr>
          <a:xfrm>
            <a:off x="6372200" y="6021288"/>
            <a:ext cx="576064" cy="43204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01024" y="5929330"/>
            <a:ext cx="785818"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000768"/>
            <a:ext cx="1000132" cy="500066"/>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0834"/>
            <a:ext cx="1416790" cy="369332"/>
          </a:xfrm>
          <a:prstGeom prst="rect">
            <a:avLst/>
          </a:prstGeom>
          <a:noFill/>
        </p:spPr>
        <p:txBody>
          <a:bodyPr wrap="square" rtlCol="0">
            <a:spAutoFit/>
          </a:bodyPr>
          <a:lstStyle/>
          <a:p>
            <a:pPr algn="ctr"/>
            <a:r>
              <a:rPr lang="es-AR" dirty="0" smtClean="0"/>
              <a:t>CHIMA</a:t>
            </a:r>
            <a:endParaRPr lang="es-AR" dirty="0"/>
          </a:p>
        </p:txBody>
      </p:sp>
      <p:sp>
        <p:nvSpPr>
          <p:cNvPr id="17" name="16 Estrella de 5 puntas">
            <a:hlinkClick r:id="rId3"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5877272"/>
            <a:ext cx="9144000" cy="1016435"/>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142844" y="648869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000768"/>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29396"/>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043638"/>
            <a:ext cx="642942" cy="38575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 Título"/>
          <p:cNvSpPr>
            <a:spLocks noGrp="1"/>
          </p:cNvSpPr>
          <p:nvPr>
            <p:ph type="title"/>
          </p:nvPr>
        </p:nvSpPr>
        <p:spPr>
          <a:xfrm>
            <a:off x="457200" y="274638"/>
            <a:ext cx="8229600" cy="939784"/>
          </a:xfrm>
          <a:solidFill>
            <a:srgbClr val="FF9900"/>
          </a:solidFill>
        </p:spPr>
        <p:txBody>
          <a:bodyPr/>
          <a:lstStyle/>
          <a:p>
            <a:r>
              <a:rPr lang="es-ES_tradnl" dirty="0" smtClean="0"/>
              <a:t>MUNICIPIO DE  CHINU </a:t>
            </a:r>
            <a:endParaRPr lang="es-ES_tradnl" dirty="0"/>
          </a:p>
        </p:txBody>
      </p:sp>
      <p:sp>
        <p:nvSpPr>
          <p:cNvPr id="12" name="2 Subtítulo"/>
          <p:cNvSpPr txBox="1">
            <a:spLocks/>
          </p:cNvSpPr>
          <p:nvPr/>
        </p:nvSpPr>
        <p:spPr>
          <a:xfrm>
            <a:off x="6000792" y="1357298"/>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3" name="12 CuadroTexto"/>
          <p:cNvSpPr txBox="1"/>
          <p:nvPr/>
        </p:nvSpPr>
        <p:spPr>
          <a:xfrm>
            <a:off x="6500826" y="2916792"/>
            <a:ext cx="1428760" cy="369332"/>
          </a:xfrm>
          <a:prstGeom prst="rect">
            <a:avLst/>
          </a:prstGeom>
          <a:solidFill>
            <a:srgbClr val="FF000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BANDERA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4" name="13 CuadroTexto"/>
          <p:cNvSpPr txBox="1"/>
          <p:nvPr/>
        </p:nvSpPr>
        <p:spPr>
          <a:xfrm>
            <a:off x="6500826" y="3357562"/>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5" name="14 CuadroTexto"/>
          <p:cNvSpPr txBox="1"/>
          <p:nvPr/>
        </p:nvSpPr>
        <p:spPr>
          <a:xfrm>
            <a:off x="6500826" y="2500306"/>
            <a:ext cx="1000132" cy="369332"/>
          </a:xfrm>
          <a:prstGeom prst="rect">
            <a:avLst/>
          </a:prstGeom>
          <a:solidFill>
            <a:srgbClr val="99003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ESCUDO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6" name="15 CuadroTexto"/>
          <p:cNvSpPr txBox="1"/>
          <p:nvPr/>
        </p:nvSpPr>
        <p:spPr>
          <a:xfrm>
            <a:off x="6500826" y="3845486"/>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16 CuadroTexto">
            <a:hlinkClick r:id="rId2" action="ppaction://hlinksldjump"/>
          </p:cNvPr>
          <p:cNvSpPr txBox="1"/>
          <p:nvPr/>
        </p:nvSpPr>
        <p:spPr>
          <a:xfrm>
            <a:off x="6500858" y="5143512"/>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17 CuadroTexto">
            <a:hlinkClick r:id="rId3" action="ppaction://hlinksldjump"/>
          </p:cNvPr>
          <p:cNvSpPr txBox="1"/>
          <p:nvPr/>
        </p:nvSpPr>
        <p:spPr>
          <a:xfrm>
            <a:off x="6500858" y="4274114"/>
            <a:ext cx="2000232" cy="369332"/>
          </a:xfrm>
          <a:prstGeom prst="rect">
            <a:avLst/>
          </a:prstGeom>
          <a:solidFill>
            <a:schemeClr val="accent6">
              <a:lumMod val="75000"/>
            </a:schemeClr>
          </a:solidFill>
        </p:spPr>
        <p:txBody>
          <a:bodyPr wrap="square" rtlCol="0">
            <a:spAutoFit/>
          </a:bodyPr>
          <a:lstStyle/>
          <a:p>
            <a:pPr algn="ctr"/>
            <a:r>
              <a:rPr lang="es-ES_tradnl" b="1" dirty="0" smtClean="0">
                <a:solidFill>
                  <a:schemeClr val="bg1"/>
                </a:solidFill>
              </a:rPr>
              <a:t>ECONOMIA</a:t>
            </a:r>
            <a:endParaRPr lang="es-ES_tradnl" b="1" dirty="0">
              <a:solidFill>
                <a:schemeClr val="bg1"/>
              </a:solidFill>
            </a:endParaRPr>
          </a:p>
        </p:txBody>
      </p:sp>
      <p:sp>
        <p:nvSpPr>
          <p:cNvPr id="19" name="18 CuadroTexto"/>
          <p:cNvSpPr txBox="1"/>
          <p:nvPr/>
        </p:nvSpPr>
        <p:spPr>
          <a:xfrm>
            <a:off x="6500826" y="2071678"/>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208898" name="Picture 2" descr="http://www.google.com.co/maps/vt/data=LtgX-e3f8ctI3U5dJtbt7EJ1ZfRneYme,VKE8dDvfKNrLgpzuyjp8pIYD7MInwu-3AugEFb2cMoWScfQS1akPpFF8cQ_97OJSGGj8eKu8R1y7XbO7OyvFJs8ngeOOSUbT79k4jl3VfTr6a3D_CoY4sccZv9g9z5pd-kyQuQthoCJqg_NY-V7ef5k2EqeX8LbJkpidg6aM0pxTndOihNLn">
            <a:hlinkClick r:id="rId4"/>
          </p:cNvPr>
          <p:cNvPicPr>
            <a:picLocks noChangeAspect="1" noChangeArrowheads="1"/>
          </p:cNvPicPr>
          <p:nvPr/>
        </p:nvPicPr>
        <p:blipFill>
          <a:blip r:embed="rId5" cstate="print"/>
          <a:srcRect/>
          <a:stretch>
            <a:fillRect/>
          </a:stretch>
        </p:blipFill>
        <p:spPr bwMode="auto">
          <a:xfrm>
            <a:off x="1071556" y="1500174"/>
            <a:ext cx="3929072" cy="3357586"/>
          </a:xfrm>
          <a:prstGeom prst="rect">
            <a:avLst/>
          </a:prstGeom>
          <a:noFill/>
        </p:spPr>
      </p:pic>
      <p:sp>
        <p:nvSpPr>
          <p:cNvPr id="22" name="21 CuadroTexto">
            <a:hlinkClick r:id="rId6" action="ppaction://hlinksldjump"/>
          </p:cNvPr>
          <p:cNvSpPr txBox="1"/>
          <p:nvPr/>
        </p:nvSpPr>
        <p:spPr>
          <a:xfrm>
            <a:off x="6500826" y="4714884"/>
            <a:ext cx="1785918" cy="369332"/>
          </a:xfrm>
          <a:prstGeom prst="rect">
            <a:avLst/>
          </a:prstGeom>
          <a:solidFill>
            <a:srgbClr val="00B05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ECOLOGIA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3" name="2 Subtítulo"/>
          <p:cNvSpPr txBox="1">
            <a:spLocks/>
          </p:cNvSpPr>
          <p:nvPr/>
        </p:nvSpPr>
        <p:spPr>
          <a:xfrm>
            <a:off x="6000792" y="1369440"/>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24" name="23 CuadroTexto">
            <a:hlinkClick r:id="rId7" action="ppaction://hlinksldjump"/>
          </p:cNvPr>
          <p:cNvSpPr txBox="1"/>
          <p:nvPr/>
        </p:nvSpPr>
        <p:spPr>
          <a:xfrm>
            <a:off x="6500826" y="2928934"/>
            <a:ext cx="1428760" cy="369332"/>
          </a:xfrm>
          <a:prstGeom prst="rect">
            <a:avLst/>
          </a:prstGeom>
          <a:solidFill>
            <a:srgbClr val="FF000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BANDERA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5" name="24 CuadroTexto">
            <a:hlinkClick r:id="rId8" action="ppaction://hlinksldjump"/>
          </p:cNvPr>
          <p:cNvSpPr txBox="1"/>
          <p:nvPr/>
        </p:nvSpPr>
        <p:spPr>
          <a:xfrm>
            <a:off x="6500826" y="3369704"/>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6" name="25 CuadroTexto">
            <a:hlinkClick r:id="rId9" action="ppaction://hlinksldjump"/>
          </p:cNvPr>
          <p:cNvSpPr txBox="1"/>
          <p:nvPr/>
        </p:nvSpPr>
        <p:spPr>
          <a:xfrm>
            <a:off x="6500826" y="2512448"/>
            <a:ext cx="1000132" cy="369332"/>
          </a:xfrm>
          <a:prstGeom prst="rect">
            <a:avLst/>
          </a:prstGeom>
          <a:solidFill>
            <a:srgbClr val="99003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ESCUDO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7" name="26 CuadroTexto">
            <a:hlinkClick r:id="rId10" action="ppaction://hlinksldjump"/>
          </p:cNvPr>
          <p:cNvSpPr txBox="1"/>
          <p:nvPr/>
        </p:nvSpPr>
        <p:spPr>
          <a:xfrm>
            <a:off x="6500826" y="3857628"/>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8" name="27 CuadroTexto">
            <a:hlinkClick r:id="rId11" action="ppaction://hlinksldjump"/>
          </p:cNvPr>
          <p:cNvSpPr txBox="1"/>
          <p:nvPr/>
        </p:nvSpPr>
        <p:spPr>
          <a:xfrm>
            <a:off x="6500826" y="2083820"/>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9" name="28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30" name="29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31" name="30 Multidocumento">
            <a:hlinkClick r:id="rId12" action="ppaction://hlinksldjump"/>
          </p:cNvPr>
          <p:cNvSpPr/>
          <p:nvPr/>
        </p:nvSpPr>
        <p:spPr>
          <a:xfrm>
            <a:off x="6372200" y="6021288"/>
            <a:ext cx="576064" cy="43204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32" name="31 Botón de acción: Inicio">
            <a:hlinkClick r:id="" action="ppaction://hlinkshowjump?jump=endshow" highlightClick="1"/>
          </p:cNvPr>
          <p:cNvSpPr/>
          <p:nvPr/>
        </p:nvSpPr>
        <p:spPr>
          <a:xfrm>
            <a:off x="8001024" y="5929330"/>
            <a:ext cx="785818"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33" name="32 Cinta hacia arriba">
            <a:hlinkClick r:id="" action="ppaction://hlinkshowjump?jump=lastslide"/>
          </p:cNvPr>
          <p:cNvSpPr/>
          <p:nvPr/>
        </p:nvSpPr>
        <p:spPr>
          <a:xfrm>
            <a:off x="214282" y="6000768"/>
            <a:ext cx="1000132" cy="500066"/>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style.rotation</p:attrName>
                                        </p:attrNameLst>
                                      </p:cBhvr>
                                      <p:tavLst>
                                        <p:tav tm="0">
                                          <p:val>
                                            <p:fltVal val="360"/>
                                          </p:val>
                                        </p:tav>
                                        <p:tav tm="100000">
                                          <p:val>
                                            <p:fltVal val="0"/>
                                          </p:val>
                                        </p:tav>
                                      </p:tavLst>
                                    </p:anim>
                                    <p:animEffect transition="in" filter="fade">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9900"/>
          </a:solidFill>
        </p:spPr>
        <p:txBody>
          <a:bodyPr/>
          <a:lstStyle/>
          <a:p>
            <a:r>
              <a:rPr lang="es-ES_tradnl" dirty="0" smtClean="0"/>
              <a:t>IDENTIFICACION  DE  CHINU </a:t>
            </a:r>
            <a:endParaRPr lang="es-ES_tradnl" dirty="0"/>
          </a:p>
        </p:txBody>
      </p:sp>
      <p:sp>
        <p:nvSpPr>
          <p:cNvPr id="3" name="2 Marcador de contenido"/>
          <p:cNvSpPr>
            <a:spLocks noGrp="1"/>
          </p:cNvSpPr>
          <p:nvPr>
            <p:ph idx="1"/>
          </p:nvPr>
        </p:nvSpPr>
        <p:spPr>
          <a:xfrm>
            <a:off x="457200" y="1600201"/>
            <a:ext cx="8229600" cy="4114815"/>
          </a:xfrm>
        </p:spPr>
        <p:txBody>
          <a:bodyPr/>
          <a:lstStyle/>
          <a:p>
            <a:r>
              <a:rPr lang="es-ES" b="1" dirty="0" smtClean="0">
                <a:solidFill>
                  <a:srgbClr val="3333FF"/>
                </a:solidFill>
              </a:rPr>
              <a:t>Nombre del municipio:</a:t>
            </a:r>
            <a:r>
              <a:rPr lang="es-ES" dirty="0" smtClean="0">
                <a:solidFill>
                  <a:srgbClr val="3333FF"/>
                </a:solidFill>
              </a:rPr>
              <a:t> Chinú</a:t>
            </a:r>
            <a:endParaRPr lang="es-ES_tradnl" dirty="0" smtClean="0">
              <a:solidFill>
                <a:srgbClr val="3333FF"/>
              </a:solidFill>
            </a:endParaRPr>
          </a:p>
          <a:p>
            <a:r>
              <a:rPr lang="es-ES" b="1" dirty="0" smtClean="0">
                <a:solidFill>
                  <a:srgbClr val="3333FF"/>
                </a:solidFill>
              </a:rPr>
              <a:t>NIT:</a:t>
            </a:r>
            <a:r>
              <a:rPr lang="es-ES" dirty="0" smtClean="0">
                <a:solidFill>
                  <a:srgbClr val="3333FF"/>
                </a:solidFill>
              </a:rPr>
              <a:t> 800096753-1</a:t>
            </a:r>
            <a:endParaRPr lang="es-ES_tradnl" dirty="0" smtClean="0">
              <a:solidFill>
                <a:srgbClr val="3333FF"/>
              </a:solidFill>
            </a:endParaRPr>
          </a:p>
          <a:p>
            <a:r>
              <a:rPr lang="es-ES" b="1" dirty="0" smtClean="0">
                <a:solidFill>
                  <a:srgbClr val="3333FF"/>
                </a:solidFill>
              </a:rPr>
              <a:t>Código Dane:</a:t>
            </a:r>
            <a:r>
              <a:rPr lang="es-ES" dirty="0" smtClean="0">
                <a:solidFill>
                  <a:srgbClr val="3333FF"/>
                </a:solidFill>
              </a:rPr>
              <a:t> 23182</a:t>
            </a:r>
            <a:endParaRPr lang="es-ES_tradnl" dirty="0" smtClean="0">
              <a:solidFill>
                <a:srgbClr val="3333FF"/>
              </a:solidFill>
            </a:endParaRPr>
          </a:p>
          <a:p>
            <a:r>
              <a:rPr lang="es-ES" b="1" dirty="0" smtClean="0">
                <a:solidFill>
                  <a:srgbClr val="3333FF"/>
                </a:solidFill>
              </a:rPr>
              <a:t>Gentilicio:</a:t>
            </a:r>
            <a:r>
              <a:rPr lang="es-ES" dirty="0" smtClean="0">
                <a:solidFill>
                  <a:srgbClr val="3333FF"/>
                </a:solidFill>
              </a:rPr>
              <a:t> Chinuano(a)</a:t>
            </a:r>
            <a:endParaRPr lang="es-ES_tradnl" dirty="0" smtClean="0">
              <a:solidFill>
                <a:srgbClr val="3333FF"/>
              </a:solidFill>
            </a:endParaRPr>
          </a:p>
          <a:p>
            <a:r>
              <a:rPr lang="es-ES" b="1" dirty="0" smtClean="0">
                <a:solidFill>
                  <a:srgbClr val="3333FF"/>
                </a:solidFill>
              </a:rPr>
              <a:t>Otros nombres que ha recibido el municipio:</a:t>
            </a:r>
            <a:r>
              <a:rPr lang="es-ES" dirty="0" smtClean="0">
                <a:solidFill>
                  <a:srgbClr val="3333FF"/>
                </a:solidFill>
              </a:rPr>
              <a:t> Chenu</a:t>
            </a:r>
            <a:endParaRPr lang="es-ES_tradnl" dirty="0" smtClean="0">
              <a:solidFill>
                <a:srgbClr val="3333FF"/>
              </a:solidFill>
            </a:endParaRPr>
          </a:p>
          <a:p>
            <a:endParaRPr lang="es-ES_tradnl" dirty="0"/>
          </a:p>
        </p:txBody>
      </p:sp>
      <p:sp>
        <p:nvSpPr>
          <p:cNvPr id="4" name="3 Rectángulo"/>
          <p:cNvSpPr/>
          <p:nvPr/>
        </p:nvSpPr>
        <p:spPr>
          <a:xfrm>
            <a:off x="0" y="5805264"/>
            <a:ext cx="9144000" cy="1088443"/>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142844" y="648869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000768"/>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29396"/>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043638"/>
            <a:ext cx="642942" cy="38575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2" name="11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Multidocumento">
            <a:hlinkClick r:id="rId2" action="ppaction://hlinksldjump"/>
          </p:cNvPr>
          <p:cNvSpPr/>
          <p:nvPr/>
        </p:nvSpPr>
        <p:spPr>
          <a:xfrm>
            <a:off x="6372200" y="6021288"/>
            <a:ext cx="576064" cy="43204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01024" y="5929330"/>
            <a:ext cx="785818"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000768"/>
            <a:ext cx="1000132" cy="500066"/>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0834"/>
            <a:ext cx="1416790" cy="369332"/>
          </a:xfrm>
          <a:prstGeom prst="rect">
            <a:avLst/>
          </a:prstGeom>
          <a:noFill/>
        </p:spPr>
        <p:txBody>
          <a:bodyPr wrap="square" rtlCol="0">
            <a:spAutoFit/>
          </a:bodyPr>
          <a:lstStyle/>
          <a:p>
            <a:pPr algn="ctr"/>
            <a:r>
              <a:rPr lang="es-AR" dirty="0" smtClean="0"/>
              <a:t>CHINU</a:t>
            </a:r>
            <a:endParaRPr lang="es-AR" dirty="0"/>
          </a:p>
        </p:txBody>
      </p:sp>
      <p:sp>
        <p:nvSpPr>
          <p:cNvPr id="17" name="16 Estrella de 5 puntas">
            <a:hlinkClick r:id="rId3"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solidFill>
            <a:srgbClr val="FF9900"/>
          </a:solidFill>
        </p:spPr>
        <p:txBody>
          <a:bodyPr/>
          <a:lstStyle/>
          <a:p>
            <a:r>
              <a:rPr lang="es-ES_tradnl" dirty="0" smtClean="0"/>
              <a:t>ESCUDO DE  CHINU </a:t>
            </a:r>
            <a:endParaRPr lang="es-ES_tradnl" dirty="0"/>
          </a:p>
        </p:txBody>
      </p:sp>
      <p:sp>
        <p:nvSpPr>
          <p:cNvPr id="5" name="4 Rectángulo"/>
          <p:cNvSpPr/>
          <p:nvPr/>
        </p:nvSpPr>
        <p:spPr>
          <a:xfrm>
            <a:off x="0" y="5877272"/>
            <a:ext cx="9144000" cy="1016435"/>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6" name="5 CuadroTexto"/>
          <p:cNvSpPr txBox="1"/>
          <p:nvPr/>
        </p:nvSpPr>
        <p:spPr>
          <a:xfrm>
            <a:off x="142844" y="648869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000768"/>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7 CuadroTexto"/>
          <p:cNvSpPr txBox="1"/>
          <p:nvPr/>
        </p:nvSpPr>
        <p:spPr>
          <a:xfrm>
            <a:off x="8001024" y="6429396"/>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043638"/>
            <a:ext cx="642942" cy="38575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12" name="11 Imagen" descr="Escudo de Chinú">
            <a:hlinkClick r:id="rId2" tgtFrame="_blank" tooltip="&quot;Ver escudo del tamaño original&quot;"/>
          </p:cNvPr>
          <p:cNvPicPr/>
          <p:nvPr/>
        </p:nvPicPr>
        <p:blipFill>
          <a:blip r:embed="rId3" cstate="print"/>
          <a:srcRect/>
          <a:stretch>
            <a:fillRect/>
          </a:stretch>
        </p:blipFill>
        <p:spPr bwMode="auto">
          <a:xfrm>
            <a:off x="2786050" y="1928802"/>
            <a:ext cx="3286148" cy="2714644"/>
          </a:xfrm>
          <a:prstGeom prst="rect">
            <a:avLst/>
          </a:prstGeom>
          <a:noFill/>
          <a:ln w="9525">
            <a:noFill/>
            <a:miter lim="800000"/>
            <a:headEnd/>
            <a:tailEnd/>
          </a:ln>
        </p:spPr>
      </p:pic>
      <p:sp>
        <p:nvSpPr>
          <p:cNvPr id="13" name="1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4" name="13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Multidocumento">
            <a:hlinkClick r:id="rId4" action="ppaction://hlinksldjump"/>
          </p:cNvPr>
          <p:cNvSpPr/>
          <p:nvPr/>
        </p:nvSpPr>
        <p:spPr>
          <a:xfrm>
            <a:off x="6372200" y="6021288"/>
            <a:ext cx="576064" cy="43204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01024" y="5929330"/>
            <a:ext cx="785818"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000768"/>
            <a:ext cx="1000132" cy="500066"/>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uadroTexto"/>
          <p:cNvSpPr txBox="1"/>
          <p:nvPr/>
        </p:nvSpPr>
        <p:spPr>
          <a:xfrm>
            <a:off x="1500166" y="6500834"/>
            <a:ext cx="1416790" cy="369332"/>
          </a:xfrm>
          <a:prstGeom prst="rect">
            <a:avLst/>
          </a:prstGeom>
          <a:noFill/>
        </p:spPr>
        <p:txBody>
          <a:bodyPr wrap="square" rtlCol="0">
            <a:spAutoFit/>
          </a:bodyPr>
          <a:lstStyle/>
          <a:p>
            <a:pPr algn="ctr"/>
            <a:r>
              <a:rPr lang="es-AR" dirty="0" smtClean="0"/>
              <a:t>CHINU</a:t>
            </a:r>
            <a:endParaRPr lang="es-AR" dirty="0"/>
          </a:p>
        </p:txBody>
      </p:sp>
      <p:sp>
        <p:nvSpPr>
          <p:cNvPr id="19" name="18 Estrella de 5 puntas">
            <a:hlinkClick r:id="rId5"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88640"/>
            <a:ext cx="8229600" cy="857256"/>
          </a:xfrm>
          <a:ln/>
        </p:spPr>
        <p:style>
          <a:lnRef idx="2">
            <a:schemeClr val="accent4"/>
          </a:lnRef>
          <a:fillRef idx="1">
            <a:schemeClr val="lt1"/>
          </a:fillRef>
          <a:effectRef idx="0">
            <a:schemeClr val="accent4"/>
          </a:effectRef>
          <a:fontRef idx="minor">
            <a:schemeClr val="dk1"/>
          </a:fontRef>
        </p:style>
        <p:txBody>
          <a:bodyPr>
            <a:noAutofit/>
          </a:bodyPr>
          <a:lstStyle/>
          <a:p>
            <a:r>
              <a:rPr lang="es-ES_tradnl" sz="6000" b="1" dirty="0" smtClean="0">
                <a:ln w="24500" cmpd="dbl">
                  <a:solidFill>
                    <a:schemeClr val="tx1"/>
                  </a:solidFill>
                  <a:prstDash val="solid"/>
                  <a:miter lim="800000"/>
                </a:ln>
                <a:solidFill>
                  <a:srgbClr val="FF0000"/>
                </a:solidFill>
                <a:effectLst>
                  <a:outerShdw blurRad="38100" dist="38100" dir="7020000" algn="tl">
                    <a:srgbClr val="000000">
                      <a:alpha val="35000"/>
                    </a:srgbClr>
                  </a:outerShdw>
                </a:effectLst>
              </a:rPr>
              <a:t>HIMNO DE CORDOBA</a:t>
            </a:r>
            <a:endParaRPr lang="es-ES_tradnl" sz="6000" b="1" dirty="0">
              <a:ln w="24500" cmpd="dbl">
                <a:solidFill>
                  <a:schemeClr val="tx1"/>
                </a:solidFill>
                <a:prstDash val="solid"/>
                <a:miter lim="800000"/>
              </a:ln>
              <a:solidFill>
                <a:srgbClr val="FF0000"/>
              </a:solidFill>
              <a:effectLst>
                <a:outerShdw blurRad="38100" dist="38100" dir="7020000" algn="tl">
                  <a:srgbClr val="000000">
                    <a:alpha val="35000"/>
                  </a:srgbClr>
                </a:outerShdw>
              </a:effectLst>
            </a:endParaRPr>
          </a:p>
        </p:txBody>
      </p:sp>
      <p:sp>
        <p:nvSpPr>
          <p:cNvPr id="3" name="2 Marcador de contenido"/>
          <p:cNvSpPr>
            <a:spLocks noGrp="1"/>
          </p:cNvSpPr>
          <p:nvPr>
            <p:ph idx="1"/>
          </p:nvPr>
        </p:nvSpPr>
        <p:spPr>
          <a:xfrm>
            <a:off x="285720" y="1214422"/>
            <a:ext cx="2043098" cy="4525963"/>
          </a:xfrm>
        </p:spPr>
        <p:txBody>
          <a:bodyPr>
            <a:normAutofit/>
          </a:bodyPr>
          <a:lstStyle/>
          <a:p>
            <a:pPr marL="0" indent="0" algn="ctr">
              <a:buNone/>
            </a:pPr>
            <a:r>
              <a:rPr lang="es-ES" sz="1200" b="1" i="1" dirty="0" smtClean="0"/>
              <a:t>CORO</a:t>
            </a:r>
          </a:p>
          <a:p>
            <a:pPr marL="0" indent="0" algn="ctr">
              <a:buNone/>
            </a:pPr>
            <a:r>
              <a:rPr lang="es-ES" sz="1200" b="1" i="1" dirty="0" smtClean="0"/>
              <a:t>¡Bandera Cordobesa</a:t>
            </a:r>
            <a:br>
              <a:rPr lang="es-ES" sz="1200" b="1" i="1" dirty="0" smtClean="0"/>
            </a:br>
            <a:r>
              <a:rPr lang="es-ES" sz="1200" b="1" i="1" dirty="0" smtClean="0"/>
              <a:t>despliégate triunfal!</a:t>
            </a:r>
            <a:br>
              <a:rPr lang="es-ES" sz="1200" b="1" i="1" dirty="0" smtClean="0"/>
            </a:br>
            <a:r>
              <a:rPr lang="es-ES" sz="1200" b="1" i="1" dirty="0" smtClean="0"/>
              <a:t>Las huestes de tu suelo</a:t>
            </a:r>
            <a:br>
              <a:rPr lang="es-ES" sz="1200" b="1" i="1" dirty="0" smtClean="0"/>
            </a:br>
            <a:r>
              <a:rPr lang="es-ES" sz="1200" b="1" i="1" dirty="0" smtClean="0"/>
              <a:t>te aclaman si cesar.</a:t>
            </a:r>
            <a:br>
              <a:rPr lang="es-ES" sz="1200" b="1" i="1" dirty="0" smtClean="0"/>
            </a:br>
            <a:r>
              <a:rPr lang="es-ES" sz="1200" b="1" i="1" dirty="0" smtClean="0"/>
              <a:t>¡Y la mujer sinuana</a:t>
            </a:r>
            <a:br>
              <a:rPr lang="es-ES" sz="1200" b="1" i="1" dirty="0" smtClean="0"/>
            </a:br>
            <a:r>
              <a:rPr lang="es-ES" sz="1200" b="1" i="1" dirty="0" smtClean="0"/>
              <a:t>radiante y señorial</a:t>
            </a:r>
            <a:br>
              <a:rPr lang="es-ES" sz="1200" b="1" i="1" dirty="0" smtClean="0"/>
            </a:br>
            <a:r>
              <a:rPr lang="es-ES" sz="1200" b="1" i="1" dirty="0" smtClean="0"/>
              <a:t>te ciñe rico escudo</a:t>
            </a:r>
            <a:br>
              <a:rPr lang="es-ES" sz="1200" b="1" i="1" dirty="0" smtClean="0"/>
            </a:br>
            <a:r>
              <a:rPr lang="es-ES" sz="1200" b="1" i="1" dirty="0" smtClean="0"/>
              <a:t>labrado en libertad</a:t>
            </a:r>
          </a:p>
          <a:p>
            <a:pPr marL="0" indent="0" algn="ctr">
              <a:buNone/>
            </a:pPr>
            <a:r>
              <a:rPr lang="es-ES" sz="1200" b="1" i="1" dirty="0" smtClean="0"/>
              <a:t>I</a:t>
            </a:r>
          </a:p>
          <a:p>
            <a:pPr marL="0" indent="0" algn="ctr">
              <a:buNone/>
            </a:pPr>
            <a:r>
              <a:rPr lang="es-ES" sz="1200" b="1" i="1" dirty="0" smtClean="0"/>
              <a:t>¡Bizarros Paladines</a:t>
            </a:r>
            <a:br>
              <a:rPr lang="es-ES" sz="1200" b="1" i="1" dirty="0" smtClean="0"/>
            </a:br>
            <a:r>
              <a:rPr lang="es-ES" sz="1200" b="1" i="1" dirty="0" smtClean="0"/>
              <a:t>sigamos en la lid!</a:t>
            </a:r>
            <a:br>
              <a:rPr lang="es-ES" sz="1200" b="1" i="1" dirty="0" smtClean="0"/>
            </a:br>
            <a:r>
              <a:rPr lang="es-ES" sz="1200" b="1" i="1" dirty="0" smtClean="0"/>
              <a:t>Marchemos a la cumbre</a:t>
            </a:r>
            <a:br>
              <a:rPr lang="es-ES" sz="1200" b="1" i="1" dirty="0" smtClean="0"/>
            </a:br>
            <a:r>
              <a:rPr lang="es-ES" sz="1200" b="1" i="1" dirty="0" smtClean="0"/>
              <a:t>que asoma en el confín.</a:t>
            </a:r>
            <a:br>
              <a:rPr lang="es-ES" sz="1200" b="1" i="1" dirty="0" smtClean="0"/>
            </a:br>
            <a:r>
              <a:rPr lang="es-ES" sz="1200" b="1" i="1" dirty="0" smtClean="0"/>
              <a:t>Los pueblos que no luchan</a:t>
            </a:r>
            <a:br>
              <a:rPr lang="es-ES" sz="1200" b="1" i="1" dirty="0" smtClean="0"/>
            </a:br>
            <a:r>
              <a:rPr lang="es-ES" sz="1200" b="1" i="1" dirty="0" smtClean="0"/>
              <a:t>no tienen porvenir. </a:t>
            </a:r>
          </a:p>
          <a:p>
            <a:pPr marL="0" indent="0" algn="ctr">
              <a:buNone/>
            </a:pPr>
            <a:r>
              <a:rPr lang="es-ES" sz="1200" b="1" i="1" dirty="0" smtClean="0"/>
              <a:t>II</a:t>
            </a:r>
          </a:p>
          <a:p>
            <a:pPr marL="0" indent="0" algn="ctr">
              <a:buNone/>
            </a:pPr>
            <a:r>
              <a:rPr lang="es-ES" sz="1200" b="1" i="1" dirty="0" smtClean="0"/>
              <a:t>Hoy somos responsables</a:t>
            </a:r>
            <a:br>
              <a:rPr lang="es-ES" sz="1200" b="1" i="1" dirty="0" smtClean="0"/>
            </a:br>
            <a:r>
              <a:rPr lang="es-ES" sz="1200" b="1" i="1" dirty="0" smtClean="0"/>
              <a:t>de nuestro bien o mal.</a:t>
            </a:r>
            <a:br>
              <a:rPr lang="es-ES" sz="1200" b="1" i="1" dirty="0" smtClean="0"/>
            </a:br>
            <a:r>
              <a:rPr lang="es-ES" sz="1200" b="1" i="1" dirty="0" smtClean="0"/>
              <a:t>Nacemos a la vida,</a:t>
            </a:r>
            <a:br>
              <a:rPr lang="es-ES" sz="1200" b="1" i="1" dirty="0" smtClean="0"/>
            </a:br>
            <a:r>
              <a:rPr lang="es-ES" sz="1200" b="1" i="1" dirty="0" smtClean="0"/>
              <a:t>de libres.... ¡Libertad!</a:t>
            </a:r>
            <a:br>
              <a:rPr lang="es-ES" sz="1200" b="1" i="1" dirty="0" smtClean="0"/>
            </a:br>
            <a:r>
              <a:rPr lang="es-ES" sz="1200" b="1" i="1" dirty="0" smtClean="0"/>
              <a:t>¡Contigo, sobre el yunque!</a:t>
            </a:r>
            <a:br>
              <a:rPr lang="es-ES" sz="1200" b="1" i="1" dirty="0" smtClean="0"/>
            </a:br>
            <a:r>
              <a:rPr lang="es-ES" sz="1200" dirty="0" smtClean="0"/>
              <a:t>¡Contigo, hasta triunfar! </a:t>
            </a:r>
            <a:endParaRPr lang="es-ES_tradnl" sz="1200" dirty="0"/>
          </a:p>
        </p:txBody>
      </p:sp>
      <p:sp>
        <p:nvSpPr>
          <p:cNvPr id="4" name="2 Marcador de contenido"/>
          <p:cNvSpPr txBox="1">
            <a:spLocks/>
          </p:cNvSpPr>
          <p:nvPr/>
        </p:nvSpPr>
        <p:spPr>
          <a:xfrm>
            <a:off x="2214546" y="1142984"/>
            <a:ext cx="2043098" cy="4525963"/>
          </a:xfrm>
          <a:prstGeom prst="rect">
            <a:avLst/>
          </a:prstGeom>
        </p:spPr>
        <p:txBody>
          <a:bodyPr vert="horz" lIns="91440" tIns="45720" rIns="91440" bIns="45720" rtlCol="0">
            <a:normAutofit lnSpcReduction="10000"/>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1200" b="1" i="1" u="none" strike="noStrike" kern="1200" cap="none" spc="0" normalizeH="0" baseline="0" noProof="0" dirty="0" smtClean="0">
                <a:ln>
                  <a:noFill/>
                </a:ln>
                <a:solidFill>
                  <a:schemeClr val="tx1"/>
                </a:solidFill>
                <a:effectLst/>
                <a:uLnTx/>
                <a:uFillTx/>
                <a:latin typeface="+mn-lt"/>
                <a:ea typeface="+mn-ea"/>
                <a:cs typeface="+mn-cs"/>
              </a:rPr>
              <a:t>III.</a:t>
            </a:r>
          </a:p>
          <a:p>
            <a:pPr lvl="0" algn="ctr">
              <a:spcBef>
                <a:spcPct val="20000"/>
              </a:spcBef>
            </a:pPr>
            <a:r>
              <a:rPr lang="es-ES" sz="1400" b="1" i="1" dirty="0" smtClean="0"/>
              <a:t>El alma de la Patria</a:t>
            </a:r>
            <a:br>
              <a:rPr lang="es-ES" sz="1400" b="1" i="1" dirty="0" smtClean="0"/>
            </a:br>
            <a:r>
              <a:rPr lang="es-ES" sz="1400" b="1" i="1" dirty="0" smtClean="0"/>
              <a:t>se abraza en el fervor.</a:t>
            </a:r>
            <a:br>
              <a:rPr lang="es-ES" sz="1400" b="1" i="1" dirty="0" smtClean="0"/>
            </a:br>
            <a:r>
              <a:rPr lang="es-ES" sz="1400" b="1" i="1" dirty="0" smtClean="0"/>
              <a:t>¡Es Córdoba que emerge</a:t>
            </a:r>
            <a:br>
              <a:rPr lang="es-ES" sz="1400" b="1" i="1" dirty="0" smtClean="0"/>
            </a:br>
            <a:r>
              <a:rPr lang="es-ES" sz="1400" b="1" i="1" dirty="0" smtClean="0"/>
              <a:t>del santo pabellón</a:t>
            </a:r>
            <a:br>
              <a:rPr lang="es-ES" sz="1400" b="1" i="1" dirty="0" smtClean="0"/>
            </a:br>
            <a:r>
              <a:rPr lang="es-ES" sz="1400" b="1" i="1" dirty="0" smtClean="0"/>
              <a:t>a traernos, en ofrenda,</a:t>
            </a:r>
            <a:br>
              <a:rPr lang="es-ES" sz="1400" b="1" i="1" dirty="0" smtClean="0"/>
            </a:br>
            <a:r>
              <a:rPr lang="es-ES" sz="1400" b="1" i="1" dirty="0" smtClean="0"/>
              <a:t>su genio y su valor! </a:t>
            </a:r>
          </a:p>
          <a:p>
            <a:pPr lvl="0" algn="ctr">
              <a:spcBef>
                <a:spcPct val="20000"/>
              </a:spcBef>
            </a:pPr>
            <a:r>
              <a:rPr kumimoji="0" lang="es-ES" sz="1400" b="1" i="1" u="none" strike="noStrike" kern="1200" cap="none" spc="0" normalizeH="0" baseline="0" noProof="0" dirty="0" smtClean="0">
                <a:ln>
                  <a:noFill/>
                </a:ln>
                <a:solidFill>
                  <a:schemeClr val="tx1"/>
                </a:solidFill>
                <a:effectLst/>
                <a:uLnTx/>
                <a:uFillTx/>
                <a:latin typeface="+mn-lt"/>
                <a:ea typeface="+mn-ea"/>
                <a:cs typeface="+mn-cs"/>
              </a:rPr>
              <a:t>IV</a:t>
            </a:r>
          </a:p>
          <a:p>
            <a:pPr lvl="0" algn="ctr">
              <a:spcBef>
                <a:spcPct val="20000"/>
              </a:spcBef>
            </a:pPr>
            <a:r>
              <a:rPr lang="es-ES" sz="1400" b="1" i="1" dirty="0" smtClean="0"/>
              <a:t>¡Abibe y San Jerónimo!</a:t>
            </a:r>
            <a:br>
              <a:rPr lang="es-ES" sz="1400" b="1" i="1" dirty="0" smtClean="0"/>
            </a:br>
            <a:r>
              <a:rPr lang="es-ES" sz="1400" b="1" i="1" dirty="0" smtClean="0"/>
              <a:t>¡Montaña, cielo y mar!</a:t>
            </a:r>
            <a:br>
              <a:rPr lang="es-ES" sz="1400" b="1" i="1" dirty="0" smtClean="0"/>
            </a:br>
            <a:r>
              <a:rPr lang="es-ES" sz="1400" b="1" i="1" dirty="0" smtClean="0"/>
              <a:t>¡Indómitos titanes</a:t>
            </a:r>
            <a:br>
              <a:rPr lang="es-ES" sz="1400" b="1" i="1" dirty="0" smtClean="0"/>
            </a:br>
            <a:r>
              <a:rPr lang="es-ES" sz="1400" b="1" i="1" dirty="0" smtClean="0"/>
              <a:t>que al son de libertad</a:t>
            </a:r>
            <a:br>
              <a:rPr lang="es-ES" sz="1400" b="1" i="1" dirty="0" smtClean="0"/>
            </a:br>
            <a:r>
              <a:rPr lang="es-ES" sz="1400" b="1" i="1" dirty="0" smtClean="0"/>
              <a:t>perfilan la epopeya</a:t>
            </a:r>
            <a:br>
              <a:rPr lang="es-ES" sz="1400" b="1" i="1" dirty="0" smtClean="0"/>
            </a:br>
            <a:r>
              <a:rPr lang="es-ES" sz="1400" b="1" i="1" dirty="0" smtClean="0"/>
              <a:t>del trabajo y de la paz</a:t>
            </a:r>
          </a:p>
          <a:p>
            <a:pPr lvl="0" algn="ctr">
              <a:spcBef>
                <a:spcPct val="20000"/>
              </a:spcBef>
            </a:pPr>
            <a:r>
              <a:rPr lang="es-ES" sz="1400" b="1" i="1" dirty="0" smtClean="0"/>
              <a:t>V</a:t>
            </a:r>
          </a:p>
          <a:p>
            <a:pPr lvl="0" algn="ctr">
              <a:spcBef>
                <a:spcPct val="20000"/>
              </a:spcBef>
            </a:pPr>
            <a:r>
              <a:rPr lang="es-ES" sz="1400" b="1" i="1" dirty="0" smtClean="0"/>
              <a:t>¡Titanes también fueron</a:t>
            </a:r>
            <a:br>
              <a:rPr lang="es-ES" sz="1400" b="1" i="1" dirty="0" smtClean="0"/>
            </a:br>
            <a:r>
              <a:rPr lang="es-ES" sz="1400" b="1" i="1" dirty="0" smtClean="0"/>
              <a:t>aquellos del ayer</a:t>
            </a:r>
            <a:br>
              <a:rPr lang="es-ES" sz="1400" b="1" i="1" dirty="0" smtClean="0"/>
            </a:br>
            <a:r>
              <a:rPr lang="es-ES" sz="1400" b="1" i="1" dirty="0" smtClean="0"/>
              <a:t>que descuajando sombras</a:t>
            </a:r>
            <a:br>
              <a:rPr lang="es-ES" sz="1400" b="1" i="1" dirty="0" smtClean="0"/>
            </a:br>
            <a:r>
              <a:rPr lang="es-ES" sz="1400" b="1" i="1" dirty="0" smtClean="0"/>
              <a:t>de selvas en tropel</a:t>
            </a:r>
            <a:br>
              <a:rPr lang="es-ES" sz="1400" b="1" i="1" dirty="0" smtClean="0"/>
            </a:br>
            <a:r>
              <a:rPr lang="es-ES" sz="1400" b="1" i="1" dirty="0" smtClean="0"/>
              <a:t>volcaron en los surcos</a:t>
            </a:r>
            <a:br>
              <a:rPr lang="es-ES" sz="1400" b="1" i="1" dirty="0" smtClean="0"/>
            </a:br>
            <a:r>
              <a:rPr lang="es-ES" sz="1400" b="1" i="1" dirty="0" smtClean="0"/>
              <a:t>la música del bien</a:t>
            </a:r>
            <a:r>
              <a:rPr kumimoji="0" lang="es-ES" sz="1400" b="1" i="1" u="none" strike="noStrike" kern="1200" cap="none" spc="0" normalizeH="0" baseline="0" noProof="0" dirty="0" smtClean="0">
                <a:ln>
                  <a:noFill/>
                </a:ln>
                <a:solidFill>
                  <a:schemeClr val="tx1"/>
                </a:solidFill>
                <a:effectLst/>
                <a:uLnTx/>
                <a:uFillTx/>
                <a:latin typeface="+mn-lt"/>
                <a:ea typeface="+mn-ea"/>
                <a:cs typeface="+mn-cs"/>
              </a:rPr>
              <a:t> </a:t>
            </a:r>
            <a:endParaRPr kumimoji="0" lang="es-ES_tradnl" sz="1400" b="1" i="1" u="none" strike="noStrike" kern="1200" cap="none" spc="0" normalizeH="0" baseline="0" noProof="0" dirty="0">
              <a:ln>
                <a:noFill/>
              </a:ln>
              <a:solidFill>
                <a:schemeClr val="tx1"/>
              </a:solidFill>
              <a:effectLst/>
              <a:uLnTx/>
              <a:uFillTx/>
              <a:latin typeface="+mn-lt"/>
              <a:ea typeface="+mn-ea"/>
              <a:cs typeface="+mn-cs"/>
            </a:endParaRPr>
          </a:p>
        </p:txBody>
      </p:sp>
      <p:sp>
        <p:nvSpPr>
          <p:cNvPr id="5" name="2 Marcador de contenido"/>
          <p:cNvSpPr txBox="1">
            <a:spLocks/>
          </p:cNvSpPr>
          <p:nvPr/>
        </p:nvSpPr>
        <p:spPr>
          <a:xfrm>
            <a:off x="4214810" y="1071546"/>
            <a:ext cx="2071702" cy="4714908"/>
          </a:xfrm>
          <a:prstGeom prst="rect">
            <a:avLst/>
          </a:prstGeom>
        </p:spPr>
        <p:txBody>
          <a:bodyPr vert="horz" lIns="91440" tIns="45720" rIns="91440" bIns="45720" rtlCol="0">
            <a:normAutofit lnSpcReduction="10000"/>
          </a:bodyPr>
          <a:lstStyle/>
          <a:p>
            <a:pPr lvl="0" algn="ctr">
              <a:spcBef>
                <a:spcPct val="20000"/>
              </a:spcBef>
            </a:pPr>
            <a:r>
              <a:rPr lang="es-ES" sz="1200" b="1" i="1" dirty="0" smtClean="0"/>
              <a:t>VI</a:t>
            </a:r>
          </a:p>
          <a:p>
            <a:pPr lvl="0" algn="ctr">
              <a:spcBef>
                <a:spcPct val="20000"/>
              </a:spcBef>
            </a:pPr>
            <a:r>
              <a:rPr lang="es-ES" sz="1200" b="1" i="1" dirty="0" smtClean="0"/>
              <a:t>Que nunca más germinen</a:t>
            </a:r>
            <a:br>
              <a:rPr lang="es-ES" sz="1200" b="1" i="1" dirty="0" smtClean="0"/>
            </a:br>
            <a:r>
              <a:rPr lang="es-ES" sz="1200" b="1" i="1" dirty="0" smtClean="0"/>
              <a:t>la envidia y el rencor.</a:t>
            </a:r>
            <a:br>
              <a:rPr lang="es-ES" sz="1200" b="1" i="1" dirty="0" smtClean="0"/>
            </a:br>
            <a:r>
              <a:rPr lang="es-ES" sz="1200" b="1" i="1" dirty="0" smtClean="0"/>
              <a:t>Como hijos de Colombia</a:t>
            </a:r>
            <a:br>
              <a:rPr lang="es-ES" sz="1200" b="1" i="1" dirty="0" smtClean="0"/>
            </a:br>
            <a:r>
              <a:rPr lang="es-ES" sz="1200" b="1" i="1" dirty="0" smtClean="0"/>
              <a:t>que sea su corazón</a:t>
            </a:r>
            <a:br>
              <a:rPr lang="es-ES" sz="1200" b="1" i="1" dirty="0" smtClean="0"/>
            </a:br>
            <a:r>
              <a:rPr lang="es-ES" sz="1200" b="1" i="1" dirty="0" smtClean="0"/>
              <a:t>el ara en que se inflame</a:t>
            </a:r>
            <a:br>
              <a:rPr lang="es-ES" sz="1200" b="1" i="1" dirty="0" smtClean="0"/>
            </a:br>
            <a:r>
              <a:rPr lang="es-ES" sz="1200" b="1" i="1" dirty="0" smtClean="0"/>
              <a:t>la fe de nuestro amor.</a:t>
            </a:r>
          </a:p>
          <a:p>
            <a:pPr lvl="0" algn="ctr">
              <a:spcBef>
                <a:spcPct val="20000"/>
              </a:spcBef>
            </a:pPr>
            <a:r>
              <a:rPr lang="es-ES" sz="1200" b="1" i="1" dirty="0" smtClean="0"/>
              <a:t>VII</a:t>
            </a:r>
          </a:p>
          <a:p>
            <a:pPr lvl="0" algn="ctr">
              <a:spcBef>
                <a:spcPct val="20000"/>
              </a:spcBef>
            </a:pPr>
            <a:r>
              <a:rPr lang="es-ES" sz="1200" b="1" i="1" dirty="0" smtClean="0"/>
              <a:t>¡Fecundo, inmenso valle!...</a:t>
            </a:r>
            <a:br>
              <a:rPr lang="es-ES" sz="1200" b="1" i="1" dirty="0" smtClean="0"/>
            </a:br>
            <a:r>
              <a:rPr lang="es-ES" sz="1200" b="1" i="1" dirty="0" smtClean="0"/>
              <a:t>¡Heráldico Sinú</a:t>
            </a:r>
            <a:br>
              <a:rPr lang="es-ES" sz="1200" b="1" i="1" dirty="0" smtClean="0"/>
            </a:br>
            <a:r>
              <a:rPr lang="es-ES" sz="1200" b="1" i="1" dirty="0" smtClean="0"/>
              <a:t>que llevas en tus ondas</a:t>
            </a:r>
            <a:br>
              <a:rPr lang="es-ES" sz="1200" b="1" i="1" dirty="0" smtClean="0"/>
            </a:br>
            <a:r>
              <a:rPr lang="es-ES" sz="1200" b="1" i="1" dirty="0" smtClean="0"/>
              <a:t>hasta el Caribe azul</a:t>
            </a:r>
            <a:br>
              <a:rPr lang="es-ES" sz="1200" b="1" i="1" dirty="0" smtClean="0"/>
            </a:br>
            <a:r>
              <a:rPr lang="es-ES" sz="1200" b="1" i="1" dirty="0" smtClean="0"/>
              <a:t>la voz de pueblos libres</a:t>
            </a:r>
            <a:br>
              <a:rPr lang="es-ES" sz="1200" b="1" i="1" dirty="0" smtClean="0"/>
            </a:br>
            <a:r>
              <a:rPr lang="es-ES" sz="1200" b="1" i="1" dirty="0" smtClean="0"/>
              <a:t>a golpes de virtud</a:t>
            </a:r>
          </a:p>
          <a:p>
            <a:pPr lvl="0" algn="ctr">
              <a:spcBef>
                <a:spcPct val="20000"/>
              </a:spcBef>
            </a:pPr>
            <a:r>
              <a:rPr lang="es-ES" sz="1200" b="1" i="1" dirty="0" smtClean="0"/>
              <a:t>VIII</a:t>
            </a:r>
          </a:p>
          <a:p>
            <a:pPr lvl="0" algn="ctr">
              <a:spcBef>
                <a:spcPct val="20000"/>
              </a:spcBef>
            </a:pPr>
            <a:r>
              <a:rPr lang="es-ES" sz="1200" b="1" i="1" dirty="0" smtClean="0"/>
              <a:t>Los nobles postulados</a:t>
            </a:r>
            <a:br>
              <a:rPr lang="es-ES" sz="1200" b="1" i="1" dirty="0" smtClean="0"/>
            </a:br>
            <a:r>
              <a:rPr lang="es-ES" sz="1200" b="1" i="1" dirty="0" smtClean="0"/>
              <a:t>que forjan nuestro ideal</a:t>
            </a:r>
            <a:br>
              <a:rPr lang="es-ES" sz="1200" b="1" i="1" dirty="0" smtClean="0"/>
            </a:br>
            <a:r>
              <a:rPr lang="es-ES" sz="1200" b="1" i="1" dirty="0" smtClean="0"/>
              <a:t>son fuerzas que repudian</a:t>
            </a:r>
            <a:br>
              <a:rPr lang="es-ES" sz="1200" b="1" i="1" dirty="0" smtClean="0"/>
            </a:br>
            <a:r>
              <a:rPr lang="es-ES" sz="1200" b="1" i="1" dirty="0" smtClean="0"/>
              <a:t>el vicio y la impiedad</a:t>
            </a:r>
          </a:p>
          <a:p>
            <a:pPr lvl="0" algn="ctr">
              <a:spcBef>
                <a:spcPct val="20000"/>
              </a:spcBef>
            </a:pPr>
            <a:r>
              <a:rPr lang="es-ES" sz="1200" b="1" i="1" dirty="0" smtClean="0"/>
              <a:t>IX</a:t>
            </a:r>
          </a:p>
          <a:p>
            <a:pPr lvl="0" algn="ctr">
              <a:spcBef>
                <a:spcPct val="20000"/>
              </a:spcBef>
            </a:pPr>
            <a:r>
              <a:rPr lang="es-ES" sz="1200" b="1" i="1" dirty="0" smtClean="0"/>
              <a:t>Prendidos en la brega</a:t>
            </a:r>
            <a:br>
              <a:rPr lang="es-ES" sz="1200" b="1" i="1" dirty="0" smtClean="0"/>
            </a:br>
            <a:r>
              <a:rPr lang="es-ES" sz="1200" b="1" i="1" dirty="0" smtClean="0"/>
              <a:t>bajo el ardiente sol</a:t>
            </a:r>
            <a:br>
              <a:rPr lang="es-ES" sz="1200" b="1" i="1" dirty="0" smtClean="0"/>
            </a:br>
            <a:r>
              <a:rPr lang="es-ES" sz="1200" b="1" i="1" dirty="0" smtClean="0"/>
              <a:t>no habrá poder extraño</a:t>
            </a:r>
            <a:br>
              <a:rPr lang="es-ES" sz="1200" b="1" i="1" dirty="0" smtClean="0"/>
            </a:br>
            <a:r>
              <a:rPr lang="es-ES" sz="1200" b="1" i="1" dirty="0" smtClean="0"/>
              <a:t>que eclipse aquella unión,</a:t>
            </a:r>
            <a:br>
              <a:rPr lang="es-ES" sz="1200" b="1" i="1" dirty="0" smtClean="0"/>
            </a:br>
            <a:r>
              <a:rPr lang="es-ES" sz="1200" b="1" i="1" dirty="0" smtClean="0"/>
              <a:t>la unión que ayer juramos</a:t>
            </a:r>
            <a:br>
              <a:rPr lang="es-ES" sz="1200" b="1" i="1" dirty="0" smtClean="0"/>
            </a:br>
            <a:r>
              <a:rPr lang="es-ES" sz="1200" dirty="0" smtClean="0"/>
              <a:t>ante la Patria y Dios</a:t>
            </a:r>
          </a:p>
          <a:p>
            <a:pPr lvl="0" algn="ctr">
              <a:spcBef>
                <a:spcPct val="20000"/>
              </a:spcBef>
            </a:pPr>
            <a:endParaRPr lang="es-ES" sz="1200" dirty="0" smtClean="0"/>
          </a:p>
        </p:txBody>
      </p:sp>
      <p:sp>
        <p:nvSpPr>
          <p:cNvPr id="6" name="2 Marcador de contenido"/>
          <p:cNvSpPr txBox="1">
            <a:spLocks/>
          </p:cNvSpPr>
          <p:nvPr/>
        </p:nvSpPr>
        <p:spPr>
          <a:xfrm>
            <a:off x="6357950" y="1285861"/>
            <a:ext cx="2043098" cy="4143403"/>
          </a:xfrm>
          <a:prstGeom prst="rect">
            <a:avLst/>
          </a:prstGeom>
        </p:spPr>
        <p:txBody>
          <a:bodyPr vert="horz" lIns="91440" tIns="45720" rIns="91440" bIns="45720" rtlCol="0">
            <a:normAutofit/>
          </a:bodyPr>
          <a:lstStyle/>
          <a:p>
            <a:pPr lvl="0" algn="ctr">
              <a:spcBef>
                <a:spcPct val="20000"/>
              </a:spcBef>
            </a:pPr>
            <a:r>
              <a:rPr lang="es-ES" sz="1200" b="1" i="1" dirty="0" smtClean="0"/>
              <a:t>X</a:t>
            </a:r>
          </a:p>
          <a:p>
            <a:pPr lvl="0" algn="ctr">
              <a:spcBef>
                <a:spcPct val="20000"/>
              </a:spcBef>
            </a:pPr>
            <a:r>
              <a:rPr lang="es-ES" sz="1200" b="1" i="1" dirty="0" smtClean="0"/>
              <a:t>¡Arriba cordobeses!</a:t>
            </a:r>
            <a:br>
              <a:rPr lang="es-ES" sz="1200" b="1" i="1" dirty="0" smtClean="0"/>
            </a:br>
            <a:r>
              <a:rPr lang="es-ES" sz="1200" b="1" i="1" dirty="0" smtClean="0"/>
              <a:t>¡Arriba a combatir!</a:t>
            </a:r>
            <a:br>
              <a:rPr lang="es-ES" sz="1200" b="1" i="1" dirty="0" smtClean="0"/>
            </a:br>
            <a:r>
              <a:rPr lang="es-ES" sz="1200" b="1" i="1" dirty="0" smtClean="0"/>
              <a:t>¡Granados, heredades,</a:t>
            </a:r>
            <a:br>
              <a:rPr lang="es-ES" sz="1200" b="1" i="1" dirty="0" smtClean="0"/>
            </a:br>
            <a:r>
              <a:rPr lang="es-ES" sz="1200" b="1" i="1" dirty="0" smtClean="0"/>
              <a:t>y surcos mil a mil</a:t>
            </a:r>
            <a:br>
              <a:rPr lang="es-ES" sz="1200" b="1" i="1" dirty="0" smtClean="0"/>
            </a:br>
            <a:r>
              <a:rPr lang="es-ES" sz="1200" b="1" i="1" dirty="0" smtClean="0"/>
              <a:t>preludian la grandeza</a:t>
            </a:r>
            <a:br>
              <a:rPr lang="es-ES" sz="1200" b="1" i="1" dirty="0" smtClean="0"/>
            </a:br>
            <a:r>
              <a:rPr lang="es-ES" sz="1200" b="1" i="1" dirty="0" smtClean="0"/>
              <a:t>de nuestro porvenir.</a:t>
            </a:r>
          </a:p>
          <a:p>
            <a:pPr lvl="0" algn="ctr">
              <a:spcBef>
                <a:spcPct val="20000"/>
              </a:spcBef>
            </a:pPr>
            <a:r>
              <a:rPr lang="es-ES" sz="1200" b="1" i="1" dirty="0" smtClean="0"/>
              <a:t>XI</a:t>
            </a:r>
          </a:p>
          <a:p>
            <a:pPr lvl="0" algn="ctr">
              <a:spcBef>
                <a:spcPct val="20000"/>
              </a:spcBef>
            </a:pPr>
            <a:r>
              <a:rPr lang="es-ES" sz="1200" b="1" i="1" dirty="0" smtClean="0"/>
              <a:t>Tu grito Montería</a:t>
            </a:r>
            <a:br>
              <a:rPr lang="es-ES" sz="1200" b="1" i="1" dirty="0" smtClean="0"/>
            </a:br>
            <a:r>
              <a:rPr lang="es-ES" sz="1200" b="1" i="1" dirty="0" smtClean="0"/>
              <a:t>de justa rebelión</a:t>
            </a:r>
            <a:br>
              <a:rPr lang="es-ES" sz="1200" b="1" i="1" dirty="0" smtClean="0"/>
            </a:br>
            <a:r>
              <a:rPr lang="es-ES" sz="1200" b="1" i="1" dirty="0" smtClean="0"/>
              <a:t>fue el grito de arrebato</a:t>
            </a:r>
            <a:br>
              <a:rPr lang="es-ES" sz="1200" b="1" i="1" dirty="0" smtClean="0"/>
            </a:br>
            <a:r>
              <a:rPr lang="es-ES" sz="1200" b="1" i="1" dirty="0" smtClean="0"/>
              <a:t>que el prócer esculpió:</a:t>
            </a:r>
            <a:br>
              <a:rPr lang="es-ES" sz="1200" b="1" i="1" dirty="0" smtClean="0"/>
            </a:br>
            <a:r>
              <a:rPr lang="es-ES" sz="1200" b="1" i="1" dirty="0" smtClean="0"/>
              <a:t>¡Paso de Vencedores!</a:t>
            </a:r>
            <a:br>
              <a:rPr lang="es-ES" sz="1200" b="1" i="1" dirty="0" smtClean="0"/>
            </a:br>
            <a:r>
              <a:rPr lang="es-ES" sz="1200" b="1" i="1" dirty="0" smtClean="0"/>
              <a:t>¡Armas a Discreción</a:t>
            </a:r>
          </a:p>
        </p:txBody>
      </p:sp>
      <p:sp>
        <p:nvSpPr>
          <p:cNvPr id="7" name="6 Rectángulo"/>
          <p:cNvSpPr/>
          <p:nvPr/>
        </p:nvSpPr>
        <p:spPr>
          <a:xfrm>
            <a:off x="0" y="5857892"/>
            <a:ext cx="9144000" cy="100010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7 CuadroTexto"/>
          <p:cNvSpPr txBox="1"/>
          <p:nvPr/>
        </p:nvSpPr>
        <p:spPr>
          <a:xfrm>
            <a:off x="251520" y="6488668"/>
            <a:ext cx="1214446" cy="369332"/>
          </a:xfrm>
          <a:prstGeom prst="rect">
            <a:avLst/>
          </a:prstGeom>
          <a:noFill/>
        </p:spPr>
        <p:txBody>
          <a:bodyPr wrap="square" rtlCol="0">
            <a:spAutoFit/>
          </a:bodyPr>
          <a:lstStyle/>
          <a:p>
            <a:r>
              <a:rPr lang="es-ES" dirty="0" smtClean="0">
                <a:solidFill>
                  <a:schemeClr val="bg1"/>
                </a:solidFill>
              </a:rPr>
              <a:t>CREDITO</a:t>
            </a:r>
            <a:endParaRPr lang="es-CO" dirty="0">
              <a:solidFill>
                <a:schemeClr val="bg1"/>
              </a:solidFill>
            </a:endParaRPr>
          </a:p>
        </p:txBody>
      </p:sp>
      <p:sp>
        <p:nvSpPr>
          <p:cNvPr id="10" name="9 CuadroTexto"/>
          <p:cNvSpPr txBox="1"/>
          <p:nvPr/>
        </p:nvSpPr>
        <p:spPr>
          <a:xfrm>
            <a:off x="8001024" y="6482167"/>
            <a:ext cx="928694" cy="369332"/>
          </a:xfrm>
          <a:prstGeom prst="rect">
            <a:avLst/>
          </a:prstGeom>
          <a:noFill/>
        </p:spPr>
        <p:txBody>
          <a:bodyPr wrap="square" rtlCol="0">
            <a:spAutoFit/>
          </a:bodyPr>
          <a:lstStyle/>
          <a:p>
            <a:r>
              <a:rPr lang="es-ES" dirty="0" smtClean="0">
                <a:solidFill>
                  <a:schemeClr val="bg1"/>
                </a:solidFill>
              </a:rPr>
              <a:t>SALIDA</a:t>
            </a:r>
            <a:endParaRPr lang="es-CO" dirty="0">
              <a:solidFill>
                <a:schemeClr val="bg1"/>
              </a:solidFill>
            </a:endParaRPr>
          </a:p>
        </p:txBody>
      </p:sp>
      <p:sp>
        <p:nvSpPr>
          <p:cNvPr id="12" name="11 CuadroTexto"/>
          <p:cNvSpPr txBox="1"/>
          <p:nvPr/>
        </p:nvSpPr>
        <p:spPr>
          <a:xfrm>
            <a:off x="3857620" y="6417254"/>
            <a:ext cx="2000264" cy="369332"/>
          </a:xfrm>
          <a:prstGeom prst="rect">
            <a:avLst/>
          </a:prstGeom>
          <a:noFill/>
        </p:spPr>
        <p:txBody>
          <a:bodyPr wrap="square" rtlCol="0">
            <a:spAutoFit/>
          </a:bodyPr>
          <a:lstStyle/>
          <a:p>
            <a:r>
              <a:rPr lang="es-ES" dirty="0" smtClean="0">
                <a:solidFill>
                  <a:schemeClr val="bg1"/>
                </a:solidFill>
              </a:rPr>
              <a:t>PAGINA PRINCIPAL</a:t>
            </a:r>
            <a:endParaRPr lang="es-CO" dirty="0">
              <a:solidFill>
                <a:schemeClr val="bg1"/>
              </a:solidFill>
            </a:endParaRPr>
          </a:p>
        </p:txBody>
      </p:sp>
      <p:sp>
        <p:nvSpPr>
          <p:cNvPr id="15" name="14 Cinta hacia arriba">
            <a:hlinkClick r:id="" action="ppaction://hlinkshowjump?jump=lastslide"/>
          </p:cNvPr>
          <p:cNvSpPr/>
          <p:nvPr/>
        </p:nvSpPr>
        <p:spPr>
          <a:xfrm>
            <a:off x="539552" y="6237312"/>
            <a:ext cx="497216" cy="283472"/>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244408" y="6093296"/>
            <a:ext cx="360040" cy="43204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Multidocumento">
            <a:hlinkClick r:id="rId3" action="ppaction://hlinksldjump"/>
          </p:cNvPr>
          <p:cNvSpPr/>
          <p:nvPr/>
        </p:nvSpPr>
        <p:spPr>
          <a:xfrm>
            <a:off x="4716016" y="6021288"/>
            <a:ext cx="360040" cy="43204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18" name="FECHAS INOLVIDABLES - HIMNO DE CORDOBA.mp3">
            <a:hlinkClick r:id="" action="ppaction://media"/>
          </p:cNvPr>
          <p:cNvPicPr>
            <a:picLocks noRot="1" noChangeAspect="1"/>
          </p:cNvPicPr>
          <p:nvPr>
            <a:audioFile r:link="rId1"/>
          </p:nvPr>
        </p:nvPicPr>
        <p:blipFill>
          <a:blip r:embed="rId4" cstate="print"/>
          <a:stretch>
            <a:fillRect/>
          </a:stretch>
        </p:blipFill>
        <p:spPr>
          <a:xfrm>
            <a:off x="4449763" y="3306763"/>
            <a:ext cx="244475" cy="244475"/>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650"/>
                            </p:stCondLst>
                            <p:childTnLst>
                              <p:par>
                                <p:cTn id="12" presetID="1" presetClass="mediacall" presetSubtype="0" fill="hold" nodeType="afterEffect">
                                  <p:stCondLst>
                                    <p:cond delay="0"/>
                                  </p:stCondLst>
                                  <p:childTnLst>
                                    <p:cmd type="call" cmd="playFrom(0.0)">
                                      <p:cBhvr>
                                        <p:cTn id="13" dur="236806"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4" fill="hold" display="0">
                  <p:stCondLst>
                    <p:cond delay="indefinite"/>
                  </p:stCondLst>
                  <p:endCondLst>
                    <p:cond evt="onNext" delay="0">
                      <p:tgtEl>
                        <p:sldTgt/>
                      </p:tgtEl>
                    </p:cond>
                    <p:cond evt="onPrev" delay="0">
                      <p:tgtEl>
                        <p:sldTgt/>
                      </p:tgtEl>
                    </p:cond>
                    <p:cond evt="onStopAudio" delay="0">
                      <p:tgtEl>
                        <p:sldTgt/>
                      </p:tgtEl>
                    </p:cond>
                  </p:endCondLst>
                </p:cTn>
                <p:tgtEl>
                  <p:spTgt spid="18"/>
                </p:tgtEl>
              </p:cMediaNode>
            </p:audio>
          </p:childTnLst>
        </p:cTn>
      </p:par>
    </p:tnLst>
    <p:bldLst>
      <p:bldP spid="2"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solidFill>
            <a:srgbClr val="FF9900"/>
          </a:solidFill>
        </p:spPr>
        <p:txBody>
          <a:bodyPr/>
          <a:lstStyle/>
          <a:p>
            <a:r>
              <a:rPr lang="es-ES_tradnl" dirty="0" smtClean="0"/>
              <a:t>BANDERA DE  CHINU </a:t>
            </a:r>
            <a:endParaRPr lang="es-ES_tradnl" dirty="0"/>
          </a:p>
        </p:txBody>
      </p:sp>
      <p:sp>
        <p:nvSpPr>
          <p:cNvPr id="5" name="4 Rectángulo"/>
          <p:cNvSpPr/>
          <p:nvPr/>
        </p:nvSpPr>
        <p:spPr>
          <a:xfrm>
            <a:off x="0" y="5877272"/>
            <a:ext cx="9144000" cy="1016435"/>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6" name="5 CuadroTexto"/>
          <p:cNvSpPr txBox="1"/>
          <p:nvPr/>
        </p:nvSpPr>
        <p:spPr>
          <a:xfrm>
            <a:off x="142844" y="648869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000768"/>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7 CuadroTexto"/>
          <p:cNvSpPr txBox="1"/>
          <p:nvPr/>
        </p:nvSpPr>
        <p:spPr>
          <a:xfrm>
            <a:off x="8001024" y="6429396"/>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043638"/>
            <a:ext cx="642942" cy="38575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12" name="11 Imagen" descr="Bandera de Chinú">
            <a:hlinkClick r:id="rId2" tgtFrame="_blank" tooltip="&quot;Ver bandera de mayor tamaño&quot;"/>
          </p:cNvPr>
          <p:cNvPicPr/>
          <p:nvPr/>
        </p:nvPicPr>
        <p:blipFill>
          <a:blip r:embed="rId3" cstate="print"/>
          <a:srcRect/>
          <a:stretch>
            <a:fillRect/>
          </a:stretch>
        </p:blipFill>
        <p:spPr bwMode="auto">
          <a:xfrm>
            <a:off x="3071802" y="2000240"/>
            <a:ext cx="3000396" cy="2786082"/>
          </a:xfrm>
          <a:prstGeom prst="rect">
            <a:avLst/>
          </a:prstGeom>
          <a:noFill/>
          <a:ln w="9525">
            <a:noFill/>
            <a:miter lim="800000"/>
            <a:headEnd/>
            <a:tailEnd/>
          </a:ln>
        </p:spPr>
      </p:pic>
      <p:sp>
        <p:nvSpPr>
          <p:cNvPr id="13" name="1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4" name="13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Multidocumento">
            <a:hlinkClick r:id="rId4" action="ppaction://hlinksldjump"/>
          </p:cNvPr>
          <p:cNvSpPr/>
          <p:nvPr/>
        </p:nvSpPr>
        <p:spPr>
          <a:xfrm>
            <a:off x="6372200" y="6021288"/>
            <a:ext cx="576064" cy="43204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01024" y="5929330"/>
            <a:ext cx="785818"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000768"/>
            <a:ext cx="1000132" cy="500066"/>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uadroTexto"/>
          <p:cNvSpPr txBox="1"/>
          <p:nvPr/>
        </p:nvSpPr>
        <p:spPr>
          <a:xfrm>
            <a:off x="1500166" y="6500834"/>
            <a:ext cx="1416790" cy="369332"/>
          </a:xfrm>
          <a:prstGeom prst="rect">
            <a:avLst/>
          </a:prstGeom>
          <a:noFill/>
        </p:spPr>
        <p:txBody>
          <a:bodyPr wrap="square" rtlCol="0">
            <a:spAutoFit/>
          </a:bodyPr>
          <a:lstStyle/>
          <a:p>
            <a:pPr algn="ctr"/>
            <a:r>
              <a:rPr lang="es-AR" dirty="0" smtClean="0"/>
              <a:t>CHINU</a:t>
            </a:r>
            <a:endParaRPr lang="es-AR" dirty="0"/>
          </a:p>
        </p:txBody>
      </p:sp>
      <p:sp>
        <p:nvSpPr>
          <p:cNvPr id="19" name="18 Estrella de 5 puntas">
            <a:hlinkClick r:id="rId5"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14290"/>
            <a:ext cx="8229600" cy="939784"/>
          </a:xfrm>
          <a:solidFill>
            <a:srgbClr val="FF9900"/>
          </a:solidFill>
        </p:spPr>
        <p:txBody>
          <a:bodyPr/>
          <a:lstStyle/>
          <a:p>
            <a:r>
              <a:rPr lang="es-ES_tradnl" dirty="0" smtClean="0"/>
              <a:t>HIMNO DE  CHINU </a:t>
            </a:r>
            <a:endParaRPr lang="es-ES_tradnl" dirty="0"/>
          </a:p>
        </p:txBody>
      </p:sp>
      <p:sp>
        <p:nvSpPr>
          <p:cNvPr id="12" name="2 Marcador de contenido"/>
          <p:cNvSpPr>
            <a:spLocks noGrp="1"/>
          </p:cNvSpPr>
          <p:nvPr>
            <p:ph idx="1"/>
          </p:nvPr>
        </p:nvSpPr>
        <p:spPr>
          <a:xfrm>
            <a:off x="285752" y="1357298"/>
            <a:ext cx="8643966" cy="4114816"/>
          </a:xfrm>
        </p:spPr>
        <p:txBody>
          <a:bodyPr numCol="2">
            <a:normAutofit fontScale="92500" lnSpcReduction="10000"/>
          </a:bodyPr>
          <a:lstStyle/>
          <a:p>
            <a:r>
              <a:rPr lang="es-ES" sz="1300" dirty="0" smtClean="0"/>
              <a:t>Himno</a:t>
            </a:r>
            <a:endParaRPr lang="es-ES_tradnl" sz="1300" dirty="0" smtClean="0"/>
          </a:p>
          <a:p>
            <a:r>
              <a:rPr lang="es-ES" sz="1300" dirty="0" smtClean="0"/>
              <a:t>Coro</a:t>
            </a:r>
            <a:endParaRPr lang="es-ES_tradnl" sz="1300" dirty="0" smtClean="0"/>
          </a:p>
          <a:p>
            <a:r>
              <a:rPr lang="es-ES" sz="1300" dirty="0" smtClean="0"/>
              <a:t>Oh, Chinú, ciudad querida</a:t>
            </a:r>
            <a:endParaRPr lang="es-ES_tradnl" sz="1300" dirty="0" smtClean="0"/>
          </a:p>
          <a:p>
            <a:r>
              <a:rPr lang="es-ES" sz="1300" dirty="0" smtClean="0"/>
              <a:t>favorita de la paz</a:t>
            </a:r>
            <a:endParaRPr lang="es-ES_tradnl" sz="1300" dirty="0" smtClean="0"/>
          </a:p>
          <a:p>
            <a:r>
              <a:rPr lang="es-ES" sz="1300" dirty="0" smtClean="0"/>
              <a:t>Heredad enaltecida</a:t>
            </a:r>
            <a:endParaRPr lang="es-ES_tradnl" sz="1300" dirty="0" smtClean="0"/>
          </a:p>
          <a:p>
            <a:r>
              <a:rPr lang="es-ES" sz="1300" dirty="0" smtClean="0"/>
              <a:t>por bien y la amistad</a:t>
            </a:r>
            <a:endParaRPr lang="es-ES_tradnl" sz="1300" dirty="0" smtClean="0"/>
          </a:p>
          <a:p>
            <a:r>
              <a:rPr lang="es-ES" sz="1300" dirty="0" smtClean="0"/>
              <a:t>I</a:t>
            </a:r>
            <a:endParaRPr lang="es-ES_tradnl" sz="1300" dirty="0" smtClean="0"/>
          </a:p>
          <a:p>
            <a:r>
              <a:rPr lang="es-ES" sz="1300" dirty="0" smtClean="0"/>
              <a:t>En tu hermoso panorama</a:t>
            </a:r>
            <a:endParaRPr lang="es-ES_tradnl" sz="1300" dirty="0" smtClean="0"/>
          </a:p>
          <a:p>
            <a:r>
              <a:rPr lang="es-ES" sz="1300" dirty="0" smtClean="0"/>
              <a:t>la visión de tus colínas </a:t>
            </a:r>
            <a:endParaRPr lang="es-ES_tradnl" sz="1300" dirty="0" smtClean="0"/>
          </a:p>
          <a:p>
            <a:r>
              <a:rPr lang="es-ES" sz="1300" dirty="0" smtClean="0"/>
              <a:t>nos parece que soñara,</a:t>
            </a:r>
            <a:endParaRPr lang="es-ES_tradnl" sz="1300" dirty="0" smtClean="0"/>
          </a:p>
          <a:p>
            <a:r>
              <a:rPr lang="es-ES" sz="1300" dirty="0" smtClean="0"/>
              <a:t>cual edénico jardín;</a:t>
            </a:r>
            <a:endParaRPr lang="es-ES_tradnl" sz="1300" dirty="0" smtClean="0"/>
          </a:p>
          <a:p>
            <a:r>
              <a:rPr lang="es-ES" sz="1300" dirty="0" smtClean="0"/>
              <a:t>y las frondas de tus parques,</a:t>
            </a:r>
            <a:endParaRPr lang="es-ES_tradnl" sz="1300" dirty="0" smtClean="0"/>
          </a:p>
          <a:p>
            <a:r>
              <a:rPr lang="es-ES" sz="1300" dirty="0" smtClean="0"/>
              <a:t>como ofrendas a tu   templo,</a:t>
            </a:r>
            <a:endParaRPr lang="es-ES_tradnl" sz="1300" dirty="0" smtClean="0"/>
          </a:p>
          <a:p>
            <a:r>
              <a:rPr lang="es-ES" sz="1300" dirty="0" smtClean="0"/>
              <a:t>con tus clásicos portales   nos invitan a vivir.</a:t>
            </a:r>
            <a:endParaRPr lang="es-ES_tradnl" sz="1300" dirty="0" smtClean="0"/>
          </a:p>
          <a:p>
            <a:r>
              <a:rPr lang="es-ES" sz="1300" dirty="0" smtClean="0"/>
              <a:t>II</a:t>
            </a:r>
            <a:endParaRPr lang="es-ES_tradnl" sz="1300" dirty="0" smtClean="0"/>
          </a:p>
          <a:p>
            <a:r>
              <a:rPr lang="es-ES" sz="1300" dirty="0" smtClean="0"/>
              <a:t>En el cofre de tu historia </a:t>
            </a:r>
            <a:endParaRPr lang="es-ES_tradnl" sz="1300" dirty="0" smtClean="0"/>
          </a:p>
          <a:p>
            <a:r>
              <a:rPr lang="es-ES" sz="1300" dirty="0" smtClean="0"/>
              <a:t>ei valor de los Chenúes, </a:t>
            </a:r>
            <a:endParaRPr lang="es-ES_tradnl" sz="1300" dirty="0" smtClean="0"/>
          </a:p>
          <a:p>
            <a:r>
              <a:rPr lang="es-ES" sz="1300" dirty="0" smtClean="0"/>
              <a:t>con sus mitos y leyendas</a:t>
            </a:r>
            <a:endParaRPr lang="es-ES_tradnl" sz="1300" dirty="0" smtClean="0"/>
          </a:p>
          <a:p>
            <a:r>
              <a:rPr lang="es-ES" sz="1300" dirty="0" smtClean="0"/>
              <a:t>nos legó la tradición </a:t>
            </a:r>
            <a:endParaRPr lang="es-ES_tradnl" sz="1300" dirty="0" smtClean="0"/>
          </a:p>
          <a:p>
            <a:r>
              <a:rPr lang="es-ES" sz="1300" dirty="0" smtClean="0"/>
              <a:t>que la gran cacica Tota,</a:t>
            </a:r>
            <a:endParaRPr lang="es-ES_tradnl" sz="1300" dirty="0" smtClean="0"/>
          </a:p>
          <a:p>
            <a:r>
              <a:rPr lang="es-ES" sz="1300" dirty="0" smtClean="0"/>
              <a:t>soberana dé la tribu </a:t>
            </a:r>
            <a:endParaRPr lang="es-ES_tradnl" sz="1300" dirty="0" smtClean="0"/>
          </a:p>
          <a:p>
            <a:r>
              <a:rPr lang="es-ES" sz="1300" dirty="0" smtClean="0"/>
              <a:t>quien celosa de su pueblo </a:t>
            </a:r>
            <a:endParaRPr lang="es-ES_tradnl" sz="1300" dirty="0" smtClean="0"/>
          </a:p>
          <a:p>
            <a:r>
              <a:rPr lang="es-ES" sz="1200" dirty="0" smtClean="0"/>
              <a:t>nos salvó de la opresión.</a:t>
            </a:r>
            <a:endParaRPr lang="es-ES_tradnl" sz="1200" dirty="0" smtClean="0"/>
          </a:p>
          <a:p>
            <a:r>
              <a:rPr lang="es-ES" sz="1200" dirty="0" smtClean="0"/>
              <a:t> </a:t>
            </a:r>
          </a:p>
          <a:p>
            <a:endParaRPr lang="es-ES" sz="1200" dirty="0" smtClean="0"/>
          </a:p>
          <a:p>
            <a:r>
              <a:rPr lang="es-ES" sz="1200" dirty="0" smtClean="0"/>
              <a:t>lll</a:t>
            </a:r>
            <a:endParaRPr lang="es-ES_tradnl" sz="1200" dirty="0" smtClean="0"/>
          </a:p>
          <a:p>
            <a:r>
              <a:rPr lang="es-ES" sz="1200" dirty="0" smtClean="0"/>
              <a:t>Por un fallo justiciero, de su altivo</a:t>
            </a:r>
            <a:endParaRPr lang="es-ES_tradnl" sz="1200" dirty="0" smtClean="0"/>
          </a:p>
          <a:p>
            <a:r>
              <a:rPr lang="es-ES" sz="1200" dirty="0" smtClean="0"/>
              <a:t>matriarcado decretóle guerra</a:t>
            </a:r>
            <a:endParaRPr lang="es-ES_tradnl" sz="1200" dirty="0" smtClean="0"/>
          </a:p>
          <a:p>
            <a:r>
              <a:rPr lang="es-ES" sz="1200" dirty="0" smtClean="0"/>
              <a:t>a muerte al ibérico invasor.</a:t>
            </a:r>
            <a:endParaRPr lang="es-ES_tradnl" sz="1200" dirty="0" smtClean="0"/>
          </a:p>
          <a:p>
            <a:r>
              <a:rPr lang="es-ES" sz="1200" dirty="0" smtClean="0"/>
              <a:t>Y por una hamaca de oro, que</a:t>
            </a:r>
            <a:endParaRPr lang="es-ES_tradnl" sz="1200" dirty="0" smtClean="0"/>
          </a:p>
          <a:p>
            <a:r>
              <a:rPr lang="es-ES" sz="1200" dirty="0" smtClean="0"/>
              <a:t>sirvióle de señuelo, en sus </a:t>
            </a:r>
            <a:endParaRPr lang="es-ES_tradnl" sz="1200" dirty="0" smtClean="0"/>
          </a:p>
          <a:p>
            <a:r>
              <a:rPr lang="es-ES" sz="1200" dirty="0" smtClean="0"/>
              <a:t>armas la codicia fue holocausto a su valor  </a:t>
            </a:r>
          </a:p>
          <a:p>
            <a:r>
              <a:rPr lang="es-ES" sz="1200" dirty="0" smtClean="0"/>
              <a:t>IV</a:t>
            </a:r>
            <a:endParaRPr lang="es-ES_tradnl" sz="1200" dirty="0" smtClean="0"/>
          </a:p>
          <a:p>
            <a:r>
              <a:rPr lang="es-ES" sz="1200" dirty="0" smtClean="0"/>
              <a:t>Desde entonces, oh chinuanos</a:t>
            </a:r>
            <a:endParaRPr lang="es-ES_tradnl" sz="1200" dirty="0" smtClean="0"/>
          </a:p>
          <a:p>
            <a:r>
              <a:rPr lang="es-ES" sz="1200" dirty="0" smtClean="0"/>
              <a:t>ese ejemplo legendario</a:t>
            </a:r>
            <a:endParaRPr lang="es-ES_tradnl" sz="1200" dirty="0" smtClean="0"/>
          </a:p>
          <a:p>
            <a:r>
              <a:rPr lang="es-ES" sz="1200" dirty="0" smtClean="0"/>
              <a:t>ha servido de accidente,</a:t>
            </a:r>
            <a:endParaRPr lang="es-ES_tradnl" sz="1200" dirty="0" smtClean="0"/>
          </a:p>
          <a:p>
            <a:r>
              <a:rPr lang="es-ES" sz="1200" dirty="0" smtClean="0"/>
              <a:t>promoviendo nuestro afán.</a:t>
            </a:r>
            <a:endParaRPr lang="es-ES_tradnl" sz="1200" dirty="0" smtClean="0"/>
          </a:p>
          <a:p>
            <a:r>
              <a:rPr lang="es-ES" sz="1200" dirty="0" smtClean="0"/>
              <a:t>Desde entonces el orgullo de ser dignos,</a:t>
            </a:r>
            <a:endParaRPr lang="es-ES_tradnl" sz="1200" dirty="0" smtClean="0"/>
          </a:p>
          <a:p>
            <a:r>
              <a:rPr lang="es-ES" sz="1200" dirty="0" smtClean="0"/>
              <a:t>conservemos, consagrado en los altares</a:t>
            </a:r>
            <a:endParaRPr lang="es-ES_tradnl" sz="1200" dirty="0" smtClean="0"/>
          </a:p>
          <a:p>
            <a:r>
              <a:rPr lang="es-ES" sz="1200" dirty="0" smtClean="0"/>
              <a:t>nuestro amor a Takasuán.</a:t>
            </a:r>
            <a:endParaRPr lang="es-ES_tradnl" sz="1200" dirty="0" smtClean="0"/>
          </a:p>
          <a:p>
            <a:endParaRPr lang="es-ES_tradnl" sz="1200" dirty="0"/>
          </a:p>
        </p:txBody>
      </p:sp>
      <p:sp>
        <p:nvSpPr>
          <p:cNvPr id="5" name="4 Rectángulo"/>
          <p:cNvSpPr/>
          <p:nvPr/>
        </p:nvSpPr>
        <p:spPr>
          <a:xfrm>
            <a:off x="0" y="5929330"/>
            <a:ext cx="9144000" cy="964377"/>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6" name="5 CuadroTexto"/>
          <p:cNvSpPr txBox="1"/>
          <p:nvPr/>
        </p:nvSpPr>
        <p:spPr>
          <a:xfrm>
            <a:off x="142844" y="648869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000768"/>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7 CuadroTexto"/>
          <p:cNvSpPr txBox="1"/>
          <p:nvPr/>
        </p:nvSpPr>
        <p:spPr>
          <a:xfrm>
            <a:off x="8001024" y="6429396"/>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043638"/>
            <a:ext cx="642942" cy="38575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4" name="13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Multidocumento">
            <a:hlinkClick r:id="rId2" action="ppaction://hlinksldjump"/>
          </p:cNvPr>
          <p:cNvSpPr/>
          <p:nvPr/>
        </p:nvSpPr>
        <p:spPr>
          <a:xfrm>
            <a:off x="6372200" y="6021288"/>
            <a:ext cx="576064" cy="43204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000768"/>
            <a:ext cx="1000132" cy="500066"/>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uadroTexto"/>
          <p:cNvSpPr txBox="1"/>
          <p:nvPr/>
        </p:nvSpPr>
        <p:spPr>
          <a:xfrm>
            <a:off x="1500166" y="6500834"/>
            <a:ext cx="1416790" cy="369332"/>
          </a:xfrm>
          <a:prstGeom prst="rect">
            <a:avLst/>
          </a:prstGeom>
          <a:noFill/>
        </p:spPr>
        <p:txBody>
          <a:bodyPr wrap="square" rtlCol="0">
            <a:spAutoFit/>
          </a:bodyPr>
          <a:lstStyle/>
          <a:p>
            <a:pPr algn="ctr"/>
            <a:r>
              <a:rPr lang="es-AR" dirty="0" smtClean="0"/>
              <a:t>CHINU</a:t>
            </a:r>
            <a:endParaRPr lang="es-AR" dirty="0"/>
          </a:p>
        </p:txBody>
      </p:sp>
      <p:sp>
        <p:nvSpPr>
          <p:cNvPr id="18" name="17 Estrella de 5 puntas">
            <a:hlinkClick r:id="rId3"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2.5"/>
                                          </p:val>
                                        </p:tav>
                                        <p:tav tm="100000">
                                          <p:val>
                                            <p:strVal val="#ppt_w"/>
                                          </p:val>
                                        </p:tav>
                                      </p:tavLst>
                                    </p:anim>
                                    <p:anim calcmode="lin" valueType="num">
                                      <p:cBhvr>
                                        <p:cTn id="8" dur="500" fill="hold"/>
                                        <p:tgtEl>
                                          <p:spTgt spid="4"/>
                                        </p:tgtEl>
                                        <p:attrNameLst>
                                          <p:attrName>ppt_h</p:attrName>
                                        </p:attrNameLst>
                                      </p:cBhvr>
                                      <p:tavLst>
                                        <p:tav tm="0">
                                          <p:val>
                                            <p:strVal val="#ppt_h*0.01"/>
                                          </p:val>
                                        </p:tav>
                                        <p:tav tm="100000">
                                          <p:val>
                                            <p:strVal val="#ppt_h"/>
                                          </p:val>
                                        </p:tav>
                                      </p:tavLst>
                                    </p:anim>
                                    <p:anim calcmode="lin" valueType="num">
                                      <p:cBhvr>
                                        <p:cTn id="9" dur="500" fill="hold"/>
                                        <p:tgtEl>
                                          <p:spTgt spid="4"/>
                                        </p:tgtEl>
                                        <p:attrNameLst>
                                          <p:attrName>ppt_x</p:attrName>
                                        </p:attrNameLst>
                                      </p:cBhvr>
                                      <p:tavLst>
                                        <p:tav tm="0">
                                          <p:val>
                                            <p:strVal val="#ppt_x"/>
                                          </p:val>
                                        </p:tav>
                                        <p:tav tm="100000">
                                          <p:val>
                                            <p:strVal val="#ppt_x"/>
                                          </p:val>
                                        </p:tav>
                                      </p:tavLst>
                                    </p:anim>
                                    <p:anim calcmode="lin" valueType="num">
                                      <p:cBhvr>
                                        <p:cTn id="10" dur="500" fill="hold"/>
                                        <p:tgtEl>
                                          <p:spTgt spid="4"/>
                                        </p:tgtEl>
                                        <p:attrNameLst>
                                          <p:attrName>ppt_y</p:attrName>
                                        </p:attrNameLst>
                                      </p:cBhvr>
                                      <p:tavLst>
                                        <p:tav tm="0">
                                          <p:val>
                                            <p:strVal val="#ppt_h+1"/>
                                          </p:val>
                                        </p:tav>
                                        <p:tav tm="100000">
                                          <p:val>
                                            <p:strVal val="#ppt_y"/>
                                          </p:val>
                                        </p:tav>
                                      </p:tavLst>
                                    </p:anim>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9900"/>
          </a:solidFill>
        </p:spPr>
        <p:txBody>
          <a:bodyPr/>
          <a:lstStyle/>
          <a:p>
            <a:r>
              <a:rPr lang="es-ES_tradnl" dirty="0" smtClean="0"/>
              <a:t>HISTORIA  DE  CHINU</a:t>
            </a:r>
            <a:endParaRPr lang="es-ES_tradnl" dirty="0"/>
          </a:p>
        </p:txBody>
      </p:sp>
      <p:sp>
        <p:nvSpPr>
          <p:cNvPr id="3" name="2 Marcador de contenido"/>
          <p:cNvSpPr>
            <a:spLocks noGrp="1"/>
          </p:cNvSpPr>
          <p:nvPr>
            <p:ph idx="1"/>
          </p:nvPr>
        </p:nvSpPr>
        <p:spPr/>
        <p:txBody>
          <a:bodyPr>
            <a:normAutofit fontScale="47500" lnSpcReduction="20000"/>
          </a:bodyPr>
          <a:lstStyle/>
          <a:p>
            <a:r>
              <a:rPr lang="es-ES" b="1" dirty="0" smtClean="0"/>
              <a:t>Reseña histórica:</a:t>
            </a:r>
            <a:endParaRPr lang="es-ES_tradnl" dirty="0" smtClean="0"/>
          </a:p>
          <a:p>
            <a:r>
              <a:rPr lang="es-ES" dirty="0" smtClean="0"/>
              <a:t>El territorio Zenú al arribo de los conquistadores españoles, estaba dividido en tres provincias: FINZENÚ, que comprendía el Valle del Sinú hasta la Serranía de San Jacinto y era el centro ceremonial y funerario; PANZENÚ, el Valle del San Jorge hasta su desembocadura en el Magdalena, (Brazo de Loba) y constituía la zona de explotación agrícola, pesquera y de cacería. CENUFANA, los Valles del Bajo Cauca y Nechí, sede del poder gubernamental.</a:t>
            </a:r>
            <a:endParaRPr lang="es-ES_tradnl" dirty="0" smtClean="0"/>
          </a:p>
          <a:p>
            <a:r>
              <a:rPr lang="es-ES" dirty="0" smtClean="0"/>
              <a:t>En el periodo pre-hispánico el actual territorio Cordobés estaba ocupado por aborígenes que se dividían en dos familias básicas: La de Barlovento, denominada Caribe, localizada en el área costera y la de los Zenúes, asentados en las Cuencas del Sinú y San Jorge. Los Zenúes establecieron una interacción con su medio ambiente geográfico caracterizada por la fuerte influencia de este último sobre los patrones de localización y actividades económicas de los primeros.</a:t>
            </a:r>
            <a:endParaRPr lang="es-ES_tradnl" dirty="0" smtClean="0"/>
          </a:p>
          <a:p>
            <a:r>
              <a:rPr lang="es-ES" dirty="0" smtClean="0"/>
              <a:t>En el año de 1500 arriba al actual territorio Cordobés la primera expedición española (Rodrigo de Bastidas y Juan de la Cosa) que llega a la Bahía de Cispatá y explora las Islas Fuerte y Tortuguilla pero no penetran al territorio. En 1515, Pedro Arias Dávila (Pedrarias) organiza su expedición por el Río Sinú al mando de Francisco Becerra. </a:t>
            </a:r>
            <a:endParaRPr lang="es-ES_tradnl" dirty="0" smtClean="0"/>
          </a:p>
          <a:p>
            <a:r>
              <a:rPr lang="es-ES" dirty="0" smtClean="0"/>
              <a:t>Ninguno de los hombres de esta expedición sobrevive al ataque de los indígenas. Algo similar ocurrió con los intentos de Alonso de Ojeda, Francisco Pizarro y Martín Fernández Enciso, sólo hasta 1534, Pedro de Heredia logra atravesar de Norte a Sur el territorio hasta la Ciénaga de Ayapel y dominar a los indígenas. En este mismo año Alonso de Ojeda también domina a los Zenúes. </a:t>
            </a:r>
            <a:endParaRPr lang="es-ES_tradnl" dirty="0" smtClean="0"/>
          </a:p>
          <a:p>
            <a:r>
              <a:rPr lang="es-ES" dirty="0" smtClean="0"/>
              <a:t>Para los Zenúes la conquista representó la ruptura abrupta e intempestiva del proceso de evolución de su sociedad, para dar paso a un régimen económico y político.</a:t>
            </a:r>
            <a:endParaRPr lang="es-ES_tradnl" dirty="0"/>
          </a:p>
        </p:txBody>
      </p:sp>
      <p:sp>
        <p:nvSpPr>
          <p:cNvPr id="4" name="3 Rectángulo"/>
          <p:cNvSpPr/>
          <p:nvPr/>
        </p:nvSpPr>
        <p:spPr>
          <a:xfrm>
            <a:off x="0" y="5929330"/>
            <a:ext cx="9144000" cy="964377"/>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142844" y="648869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000768"/>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29396"/>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043638"/>
            <a:ext cx="642942" cy="38575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2" name="11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Multidocumento">
            <a:hlinkClick r:id="rId2" action="ppaction://hlinksldjump"/>
          </p:cNvPr>
          <p:cNvSpPr/>
          <p:nvPr/>
        </p:nvSpPr>
        <p:spPr>
          <a:xfrm>
            <a:off x="6372200" y="6021288"/>
            <a:ext cx="576064" cy="43204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Cinta hacia arriba">
            <a:hlinkClick r:id="" action="ppaction://hlinkshowjump?jump=lastslide"/>
          </p:cNvPr>
          <p:cNvSpPr/>
          <p:nvPr/>
        </p:nvSpPr>
        <p:spPr>
          <a:xfrm>
            <a:off x="214282" y="6000768"/>
            <a:ext cx="1000132" cy="500066"/>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uadroTexto"/>
          <p:cNvSpPr txBox="1"/>
          <p:nvPr/>
        </p:nvSpPr>
        <p:spPr>
          <a:xfrm>
            <a:off x="1500166" y="6500834"/>
            <a:ext cx="1416790" cy="369332"/>
          </a:xfrm>
          <a:prstGeom prst="rect">
            <a:avLst/>
          </a:prstGeom>
          <a:noFill/>
        </p:spPr>
        <p:txBody>
          <a:bodyPr wrap="square" rtlCol="0">
            <a:spAutoFit/>
          </a:bodyPr>
          <a:lstStyle/>
          <a:p>
            <a:pPr algn="ctr"/>
            <a:r>
              <a:rPr lang="es-AR" dirty="0" smtClean="0"/>
              <a:t>CHINU</a:t>
            </a:r>
            <a:endParaRPr lang="es-AR" dirty="0"/>
          </a:p>
        </p:txBody>
      </p:sp>
      <p:sp>
        <p:nvSpPr>
          <p:cNvPr id="16" name="15 Estrella de 5 puntas">
            <a:hlinkClick r:id="rId3"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9900"/>
          </a:solidFill>
        </p:spPr>
        <p:txBody>
          <a:bodyPr/>
          <a:lstStyle/>
          <a:p>
            <a:r>
              <a:rPr lang="es-ES_tradnl" dirty="0" smtClean="0"/>
              <a:t>ECONOMIA CHINU </a:t>
            </a:r>
            <a:endParaRPr lang="es-ES_tradnl" dirty="0"/>
          </a:p>
        </p:txBody>
      </p:sp>
      <p:sp>
        <p:nvSpPr>
          <p:cNvPr id="3" name="2 Marcador de contenido"/>
          <p:cNvSpPr>
            <a:spLocks noGrp="1"/>
          </p:cNvSpPr>
          <p:nvPr>
            <p:ph idx="1"/>
          </p:nvPr>
        </p:nvSpPr>
        <p:spPr/>
        <p:txBody>
          <a:bodyPr>
            <a:normAutofit fontScale="85000" lnSpcReduction="20000"/>
          </a:bodyPr>
          <a:lstStyle/>
          <a:p>
            <a:r>
              <a:rPr lang="es-ES" sz="2200" dirty="0" smtClean="0">
                <a:solidFill>
                  <a:srgbClr val="3333FF"/>
                </a:solidFill>
              </a:rPr>
              <a:t>Su vocación es eminentemente agraria como casi todo el Departamento. Cultivos importantes: ñame, ajonjolí. Es un Municipio de gran integración comercial y financiera con Sincelejo, ciudad de la que dista 20 minutos. Llama la atención la importancia del capital accionario de Chinú en la Cooperativa Transportadora Torcoroma, con sede en Sincelejo, mayoría cercana al 65%. Actualmente es un centro donde se elaboran artesanalmente zapatos de cuero y otros productos con calidad de exportación como cerámica, tejidos y talabartería. </a:t>
            </a:r>
            <a:endParaRPr lang="es-ES_tradnl" sz="2200" dirty="0" smtClean="0">
              <a:solidFill>
                <a:srgbClr val="3333FF"/>
              </a:solidFill>
            </a:endParaRPr>
          </a:p>
          <a:p>
            <a:r>
              <a:rPr lang="es-ES" sz="2200" dirty="0" smtClean="0">
                <a:solidFill>
                  <a:srgbClr val="3333FF"/>
                </a:solidFill>
              </a:rPr>
              <a:t>El sistema vial regional está determinado por la carretera troncal de occidente que comunica a la región de la costa con el interior del país, está vía esta a cargo de INVIAS (Instituto nacional de vías) y penetra en el departamento de córdoba a la altura del municipio de La Apartada y a la altura de Planeta Rica se comunica con la capital del departamento Montería y continua uniendo a los asentamientos urbanos de Cereté, Ciénaga de oro, Sahagún, Chinú, Sampués, y Sincelejo. La otra vía determinante para el municipio de Chinú es la vía alterna del bajo Sinú conocida como la vía Chinú –Lorica- Coveñas, la cual mantiene un corredor vial activo entre los municipios de Chinú, san Andrés, Chimá, Purísima, Momil y Lorica. </a:t>
            </a:r>
            <a:endParaRPr lang="es-ES_tradnl" sz="2200" dirty="0" smtClean="0">
              <a:solidFill>
                <a:srgbClr val="3333FF"/>
              </a:solidFill>
            </a:endParaRPr>
          </a:p>
          <a:p>
            <a:endParaRPr lang="es-ES_tradnl" dirty="0"/>
          </a:p>
        </p:txBody>
      </p:sp>
      <p:sp>
        <p:nvSpPr>
          <p:cNvPr id="4" name="3 Rectángulo"/>
          <p:cNvSpPr/>
          <p:nvPr/>
        </p:nvSpPr>
        <p:spPr>
          <a:xfrm>
            <a:off x="0" y="5929330"/>
            <a:ext cx="9144000" cy="964377"/>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142844" y="648869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000768"/>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29396"/>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043638"/>
            <a:ext cx="642942" cy="385758"/>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2" name="11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Multidocumento">
            <a:hlinkClick r:id="rId2" action="ppaction://hlinksldjump"/>
          </p:cNvPr>
          <p:cNvSpPr/>
          <p:nvPr/>
        </p:nvSpPr>
        <p:spPr>
          <a:xfrm>
            <a:off x="6372200" y="6021288"/>
            <a:ext cx="576064" cy="432048"/>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Cinta hacia arriba">
            <a:hlinkClick r:id="" action="ppaction://hlinkshowjump?jump=lastslide"/>
          </p:cNvPr>
          <p:cNvSpPr/>
          <p:nvPr/>
        </p:nvSpPr>
        <p:spPr>
          <a:xfrm>
            <a:off x="214282" y="6000768"/>
            <a:ext cx="1000132" cy="500066"/>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uadroTexto"/>
          <p:cNvSpPr txBox="1"/>
          <p:nvPr/>
        </p:nvSpPr>
        <p:spPr>
          <a:xfrm>
            <a:off x="1500166" y="6500834"/>
            <a:ext cx="1416790" cy="369332"/>
          </a:xfrm>
          <a:prstGeom prst="rect">
            <a:avLst/>
          </a:prstGeom>
          <a:noFill/>
        </p:spPr>
        <p:txBody>
          <a:bodyPr wrap="square" rtlCol="0">
            <a:spAutoFit/>
          </a:bodyPr>
          <a:lstStyle/>
          <a:p>
            <a:pPr algn="ctr"/>
            <a:r>
              <a:rPr lang="es-AR" dirty="0" smtClean="0"/>
              <a:t>CHINU</a:t>
            </a:r>
            <a:endParaRPr lang="es-AR" dirty="0"/>
          </a:p>
        </p:txBody>
      </p:sp>
      <p:sp>
        <p:nvSpPr>
          <p:cNvPr id="16" name="15 Estrella de 5 puntas">
            <a:hlinkClick r:id="rId3"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9900"/>
          </a:solidFill>
        </p:spPr>
        <p:txBody>
          <a:bodyPr/>
          <a:lstStyle/>
          <a:p>
            <a:r>
              <a:rPr lang="es-ES_tradnl" dirty="0" smtClean="0"/>
              <a:t>GEOGRAFIA CHINU            </a:t>
            </a:r>
            <a:endParaRPr lang="es-ES_tradnl" dirty="0"/>
          </a:p>
        </p:txBody>
      </p:sp>
      <p:sp>
        <p:nvSpPr>
          <p:cNvPr id="3" name="2 Marcador de contenido"/>
          <p:cNvSpPr>
            <a:spLocks noGrp="1"/>
          </p:cNvSpPr>
          <p:nvPr>
            <p:ph idx="1"/>
          </p:nvPr>
        </p:nvSpPr>
        <p:spPr/>
        <p:txBody>
          <a:bodyPr>
            <a:normAutofit/>
          </a:bodyPr>
          <a:lstStyle/>
          <a:p>
            <a:r>
              <a:rPr lang="es-ES" sz="2000" dirty="0" smtClean="0">
                <a:solidFill>
                  <a:srgbClr val="0000FF"/>
                </a:solidFill>
              </a:rPr>
              <a:t>El municipio de Chinú se encuentra localizado en la republica de Colombia, departamento de Córdoba, región caribe de Colombia,  y subregión  sabanas. La distancia existente entre el municipio de Chinú y la capital del departamento de Córdoba es de 94  Kilómetros, con el municipio de Sahagún  es de 22 Kilómetros, con  la ciudad de Sincelejo es de 21 kilómetros, con el  municipio de Sampués (Sucre) es de 12 kilómetros   y con  San Andrés de Sotavento es de 10  kilómetros. </a:t>
            </a:r>
            <a:endParaRPr lang="es-ES_tradnl" sz="2000" dirty="0" smtClean="0">
              <a:solidFill>
                <a:srgbClr val="0000FF"/>
              </a:solidFill>
            </a:endParaRPr>
          </a:p>
          <a:p>
            <a:r>
              <a:rPr lang="es-ES" sz="2000" dirty="0" smtClean="0">
                <a:solidFill>
                  <a:srgbClr val="0000FF"/>
                </a:solidFill>
              </a:rPr>
              <a:t>La red hidrográfica del municipio de Chinú esta formada por las micro cuencas de los arroyos El Peñón, Caracolí, Achiote, Nieto, Canoas, Sabanas, Manzanares, El Tigre, Carranzó, barro prieto y la ciénaga del Orozco. Esta red hidrográfica esta conformada por arroyos que derivan en otros mas pequeños formando el concepto de micro cuencas por el poco caudal y ancho de su cause y por irrigar zonas bastante extensas</a:t>
            </a:r>
            <a:endParaRPr lang="es-ES_tradnl" sz="2000" dirty="0">
              <a:solidFill>
                <a:srgbClr val="0000FF"/>
              </a:solidFill>
            </a:endParaRPr>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inta hacia arriba"/>
          <p:cNvSpPr/>
          <p:nvPr/>
        </p:nvSpPr>
        <p:spPr>
          <a:xfrm>
            <a:off x="285720" y="6215082"/>
            <a:ext cx="857256" cy="357190"/>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500066"/>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uadroTexto"/>
          <p:cNvSpPr txBox="1"/>
          <p:nvPr/>
        </p:nvSpPr>
        <p:spPr>
          <a:xfrm>
            <a:off x="1500166" y="6500834"/>
            <a:ext cx="1416790" cy="369332"/>
          </a:xfrm>
          <a:prstGeom prst="rect">
            <a:avLst/>
          </a:prstGeom>
          <a:noFill/>
        </p:spPr>
        <p:txBody>
          <a:bodyPr wrap="square" rtlCol="0">
            <a:spAutoFit/>
          </a:bodyPr>
          <a:lstStyle/>
          <a:p>
            <a:pPr algn="ctr"/>
            <a:r>
              <a:rPr lang="es-AR" dirty="0" smtClean="0"/>
              <a:t>CHINU</a:t>
            </a:r>
            <a:endParaRPr lang="es-AR" dirty="0"/>
          </a:p>
        </p:txBody>
      </p:sp>
      <p:sp>
        <p:nvSpPr>
          <p:cNvPr id="18" name="17 Estrella de 5 puntas">
            <a:hlinkClick r:id="rId3"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fmla="#ppt_w*sin(2.5*pi*$)">
                                          <p:val>
                                            <p:fltVal val="0"/>
                                          </p:val>
                                        </p:tav>
                                        <p:tav tm="100000">
                                          <p:val>
                                            <p:fltVal val="1"/>
                                          </p:val>
                                        </p:tav>
                                      </p:tavLst>
                                    </p:anim>
                                    <p:anim calcmode="lin" valueType="num">
                                      <p:cBhvr>
                                        <p:cTn id="8" dur="5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786" y="142852"/>
            <a:ext cx="7358114" cy="796908"/>
          </a:xfrm>
          <a:solidFill>
            <a:srgbClr val="FF9900"/>
          </a:solidFill>
        </p:spPr>
        <p:txBody>
          <a:bodyPr/>
          <a:lstStyle/>
          <a:p>
            <a:r>
              <a:rPr lang="es-ES_tradnl" dirty="0" smtClean="0"/>
              <a:t>ECOLOGIA DE CHINU</a:t>
            </a:r>
            <a:endParaRPr lang="es-ES_tradnl" dirty="0"/>
          </a:p>
        </p:txBody>
      </p:sp>
      <p:sp>
        <p:nvSpPr>
          <p:cNvPr id="3" name="2 Marcador de contenido"/>
          <p:cNvSpPr>
            <a:spLocks noGrp="1"/>
          </p:cNvSpPr>
          <p:nvPr>
            <p:ph idx="1"/>
          </p:nvPr>
        </p:nvSpPr>
        <p:spPr>
          <a:xfrm>
            <a:off x="457200" y="928670"/>
            <a:ext cx="8043890" cy="5143536"/>
          </a:xfrm>
        </p:spPr>
        <p:txBody>
          <a:bodyPr>
            <a:noAutofit/>
          </a:bodyPr>
          <a:lstStyle/>
          <a:p>
            <a:r>
              <a:rPr lang="es-ES" sz="1400" b="1" dirty="0" smtClean="0"/>
              <a:t>VEGETACIÓN FLORA Y FAUNA</a:t>
            </a:r>
            <a:endParaRPr lang="es-ES_tradnl" sz="1400" dirty="0" smtClean="0"/>
          </a:p>
          <a:p>
            <a:r>
              <a:rPr lang="es-ES" sz="1400" dirty="0" smtClean="0"/>
              <a:t>Como ocurre en la mayoría de  las regiones del país, el Municipio también se ha visto afectado por la influencia de las comunidades que habitan la región modificando las condiciones de vida animal y vegetal original. El tipo de vegetación existente es de bosques tropicales secos con pastizales, rastrojos y algunos bosques originales. Para el pastoreo los pastizales mas utilizados son el Angleton, el Kikuyo, Yaragua, Admirable y Uribe.</a:t>
            </a:r>
            <a:endParaRPr lang="es-ES_tradnl" sz="1400" dirty="0" smtClean="0"/>
          </a:p>
          <a:p>
            <a:r>
              <a:rPr lang="es-ES" sz="1400" b="1" dirty="0" smtClean="0"/>
              <a:t>LA FLORA </a:t>
            </a:r>
            <a:endParaRPr lang="es-ES_tradnl" sz="1400" dirty="0" smtClean="0"/>
          </a:p>
          <a:p>
            <a:r>
              <a:rPr lang="es-ES" sz="1400" dirty="0" smtClean="0"/>
              <a:t>A pesar de la deforestación del hombre, todavía se observa en el Municipio  pequeñas áreas de bosques plantados con especies comercialmente valiosas como el Roble, Cedro, la Tulúa y la Ceiba. También se observa en los límites de los predios separaciones con cercas vivas formadas por Matarratón, Uvito y Totumo. En los nacimientos de los arroyos y a lo largo de sus cauces se observan pequeños bosques de galerías  formados por especies tales como :El Hobo, Dividivi, Palma amarga, Roble,  Campano, Caña guadua , Caña flecha, Caña forrajera, Corozo, Camajón, Indios desnudos, Caracolí, Peronillo, Santa cruz, Guasimo, marañon y Carbonero.</a:t>
            </a:r>
            <a:endParaRPr lang="es-ES_tradnl" sz="1400" dirty="0" smtClean="0"/>
          </a:p>
          <a:p>
            <a:r>
              <a:rPr lang="es-ES" sz="1400" dirty="0" smtClean="0"/>
              <a:t>También se encuentran en el Municipio cultivos transitorios, permanentes y de subsistencia como la yuca, el maíz, ñame,  plátano,  arroz, hortalizas y fríjol. Además de árboles frutales como el Mango, el marañon, la Guayaba, la Patilla, la Guanábana, el Anón, la Papaya y cítricos como, la Maracayá, la Naranja y el Limón.</a:t>
            </a:r>
            <a:endParaRPr lang="es-ES_tradnl" sz="1400" dirty="0" smtClean="0"/>
          </a:p>
          <a:p>
            <a:r>
              <a:rPr lang="es-ES" sz="1400" b="1" dirty="0" smtClean="0"/>
              <a:t>LA FAUNA </a:t>
            </a:r>
            <a:r>
              <a:rPr lang="es-ES" sz="1400" dirty="0" smtClean="0"/>
              <a:t> </a:t>
            </a:r>
            <a:endParaRPr lang="es-ES_tradnl" sz="1400" dirty="0" smtClean="0"/>
          </a:p>
          <a:p>
            <a:r>
              <a:rPr lang="es-ES" sz="1400" dirty="0" smtClean="0"/>
              <a:t>Existe una gran variedad de especies de animales que viven en la región, a pesar de la acción depredadora del hombre. La fauna que depende de la cobertura vegetal, la existencia de fuentes de agua,  factores topográficos y fisiográficos y de las modificaciones del hombre sobre el medio ambiente esta </a:t>
            </a:r>
            <a:endParaRPr lang="es-ES_tradnl" sz="1400"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uadroTexto"/>
          <p:cNvSpPr txBox="1"/>
          <p:nvPr/>
        </p:nvSpPr>
        <p:spPr>
          <a:xfrm>
            <a:off x="1500166" y="6500834"/>
            <a:ext cx="1416790" cy="369332"/>
          </a:xfrm>
          <a:prstGeom prst="rect">
            <a:avLst/>
          </a:prstGeom>
          <a:noFill/>
        </p:spPr>
        <p:txBody>
          <a:bodyPr wrap="square" rtlCol="0">
            <a:spAutoFit/>
          </a:bodyPr>
          <a:lstStyle/>
          <a:p>
            <a:pPr algn="ctr"/>
            <a:r>
              <a:rPr lang="es-AR" dirty="0" smtClean="0"/>
              <a:t>CHINU</a:t>
            </a:r>
            <a:endParaRPr lang="es-AR" dirty="0"/>
          </a:p>
        </p:txBody>
      </p:sp>
      <p:sp>
        <p:nvSpPr>
          <p:cNvPr id="18" name="17 Estrella de 5 puntas">
            <a:hlinkClick r:id="rId3" action="ppaction://hlinksldjump"/>
          </p:cNvPr>
          <p:cNvSpPr/>
          <p:nvPr/>
        </p:nvSpPr>
        <p:spPr>
          <a:xfrm>
            <a:off x="1761978" y="6136804"/>
            <a:ext cx="785818" cy="36403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 Título"/>
          <p:cNvSpPr>
            <a:spLocks noGrp="1"/>
          </p:cNvSpPr>
          <p:nvPr>
            <p:ph type="title"/>
          </p:nvPr>
        </p:nvSpPr>
        <p:spPr>
          <a:xfrm>
            <a:off x="457200" y="274638"/>
            <a:ext cx="8229600" cy="939784"/>
          </a:xfrm>
          <a:solidFill>
            <a:srgbClr val="00FFFF"/>
          </a:solidFill>
        </p:spPr>
        <p:txBody>
          <a:bodyPr/>
          <a:lstStyle/>
          <a:p>
            <a:r>
              <a:rPr lang="es-ES_tradnl" dirty="0" smtClean="0"/>
              <a:t>MUNICIPIO DE CIENAGA DE ORO</a:t>
            </a:r>
            <a:endParaRPr lang="es-ES_tradnl" dirty="0"/>
          </a:p>
        </p:txBody>
      </p:sp>
      <p:sp>
        <p:nvSpPr>
          <p:cNvPr id="12" name="11 CuadroTexto">
            <a:hlinkClick r:id="rId2" action="ppaction://hlinksldjump"/>
          </p:cNvPr>
          <p:cNvSpPr txBox="1"/>
          <p:nvPr/>
        </p:nvSpPr>
        <p:spPr>
          <a:xfrm>
            <a:off x="6572296" y="4357694"/>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5" name="2 Subtítulo"/>
          <p:cNvSpPr txBox="1">
            <a:spLocks/>
          </p:cNvSpPr>
          <p:nvPr/>
        </p:nvSpPr>
        <p:spPr>
          <a:xfrm>
            <a:off x="6072230" y="1428736"/>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6" name="15 CuadroTexto">
            <a:hlinkClick r:id="rId3" action="ppaction://hlinksldjump"/>
          </p:cNvPr>
          <p:cNvSpPr txBox="1"/>
          <p:nvPr/>
        </p:nvSpPr>
        <p:spPr>
          <a:xfrm>
            <a:off x="6572264" y="2988230"/>
            <a:ext cx="1428760" cy="369332"/>
          </a:xfrm>
          <a:prstGeom prst="rect">
            <a:avLst/>
          </a:prstGeom>
          <a:solidFill>
            <a:srgbClr val="FF000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BANDERA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16 CuadroTexto">
            <a:hlinkClick r:id="rId4" action="ppaction://hlinksldjump"/>
          </p:cNvPr>
          <p:cNvSpPr txBox="1"/>
          <p:nvPr/>
        </p:nvSpPr>
        <p:spPr>
          <a:xfrm>
            <a:off x="6572264" y="3429000"/>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17 CuadroTexto">
            <a:hlinkClick r:id="rId5" action="ppaction://hlinksldjump"/>
          </p:cNvPr>
          <p:cNvSpPr txBox="1"/>
          <p:nvPr/>
        </p:nvSpPr>
        <p:spPr>
          <a:xfrm>
            <a:off x="6572264" y="2571744"/>
            <a:ext cx="1000132" cy="369332"/>
          </a:xfrm>
          <a:prstGeom prst="rect">
            <a:avLst/>
          </a:prstGeom>
          <a:solidFill>
            <a:srgbClr val="99003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ESCUDO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18 CuadroTexto">
            <a:hlinkClick r:id="rId6" action="ppaction://hlinksldjump"/>
          </p:cNvPr>
          <p:cNvSpPr txBox="1"/>
          <p:nvPr/>
        </p:nvSpPr>
        <p:spPr>
          <a:xfrm>
            <a:off x="6572264" y="3916924"/>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 name="19 CuadroTexto">
            <a:hlinkClick r:id="rId7" action="ppaction://hlinksldjump"/>
          </p:cNvPr>
          <p:cNvSpPr txBox="1"/>
          <p:nvPr/>
        </p:nvSpPr>
        <p:spPr>
          <a:xfrm>
            <a:off x="6572264" y="2143116"/>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212994" name="Picture 2" descr="http://www.google.com.co/maps/vt/data=LtgX-e3f8ctI3U5dJtbt7EJ1ZfRneYme,yG1-F2MQxfj9iuWd3SeNrIaZGz7wNQaGFFSMfFEfNwpKogao0pmX1cu8iABbLb36IIyP6DH8Cz8Jq_yCt7DyymuCKe1STrS20sRKjYHSAJdYP71dpk3SOBmUgPXeSWth9V_0THhsZREenYVke9NG8rfumz-UraNkeI-TulmyAI-F4fVDK0_n6A">
            <a:hlinkClick r:id="rId8"/>
          </p:cNvPr>
          <p:cNvPicPr>
            <a:picLocks noChangeAspect="1" noChangeArrowheads="1"/>
          </p:cNvPicPr>
          <p:nvPr/>
        </p:nvPicPr>
        <p:blipFill>
          <a:blip r:embed="rId9" cstate="print"/>
          <a:srcRect/>
          <a:stretch>
            <a:fillRect/>
          </a:stretch>
        </p:blipFill>
        <p:spPr bwMode="auto">
          <a:xfrm>
            <a:off x="1214414" y="1643050"/>
            <a:ext cx="3500462" cy="3286148"/>
          </a:xfrm>
          <a:prstGeom prst="rect">
            <a:avLst/>
          </a:prstGeom>
          <a:noFill/>
        </p:spPr>
      </p:pic>
      <p:sp>
        <p:nvSpPr>
          <p:cNvPr id="21" name="2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2" name="2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3" name="22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4" name="23 Multidocumento">
            <a:hlinkClick r:id="rId10"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5" name="2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6" name="2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FFFF"/>
          </a:solidFill>
        </p:spPr>
        <p:txBody>
          <a:bodyPr>
            <a:normAutofit fontScale="90000"/>
          </a:bodyPr>
          <a:lstStyle/>
          <a:p>
            <a:r>
              <a:rPr lang="es-ES_tradnl" dirty="0" smtClean="0"/>
              <a:t>IDENTIFICACION DE CIENAGA DE ORO</a:t>
            </a:r>
            <a:endParaRPr lang="es-ES_tradnl" dirty="0"/>
          </a:p>
        </p:txBody>
      </p:sp>
      <p:sp>
        <p:nvSpPr>
          <p:cNvPr id="3" name="2 Marcador de contenido"/>
          <p:cNvSpPr>
            <a:spLocks noGrp="1"/>
          </p:cNvSpPr>
          <p:nvPr>
            <p:ph idx="1"/>
          </p:nvPr>
        </p:nvSpPr>
        <p:spPr/>
        <p:txBody>
          <a:bodyPr/>
          <a:lstStyle/>
          <a:p>
            <a:r>
              <a:rPr lang="es-ES" sz="4400" b="1" dirty="0" smtClean="0"/>
              <a:t>Nombre del municipio:</a:t>
            </a:r>
            <a:r>
              <a:rPr lang="es-ES" sz="4400" dirty="0" smtClean="0"/>
              <a:t> Ciénaga de oro</a:t>
            </a:r>
            <a:endParaRPr lang="es-ES_tradnl" sz="4400" dirty="0" smtClean="0"/>
          </a:p>
          <a:p>
            <a:r>
              <a:rPr lang="es-ES" sz="4400" b="1" dirty="0" smtClean="0"/>
              <a:t>NIT:</a:t>
            </a:r>
            <a:r>
              <a:rPr lang="es-ES" sz="4400" dirty="0" smtClean="0"/>
              <a:t> 8000967461</a:t>
            </a:r>
            <a:endParaRPr lang="es-ES_tradnl" sz="4400" dirty="0" smtClean="0"/>
          </a:p>
          <a:p>
            <a:r>
              <a:rPr lang="es-ES" sz="4400" b="1" dirty="0" smtClean="0"/>
              <a:t>Código Dane:</a:t>
            </a:r>
            <a:r>
              <a:rPr lang="es-ES" sz="4400" dirty="0" smtClean="0"/>
              <a:t> 23189</a:t>
            </a:r>
            <a:endParaRPr lang="es-ES_tradnl" sz="4400" dirty="0" smtClean="0"/>
          </a:p>
          <a:p>
            <a:endParaRPr lang="es-ES_tradnl"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CIENAGA DE ORO</a:t>
            </a:r>
            <a:endParaRPr lang="es-AR" dirty="0"/>
          </a:p>
        </p:txBody>
      </p:sp>
      <p:sp>
        <p:nvSpPr>
          <p:cNvPr id="18" name="17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1"/>
                                          </p:val>
                                        </p:tav>
                                        <p:tav tm="100000">
                                          <p:val>
                                            <p:strVal val="#ppt_x"/>
                                          </p:val>
                                        </p:tav>
                                      </p:tavLst>
                                    </p:anim>
                                    <p:anim calcmode="lin" valueType="num">
                                      <p:cBhvr>
                                        <p:cTn id="9"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 Título"/>
          <p:cNvSpPr>
            <a:spLocks noGrp="1"/>
          </p:cNvSpPr>
          <p:nvPr>
            <p:ph type="title"/>
          </p:nvPr>
        </p:nvSpPr>
        <p:spPr>
          <a:xfrm>
            <a:off x="457200" y="274638"/>
            <a:ext cx="8229600" cy="939784"/>
          </a:xfrm>
          <a:solidFill>
            <a:srgbClr val="00FFFF"/>
          </a:solidFill>
        </p:spPr>
        <p:txBody>
          <a:bodyPr/>
          <a:lstStyle/>
          <a:p>
            <a:r>
              <a:rPr lang="es-ES_tradnl" dirty="0" smtClean="0"/>
              <a:t>ESCUDO DE CIENAGA DE ORO</a:t>
            </a:r>
            <a:endParaRPr lang="es-ES_tradnl" dirty="0"/>
          </a:p>
        </p:txBody>
      </p:sp>
      <p:pic>
        <p:nvPicPr>
          <p:cNvPr id="12" name="11 Imagen" descr="Escudo de Cienaga de oro">
            <a:hlinkClick r:id="rId2" tgtFrame="_blank" tooltip="&quot;Ver escudo del tamaño original&quot;"/>
          </p:cNvPr>
          <p:cNvPicPr/>
          <p:nvPr/>
        </p:nvPicPr>
        <p:blipFill>
          <a:blip r:embed="rId3" cstate="print"/>
          <a:srcRect/>
          <a:stretch>
            <a:fillRect/>
          </a:stretch>
        </p:blipFill>
        <p:spPr bwMode="auto">
          <a:xfrm>
            <a:off x="3286116" y="1700208"/>
            <a:ext cx="2357454" cy="2943238"/>
          </a:xfrm>
          <a:prstGeom prst="rect">
            <a:avLst/>
          </a:prstGeom>
          <a:noFill/>
          <a:ln w="9525">
            <a:noFill/>
            <a:miter lim="800000"/>
            <a:headEnd/>
            <a:tailEnd/>
          </a:ln>
        </p:spPr>
      </p:pic>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0" name="19 CuadroTexto"/>
          <p:cNvSpPr txBox="1"/>
          <p:nvPr/>
        </p:nvSpPr>
        <p:spPr>
          <a:xfrm>
            <a:off x="1500166" y="6507774"/>
            <a:ext cx="1928826" cy="369332"/>
          </a:xfrm>
          <a:prstGeom prst="rect">
            <a:avLst/>
          </a:prstGeom>
          <a:noFill/>
        </p:spPr>
        <p:txBody>
          <a:bodyPr wrap="square" rtlCol="0">
            <a:spAutoFit/>
          </a:bodyPr>
          <a:lstStyle/>
          <a:p>
            <a:pPr algn="ctr"/>
            <a:r>
              <a:rPr lang="es-AR" dirty="0" smtClean="0"/>
              <a:t>CIENAGA DE ORO</a:t>
            </a:r>
            <a:endParaRPr lang="es-AR" dirty="0"/>
          </a:p>
        </p:txBody>
      </p:sp>
      <p:sp>
        <p:nvSpPr>
          <p:cNvPr id="21" name="20 Estrella de 5 puntas">
            <a:hlinkClick r:id="rId5"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strVal val="#ppt_w*0.05"/>
                                          </p:val>
                                        </p:tav>
                                        <p:tav tm="100000">
                                          <p:val>
                                            <p:strVal val="#ppt_w"/>
                                          </p:val>
                                        </p:tav>
                                      </p:tavLst>
                                    </p:anim>
                                    <p:anim calcmode="lin" valueType="num">
                                      <p:cBhvr>
                                        <p:cTn id="8" dur="500" fill="hold"/>
                                        <p:tgtEl>
                                          <p:spTgt spid="11"/>
                                        </p:tgtEl>
                                        <p:attrNameLst>
                                          <p:attrName>ppt_h</p:attrName>
                                        </p:attrNameLst>
                                      </p:cBhvr>
                                      <p:tavLst>
                                        <p:tav tm="0">
                                          <p:val>
                                            <p:strVal val="#ppt_h"/>
                                          </p:val>
                                        </p:tav>
                                        <p:tav tm="100000">
                                          <p:val>
                                            <p:strVal val="#ppt_h"/>
                                          </p:val>
                                        </p:tav>
                                      </p:tavLst>
                                    </p:anim>
                                    <p:anim calcmode="lin" valueType="num">
                                      <p:cBhvr>
                                        <p:cTn id="9" dur="500" fill="hold"/>
                                        <p:tgtEl>
                                          <p:spTgt spid="11"/>
                                        </p:tgtEl>
                                        <p:attrNameLst>
                                          <p:attrName>ppt_x</p:attrName>
                                        </p:attrNameLst>
                                      </p:cBhvr>
                                      <p:tavLst>
                                        <p:tav tm="0">
                                          <p:val>
                                            <p:strVal val="#ppt_x-.2"/>
                                          </p:val>
                                        </p:tav>
                                        <p:tav tm="100000">
                                          <p:val>
                                            <p:strVal val="#ppt_x"/>
                                          </p:val>
                                        </p:tav>
                                      </p:tavLst>
                                    </p:anim>
                                    <p:anim calcmode="lin" valueType="num">
                                      <p:cBhvr>
                                        <p:cTn id="10" dur="500" fill="hold"/>
                                        <p:tgtEl>
                                          <p:spTgt spid="11"/>
                                        </p:tgtEl>
                                        <p:attrNameLst>
                                          <p:attrName>ppt_y</p:attrName>
                                        </p:attrNameLst>
                                      </p:cBhvr>
                                      <p:tavLst>
                                        <p:tav tm="0">
                                          <p:val>
                                            <p:strVal val="#ppt_y"/>
                                          </p:val>
                                        </p:tav>
                                        <p:tav tm="100000">
                                          <p:val>
                                            <p:strVal val="#ppt_y"/>
                                          </p:val>
                                        </p:tav>
                                      </p:tavLst>
                                    </p:anim>
                                    <p:animEffect transition="in" filter="fade">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 Título"/>
          <p:cNvSpPr>
            <a:spLocks noGrp="1"/>
          </p:cNvSpPr>
          <p:nvPr>
            <p:ph type="title"/>
          </p:nvPr>
        </p:nvSpPr>
        <p:spPr>
          <a:xfrm>
            <a:off x="457200" y="274638"/>
            <a:ext cx="8229600" cy="1011222"/>
          </a:xfrm>
          <a:solidFill>
            <a:srgbClr val="00FFFF"/>
          </a:solidFill>
        </p:spPr>
        <p:txBody>
          <a:bodyPr/>
          <a:lstStyle/>
          <a:p>
            <a:r>
              <a:rPr lang="es-ES_tradnl" dirty="0" smtClean="0"/>
              <a:t>BANDERA DE CIENAGA DE ORO</a:t>
            </a:r>
            <a:endParaRPr lang="es-ES_tradnl" dirty="0"/>
          </a:p>
        </p:txBody>
      </p:sp>
      <p:pic>
        <p:nvPicPr>
          <p:cNvPr id="12" name="11 Imagen" descr="Bandera de Cienaga de oro">
            <a:hlinkClick r:id="rId2" tgtFrame="_blank" tooltip="&quot;Ver bandera de mayor tamaño&quot;"/>
          </p:cNvPr>
          <p:cNvPicPr/>
          <p:nvPr/>
        </p:nvPicPr>
        <p:blipFill>
          <a:blip r:embed="rId3" cstate="print"/>
          <a:srcRect/>
          <a:stretch>
            <a:fillRect/>
          </a:stretch>
        </p:blipFill>
        <p:spPr bwMode="auto">
          <a:xfrm>
            <a:off x="2928926" y="1928802"/>
            <a:ext cx="3214710" cy="2357454"/>
          </a:xfrm>
          <a:prstGeom prst="rect">
            <a:avLst/>
          </a:prstGeom>
          <a:noFill/>
          <a:ln w="9525">
            <a:noFill/>
            <a:miter lim="800000"/>
            <a:headEnd/>
            <a:tailEnd/>
          </a:ln>
        </p:spPr>
      </p:pic>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CuadroTexto"/>
          <p:cNvSpPr txBox="1"/>
          <p:nvPr/>
        </p:nvSpPr>
        <p:spPr>
          <a:xfrm>
            <a:off x="1500166" y="6507774"/>
            <a:ext cx="1928826" cy="369332"/>
          </a:xfrm>
          <a:prstGeom prst="rect">
            <a:avLst/>
          </a:prstGeom>
          <a:noFill/>
        </p:spPr>
        <p:txBody>
          <a:bodyPr wrap="square" rtlCol="0">
            <a:spAutoFit/>
          </a:bodyPr>
          <a:lstStyle/>
          <a:p>
            <a:pPr algn="ctr"/>
            <a:r>
              <a:rPr lang="es-AR" dirty="0" smtClean="0"/>
              <a:t>CIENAGA DE ORO</a:t>
            </a:r>
            <a:endParaRPr lang="es-AR" dirty="0"/>
          </a:p>
        </p:txBody>
      </p:sp>
      <p:sp>
        <p:nvSpPr>
          <p:cNvPr id="20" name="19 Estrella de 5 puntas">
            <a:hlinkClick r:id="rId5"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strVal val="#ppt_w*2.5"/>
                                          </p:val>
                                        </p:tav>
                                        <p:tav tm="100000">
                                          <p:val>
                                            <p:strVal val="#ppt_w"/>
                                          </p:val>
                                        </p:tav>
                                      </p:tavLst>
                                    </p:anim>
                                    <p:anim calcmode="lin" valueType="num">
                                      <p:cBhvr>
                                        <p:cTn id="8" dur="500" fill="hold"/>
                                        <p:tgtEl>
                                          <p:spTgt spid="11"/>
                                        </p:tgtEl>
                                        <p:attrNameLst>
                                          <p:attrName>ppt_h</p:attrName>
                                        </p:attrNameLst>
                                      </p:cBhvr>
                                      <p:tavLst>
                                        <p:tav tm="0">
                                          <p:val>
                                            <p:strVal val="#ppt_h*0.01"/>
                                          </p:val>
                                        </p:tav>
                                        <p:tav tm="100000">
                                          <p:val>
                                            <p:strVal val="#ppt_h"/>
                                          </p:val>
                                        </p:tav>
                                      </p:tavLst>
                                    </p:anim>
                                    <p:anim calcmode="lin" valueType="num">
                                      <p:cBhvr>
                                        <p:cTn id="9" dur="500" fill="hold"/>
                                        <p:tgtEl>
                                          <p:spTgt spid="11"/>
                                        </p:tgtEl>
                                        <p:attrNameLst>
                                          <p:attrName>ppt_x</p:attrName>
                                        </p:attrNameLst>
                                      </p:cBhvr>
                                      <p:tavLst>
                                        <p:tav tm="0">
                                          <p:val>
                                            <p:strVal val="#ppt_x"/>
                                          </p:val>
                                        </p:tav>
                                        <p:tav tm="100000">
                                          <p:val>
                                            <p:strVal val="#ppt_x"/>
                                          </p:val>
                                        </p:tav>
                                      </p:tavLst>
                                    </p:anim>
                                    <p:anim calcmode="lin" valueType="num">
                                      <p:cBhvr>
                                        <p:cTn id="10" dur="500" fill="hold"/>
                                        <p:tgtEl>
                                          <p:spTgt spid="11"/>
                                        </p:tgtEl>
                                        <p:attrNameLst>
                                          <p:attrName>ppt_y</p:attrName>
                                        </p:attrNameLst>
                                      </p:cBhvr>
                                      <p:tavLst>
                                        <p:tav tm="0">
                                          <p:val>
                                            <p:strVal val="#ppt_h+1"/>
                                          </p:val>
                                        </p:tav>
                                        <p:tav tm="100000">
                                          <p:val>
                                            <p:strVal val="#ppt_y"/>
                                          </p:val>
                                        </p:tav>
                                      </p:tavLst>
                                    </p:anim>
                                    <p:animEffect transition="in" filter="fade">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39784"/>
          </a:xfrm>
          <a:solidFill>
            <a:srgbClr val="1DB341"/>
          </a:solidFill>
          <a:effectLst>
            <a:glow rad="101600">
              <a:schemeClr val="accent4">
                <a:satMod val="175000"/>
                <a:alpha val="40000"/>
              </a:schemeClr>
            </a:glow>
          </a:effectLst>
        </p:spPr>
        <p:txBody>
          <a:bodyPr>
            <a:noAutofit/>
          </a:bodyPr>
          <a:lstStyle/>
          <a:p>
            <a:r>
              <a:rPr lang="es-ES_tradnl" sz="4800" dirty="0" smtClean="0">
                <a:solidFill>
                  <a:schemeClr val="bg1"/>
                </a:solidFill>
              </a:rPr>
              <a:t>HISTORIA DE CORDOBA</a:t>
            </a:r>
            <a:endParaRPr lang="es-ES_tradnl" sz="4800" dirty="0">
              <a:solidFill>
                <a:schemeClr val="bg1"/>
              </a:solidFill>
            </a:endParaRPr>
          </a:p>
        </p:txBody>
      </p:sp>
      <p:sp>
        <p:nvSpPr>
          <p:cNvPr id="3" name="2 Marcador de contenido"/>
          <p:cNvSpPr>
            <a:spLocks noGrp="1"/>
          </p:cNvSpPr>
          <p:nvPr>
            <p:ph idx="1"/>
          </p:nvPr>
        </p:nvSpPr>
        <p:spPr>
          <a:xfrm>
            <a:off x="457200" y="1600201"/>
            <a:ext cx="8229600" cy="4043377"/>
          </a:xfrm>
        </p:spPr>
        <p:txBody>
          <a:bodyPr>
            <a:normAutofit fontScale="92500" lnSpcReduction="20000"/>
          </a:bodyPr>
          <a:lstStyle/>
          <a:p>
            <a:r>
              <a:rPr lang="es-ES" sz="2400" b="1" i="1" dirty="0" smtClean="0"/>
              <a:t>El territorio que hoy ocupa el departamento de Córdoba fue habitado por los zenúes, también llamados los Señores del Valle del Sol, una de las culturas precolombinas de mayor importancia en Colombia, que se caracterizaron como maestros de la orfebrería y la cerámica, cuyos productos constituyen verdaderas obras de arte.</a:t>
            </a:r>
          </a:p>
          <a:p>
            <a:r>
              <a:rPr lang="es-ES" sz="2400" b="1" i="1" dirty="0" smtClean="0"/>
              <a:t>La antigua cultura indígena Zenú tuvo un vasto imperio dividido en tres importantes zonas: Finzenú, que comprendía el valle del río Sinú y las áreas de Tolú, San Benito Abad y Ayapel, y era la sede religiosa del Imperio; Panzenú, entre el valle del río San Jorge y la parte baja del río Cauca, que producía los alimentos y las materias primas; y Zenúfana, la sede central de gobierno, que llegaba hasta el centro del actual departamento de Antioquia, y de donde procedían la mayoría de las riquezas auríferas</a:t>
            </a:r>
            <a:endParaRPr lang="es-ES_tradnl" sz="2400" b="1" i="1" dirty="0" smtClean="0"/>
          </a:p>
          <a:p>
            <a:endParaRPr lang="es-ES_tradnl" dirty="0"/>
          </a:p>
        </p:txBody>
      </p:sp>
      <p:sp>
        <p:nvSpPr>
          <p:cNvPr id="4" name="3 Rectángulo"/>
          <p:cNvSpPr/>
          <p:nvPr/>
        </p:nvSpPr>
        <p:spPr>
          <a:xfrm>
            <a:off x="0" y="5857892"/>
            <a:ext cx="9144000" cy="100010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482167"/>
            <a:ext cx="1214446" cy="369332"/>
          </a:xfrm>
          <a:prstGeom prst="rect">
            <a:avLst/>
          </a:prstGeom>
          <a:noFill/>
        </p:spPr>
        <p:txBody>
          <a:bodyPr wrap="square" rtlCol="0">
            <a:spAutoFit/>
          </a:bodyPr>
          <a:lstStyle/>
          <a:p>
            <a:r>
              <a:rPr lang="es-ES" dirty="0" smtClean="0">
                <a:solidFill>
                  <a:schemeClr val="bg1"/>
                </a:solidFill>
              </a:rPr>
              <a:t>CREDITO</a:t>
            </a:r>
            <a:endParaRPr lang="es-CO" dirty="0">
              <a:solidFill>
                <a:schemeClr val="bg1"/>
              </a:solidFill>
            </a:endParaRPr>
          </a:p>
        </p:txBody>
      </p:sp>
      <p:sp>
        <p:nvSpPr>
          <p:cNvPr id="6" name="5 Cinta hacia arriba"/>
          <p:cNvSpPr/>
          <p:nvPr/>
        </p:nvSpPr>
        <p:spPr>
          <a:xfrm>
            <a:off x="285720" y="5972195"/>
            <a:ext cx="857256" cy="45720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82167"/>
            <a:ext cx="928694" cy="369332"/>
          </a:xfrm>
          <a:prstGeom prst="rect">
            <a:avLst/>
          </a:prstGeom>
          <a:noFill/>
        </p:spPr>
        <p:txBody>
          <a:bodyPr wrap="square" rtlCol="0">
            <a:spAutoFit/>
          </a:bodyPr>
          <a:lstStyle/>
          <a:p>
            <a:r>
              <a:rPr lang="es-ES" dirty="0" smtClean="0">
                <a:solidFill>
                  <a:schemeClr val="bg1"/>
                </a:solidFill>
              </a:rPr>
              <a:t>SALIDA</a:t>
            </a:r>
            <a:endParaRPr lang="es-CO" dirty="0">
              <a:solidFill>
                <a:schemeClr val="bg1"/>
              </a:solidFill>
            </a:endParaRPr>
          </a:p>
        </p:txBody>
      </p:sp>
      <p:sp>
        <p:nvSpPr>
          <p:cNvPr id="8" name="7 Botón de acción: Inicio">
            <a:hlinkClick r:id="" action="ppaction://hlinkshowjump?jump=firstslide"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8 CuadroTexto"/>
          <p:cNvSpPr txBox="1"/>
          <p:nvPr/>
        </p:nvSpPr>
        <p:spPr>
          <a:xfrm>
            <a:off x="3857620" y="6417254"/>
            <a:ext cx="2000264" cy="369332"/>
          </a:xfrm>
          <a:prstGeom prst="rect">
            <a:avLst/>
          </a:prstGeom>
          <a:noFill/>
        </p:spPr>
        <p:txBody>
          <a:bodyPr wrap="square" rtlCol="0">
            <a:spAutoFit/>
          </a:bodyPr>
          <a:lstStyle/>
          <a:p>
            <a:r>
              <a:rPr lang="es-ES" dirty="0" smtClean="0">
                <a:solidFill>
                  <a:schemeClr val="bg1"/>
                </a:solidFill>
              </a:rPr>
              <a:t>PAGINA PRINCIPAL</a:t>
            </a:r>
            <a:endParaRPr lang="es-CO" dirty="0">
              <a:solidFill>
                <a:schemeClr val="bg1"/>
              </a:solidFill>
            </a:endParaRPr>
          </a:p>
        </p:txBody>
      </p:sp>
      <p:sp>
        <p:nvSpPr>
          <p:cNvPr id="10" name="9 Multidocumento">
            <a:hlinkClick r:id="" action="ppaction://hlinkshowjump?jump=firstslide"/>
          </p:cNvPr>
          <p:cNvSpPr/>
          <p:nvPr/>
        </p:nvSpPr>
        <p:spPr>
          <a:xfrm>
            <a:off x="4429124" y="5857892"/>
            <a:ext cx="642942" cy="57150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Cinta hacia arriba">
            <a:hlinkClick r:id="" action="ppaction://hlinkshowjump?jump=lastslide"/>
          </p:cNvPr>
          <p:cNvSpPr/>
          <p:nvPr/>
        </p:nvSpPr>
        <p:spPr>
          <a:xfrm>
            <a:off x="285720" y="5857892"/>
            <a:ext cx="857256" cy="57150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Botón de acción: Inicio">
            <a:hlinkClick r:id="" action="ppaction://hlinkshowjump?jump=endshow" highlightClick="1"/>
          </p:cNvPr>
          <p:cNvSpPr/>
          <p:nvPr/>
        </p:nvSpPr>
        <p:spPr>
          <a:xfrm>
            <a:off x="8028384" y="5953270"/>
            <a:ext cx="642942"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Multidocumento">
            <a:hlinkClick r:id="rId2" action="ppaction://hlinksldjump"/>
          </p:cNvPr>
          <p:cNvSpPr/>
          <p:nvPr/>
        </p:nvSpPr>
        <p:spPr>
          <a:xfrm>
            <a:off x="4355976" y="5877272"/>
            <a:ext cx="720080" cy="64807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 Título"/>
          <p:cNvSpPr>
            <a:spLocks noGrp="1"/>
          </p:cNvSpPr>
          <p:nvPr>
            <p:ph type="title"/>
          </p:nvPr>
        </p:nvSpPr>
        <p:spPr>
          <a:xfrm>
            <a:off x="457200" y="142852"/>
            <a:ext cx="8229600" cy="868346"/>
          </a:xfrm>
          <a:solidFill>
            <a:srgbClr val="00FFFF"/>
          </a:solidFill>
        </p:spPr>
        <p:txBody>
          <a:bodyPr/>
          <a:lstStyle/>
          <a:p>
            <a:r>
              <a:rPr lang="es-ES_tradnl" dirty="0" smtClean="0"/>
              <a:t>HIMNO DE CIENAGA DE ORO</a:t>
            </a:r>
            <a:endParaRPr lang="es-ES_tradnl" dirty="0"/>
          </a:p>
        </p:txBody>
      </p:sp>
      <p:sp>
        <p:nvSpPr>
          <p:cNvPr id="12" name="2 Marcador de contenido"/>
          <p:cNvSpPr>
            <a:spLocks noGrp="1"/>
          </p:cNvSpPr>
          <p:nvPr>
            <p:ph idx="1"/>
          </p:nvPr>
        </p:nvSpPr>
        <p:spPr>
          <a:xfrm>
            <a:off x="285720" y="1142984"/>
            <a:ext cx="8229600" cy="4929222"/>
          </a:xfrm>
        </p:spPr>
        <p:txBody>
          <a:bodyPr numCol="2">
            <a:normAutofit fontScale="85000" lnSpcReduction="20000"/>
          </a:bodyPr>
          <a:lstStyle/>
          <a:p>
            <a:r>
              <a:rPr lang="es-ES" dirty="0" smtClean="0">
                <a:solidFill>
                  <a:schemeClr val="tx1">
                    <a:lumMod val="95000"/>
                    <a:lumOff val="5000"/>
                  </a:schemeClr>
                </a:solidFill>
              </a:rPr>
              <a:t>Himno</a:t>
            </a:r>
            <a:endParaRPr lang="es-ES_tradnl" dirty="0" smtClean="0">
              <a:solidFill>
                <a:schemeClr val="tx1">
                  <a:lumMod val="95000"/>
                  <a:lumOff val="5000"/>
                </a:schemeClr>
              </a:solidFill>
            </a:endParaRPr>
          </a:p>
          <a:p>
            <a:r>
              <a:rPr lang="es-ES" sz="1600" dirty="0" smtClean="0">
                <a:solidFill>
                  <a:schemeClr val="tx1">
                    <a:lumMod val="95000"/>
                    <a:lumOff val="5000"/>
                  </a:schemeClr>
                </a:solidFill>
              </a:rPr>
              <a:t>Ciénaga de Oro, tu nombre se eleva</a:t>
            </a:r>
            <a:br>
              <a:rPr lang="es-ES" sz="1600" dirty="0" smtClean="0">
                <a:solidFill>
                  <a:schemeClr val="tx1">
                    <a:lumMod val="95000"/>
                    <a:lumOff val="5000"/>
                  </a:schemeClr>
                </a:solidFill>
              </a:rPr>
            </a:br>
            <a:r>
              <a:rPr lang="es-ES" sz="1600" dirty="0" smtClean="0">
                <a:solidFill>
                  <a:schemeClr val="tx1">
                    <a:lumMod val="95000"/>
                    <a:lumOff val="5000"/>
                  </a:schemeClr>
                </a:solidFill>
              </a:rPr>
              <a:t>cual incienso que o frécese al cielo</a:t>
            </a:r>
            <a:br>
              <a:rPr lang="es-ES" sz="1600" dirty="0" smtClean="0">
                <a:solidFill>
                  <a:schemeClr val="tx1">
                    <a:lumMod val="95000"/>
                    <a:lumOff val="5000"/>
                  </a:schemeClr>
                </a:solidFill>
              </a:rPr>
            </a:br>
            <a:r>
              <a:rPr lang="es-ES" sz="1600" dirty="0" smtClean="0">
                <a:solidFill>
                  <a:schemeClr val="tx1">
                    <a:lumMod val="95000"/>
                    <a:lumOff val="5000"/>
                  </a:schemeClr>
                </a:solidFill>
              </a:rPr>
              <a:t>y a tus hijos con gloria y anhelo</a:t>
            </a:r>
            <a:br>
              <a:rPr lang="es-ES" sz="1600" dirty="0" smtClean="0">
                <a:solidFill>
                  <a:schemeClr val="tx1">
                    <a:lumMod val="95000"/>
                    <a:lumOff val="5000"/>
                  </a:schemeClr>
                </a:solidFill>
              </a:rPr>
            </a:br>
            <a:r>
              <a:rPr lang="es-ES" sz="1600" dirty="0" smtClean="0">
                <a:solidFill>
                  <a:schemeClr val="tx1">
                    <a:lumMod val="95000"/>
                    <a:lumOff val="5000"/>
                  </a:schemeClr>
                </a:solidFill>
              </a:rPr>
              <a:t>les infundes la fe y el valor.</a:t>
            </a:r>
            <a:endParaRPr lang="es-ES_tradnl" sz="1600" dirty="0" smtClean="0">
              <a:solidFill>
                <a:schemeClr val="tx1">
                  <a:lumMod val="95000"/>
                  <a:lumOff val="5000"/>
                </a:schemeClr>
              </a:solidFill>
            </a:endParaRPr>
          </a:p>
          <a:p>
            <a:r>
              <a:rPr lang="es-ES" sz="1600" dirty="0" smtClean="0">
                <a:solidFill>
                  <a:schemeClr val="tx1">
                    <a:lumMod val="95000"/>
                    <a:lumOff val="5000"/>
                  </a:schemeClr>
                </a:solidFill>
              </a:rPr>
              <a:t>I</a:t>
            </a:r>
            <a:br>
              <a:rPr lang="es-ES" sz="1600" dirty="0" smtClean="0">
                <a:solidFill>
                  <a:schemeClr val="tx1">
                    <a:lumMod val="95000"/>
                    <a:lumOff val="5000"/>
                  </a:schemeClr>
                </a:solidFill>
              </a:rPr>
            </a:br>
            <a:r>
              <a:rPr lang="es-ES" sz="1600" dirty="0" smtClean="0">
                <a:solidFill>
                  <a:schemeClr val="tx1">
                    <a:lumMod val="95000"/>
                    <a:lumOff val="5000"/>
                  </a:schemeClr>
                </a:solidFill>
              </a:rPr>
              <a:t>Son tus cerros cual dos centinelas</a:t>
            </a:r>
            <a:br>
              <a:rPr lang="es-ES" sz="1600" dirty="0" smtClean="0">
                <a:solidFill>
                  <a:schemeClr val="tx1">
                    <a:lumMod val="95000"/>
                    <a:lumOff val="5000"/>
                  </a:schemeClr>
                </a:solidFill>
              </a:rPr>
            </a:br>
            <a:r>
              <a:rPr lang="es-ES" sz="1600" dirty="0" smtClean="0">
                <a:solidFill>
                  <a:schemeClr val="tx1">
                    <a:lumMod val="95000"/>
                    <a:lumOff val="5000"/>
                  </a:schemeClr>
                </a:solidFill>
              </a:rPr>
              <a:t>que te guardan perenne la entrada,</a:t>
            </a:r>
            <a:br>
              <a:rPr lang="es-ES" sz="1600" dirty="0" smtClean="0">
                <a:solidFill>
                  <a:schemeClr val="tx1">
                    <a:lumMod val="95000"/>
                    <a:lumOff val="5000"/>
                  </a:schemeClr>
                </a:solidFill>
              </a:rPr>
            </a:br>
            <a:r>
              <a:rPr lang="es-ES" sz="1600" dirty="0" smtClean="0">
                <a:solidFill>
                  <a:schemeClr val="tx1">
                    <a:lumMod val="95000"/>
                    <a:lumOff val="5000"/>
                  </a:schemeClr>
                </a:solidFill>
              </a:rPr>
              <a:t>pregonando la historia pasada</a:t>
            </a:r>
            <a:br>
              <a:rPr lang="es-ES" sz="1600" dirty="0" smtClean="0">
                <a:solidFill>
                  <a:schemeClr val="tx1">
                    <a:lumMod val="95000"/>
                    <a:lumOff val="5000"/>
                  </a:schemeClr>
                </a:solidFill>
              </a:rPr>
            </a:br>
            <a:r>
              <a:rPr lang="es-ES" sz="1600" dirty="0" smtClean="0">
                <a:solidFill>
                  <a:schemeClr val="tx1">
                    <a:lumMod val="95000"/>
                    <a:lumOff val="5000"/>
                  </a:schemeClr>
                </a:solidFill>
              </a:rPr>
              <a:t>de nobleza, de férvido ardor!</a:t>
            </a:r>
            <a:endParaRPr lang="es-ES_tradnl" sz="1600" dirty="0" smtClean="0">
              <a:solidFill>
                <a:schemeClr val="tx1">
                  <a:lumMod val="95000"/>
                  <a:lumOff val="5000"/>
                </a:schemeClr>
              </a:solidFill>
            </a:endParaRPr>
          </a:p>
          <a:p>
            <a:r>
              <a:rPr lang="es-ES" sz="1600" dirty="0" smtClean="0">
                <a:solidFill>
                  <a:schemeClr val="tx1">
                    <a:lumMod val="95000"/>
                    <a:lumOff val="5000"/>
                  </a:schemeClr>
                </a:solidFill>
              </a:rPr>
              <a:t>II</a:t>
            </a:r>
            <a:br>
              <a:rPr lang="es-ES" sz="1600" dirty="0" smtClean="0">
                <a:solidFill>
                  <a:schemeClr val="tx1">
                    <a:lumMod val="95000"/>
                    <a:lumOff val="5000"/>
                  </a:schemeClr>
                </a:solidFill>
              </a:rPr>
            </a:br>
            <a:r>
              <a:rPr lang="es-ES" sz="1600" dirty="0" smtClean="0">
                <a:solidFill>
                  <a:schemeClr val="tx1">
                    <a:lumMod val="95000"/>
                    <a:lumOff val="5000"/>
                  </a:schemeClr>
                </a:solidFill>
              </a:rPr>
              <a:t>Mansamente tu caño te baña</a:t>
            </a:r>
            <a:br>
              <a:rPr lang="es-ES" sz="1600" dirty="0" smtClean="0">
                <a:solidFill>
                  <a:schemeClr val="tx1">
                    <a:lumMod val="95000"/>
                    <a:lumOff val="5000"/>
                  </a:schemeClr>
                </a:solidFill>
              </a:rPr>
            </a:br>
            <a:r>
              <a:rPr lang="es-ES" sz="1600" dirty="0" smtClean="0">
                <a:solidFill>
                  <a:schemeClr val="tx1">
                    <a:lumMod val="95000"/>
                    <a:lumOff val="5000"/>
                  </a:schemeClr>
                </a:solidFill>
              </a:rPr>
              <a:t>y a tus pies silencioso se inclina,</a:t>
            </a:r>
            <a:br>
              <a:rPr lang="es-ES" sz="1600" dirty="0" smtClean="0">
                <a:solidFill>
                  <a:schemeClr val="tx1">
                    <a:lumMod val="95000"/>
                    <a:lumOff val="5000"/>
                  </a:schemeClr>
                </a:solidFill>
              </a:rPr>
            </a:br>
            <a:r>
              <a:rPr lang="es-ES" sz="1600" dirty="0" smtClean="0">
                <a:solidFill>
                  <a:schemeClr val="tx1">
                    <a:lumMod val="95000"/>
                    <a:lumOff val="5000"/>
                  </a:schemeClr>
                </a:solidFill>
              </a:rPr>
              <a:t>y después... lentamente camina</a:t>
            </a:r>
            <a:br>
              <a:rPr lang="es-ES" sz="1600" dirty="0" smtClean="0">
                <a:solidFill>
                  <a:schemeClr val="tx1">
                    <a:lumMod val="95000"/>
                    <a:lumOff val="5000"/>
                  </a:schemeClr>
                </a:solidFill>
              </a:rPr>
            </a:br>
            <a:r>
              <a:rPr lang="es-ES" sz="1600" dirty="0" smtClean="0">
                <a:solidFill>
                  <a:schemeClr val="tx1">
                    <a:lumMod val="95000"/>
                    <a:lumOff val="5000"/>
                  </a:schemeClr>
                </a:solidFill>
              </a:rPr>
              <a:t>a llevar tus mensajes de amor.</a:t>
            </a:r>
            <a:endParaRPr lang="es-ES_tradnl" sz="1600" dirty="0" smtClean="0">
              <a:solidFill>
                <a:schemeClr val="tx1">
                  <a:lumMod val="95000"/>
                  <a:lumOff val="5000"/>
                </a:schemeClr>
              </a:solidFill>
            </a:endParaRPr>
          </a:p>
          <a:p>
            <a:r>
              <a:rPr lang="es-ES" sz="1600" dirty="0" smtClean="0">
                <a:solidFill>
                  <a:schemeClr val="tx1">
                    <a:lumMod val="95000"/>
                    <a:lumOff val="5000"/>
                  </a:schemeClr>
                </a:solidFill>
              </a:rPr>
              <a:t> </a:t>
            </a:r>
          </a:p>
          <a:p>
            <a:endParaRPr lang="es-ES_tradnl" dirty="0" smtClean="0">
              <a:solidFill>
                <a:schemeClr val="tx1">
                  <a:lumMod val="95000"/>
                  <a:lumOff val="5000"/>
                </a:schemeClr>
              </a:solidFill>
            </a:endParaRPr>
          </a:p>
          <a:p>
            <a:r>
              <a:rPr lang="es-ES" sz="1600" dirty="0" smtClean="0">
                <a:solidFill>
                  <a:schemeClr val="tx1">
                    <a:lumMod val="95000"/>
                    <a:lumOff val="5000"/>
                  </a:schemeClr>
                </a:solidFill>
              </a:rPr>
              <a:t>III</a:t>
            </a:r>
            <a:br>
              <a:rPr lang="es-ES" sz="1600" dirty="0" smtClean="0">
                <a:solidFill>
                  <a:schemeClr val="tx1">
                    <a:lumMod val="95000"/>
                    <a:lumOff val="5000"/>
                  </a:schemeClr>
                </a:solidFill>
              </a:rPr>
            </a:br>
            <a:r>
              <a:rPr lang="es-ES" sz="1600" dirty="0" smtClean="0">
                <a:solidFill>
                  <a:schemeClr val="tx1">
                    <a:lumMod val="95000"/>
                    <a:lumOff val="5000"/>
                  </a:schemeClr>
                </a:solidFill>
              </a:rPr>
              <a:t>Y tus hijos con fe en el trabajo</a:t>
            </a:r>
            <a:br>
              <a:rPr lang="es-ES" sz="1600" dirty="0" smtClean="0">
                <a:solidFill>
                  <a:schemeClr val="tx1">
                    <a:lumMod val="95000"/>
                    <a:lumOff val="5000"/>
                  </a:schemeClr>
                </a:solidFill>
              </a:rPr>
            </a:br>
            <a:r>
              <a:rPr lang="es-ES" sz="1600" dirty="0" smtClean="0">
                <a:solidFill>
                  <a:schemeClr val="tx1">
                    <a:lumMod val="95000"/>
                    <a:lumOff val="5000"/>
                  </a:schemeClr>
                </a:solidFill>
              </a:rPr>
              <a:t>que ennoblece y levanta las almas,</a:t>
            </a:r>
            <a:br>
              <a:rPr lang="es-ES" sz="1600" dirty="0" smtClean="0">
                <a:solidFill>
                  <a:schemeClr val="tx1">
                    <a:lumMod val="95000"/>
                    <a:lumOff val="5000"/>
                  </a:schemeClr>
                </a:solidFill>
              </a:rPr>
            </a:br>
            <a:r>
              <a:rPr lang="es-ES" sz="1600" dirty="0" smtClean="0">
                <a:solidFill>
                  <a:schemeClr val="tx1">
                    <a:lumMod val="95000"/>
                    <a:lumOff val="5000"/>
                  </a:schemeClr>
                </a:solidFill>
              </a:rPr>
              <a:t>ya reciben en premio las palmas</a:t>
            </a:r>
            <a:br>
              <a:rPr lang="es-ES" sz="1600" dirty="0" smtClean="0">
                <a:solidFill>
                  <a:schemeClr val="tx1">
                    <a:lumMod val="95000"/>
                    <a:lumOff val="5000"/>
                  </a:schemeClr>
                </a:solidFill>
              </a:rPr>
            </a:br>
            <a:r>
              <a:rPr lang="es-ES" sz="1600" dirty="0" smtClean="0">
                <a:solidFill>
                  <a:schemeClr val="tx1">
                    <a:lumMod val="95000"/>
                    <a:lumOff val="5000"/>
                  </a:schemeClr>
                </a:solidFill>
              </a:rPr>
              <a:t>por su acción vigorosa y tenaz  </a:t>
            </a:r>
          </a:p>
          <a:p>
            <a:r>
              <a:rPr lang="es-ES" sz="1600" dirty="0" smtClean="0">
                <a:solidFill>
                  <a:schemeClr val="tx1">
                    <a:lumMod val="95000"/>
                    <a:lumOff val="5000"/>
                  </a:schemeClr>
                </a:solidFill>
              </a:rPr>
              <a:t>IV</a:t>
            </a:r>
            <a:br>
              <a:rPr lang="es-ES" sz="1600" dirty="0" smtClean="0">
                <a:solidFill>
                  <a:schemeClr val="tx1">
                    <a:lumMod val="95000"/>
                    <a:lumOff val="5000"/>
                  </a:schemeClr>
                </a:solidFill>
              </a:rPr>
            </a:br>
            <a:r>
              <a:rPr lang="es-ES" sz="1600" dirty="0" smtClean="0">
                <a:solidFill>
                  <a:schemeClr val="tx1">
                    <a:lumMod val="95000"/>
                    <a:lumOff val="5000"/>
                  </a:schemeClr>
                </a:solidFill>
              </a:rPr>
              <a:t>Por doquiera se ven las cosechas,</a:t>
            </a:r>
            <a:br>
              <a:rPr lang="es-ES" sz="1600" dirty="0" smtClean="0">
                <a:solidFill>
                  <a:schemeClr val="tx1">
                    <a:lumMod val="95000"/>
                    <a:lumOff val="5000"/>
                  </a:schemeClr>
                </a:solidFill>
              </a:rPr>
            </a:br>
            <a:r>
              <a:rPr lang="es-ES" sz="1600" dirty="0" smtClean="0">
                <a:solidFill>
                  <a:schemeClr val="tx1">
                    <a:lumMod val="95000"/>
                    <a:lumOff val="5000"/>
                  </a:schemeClr>
                </a:solidFill>
              </a:rPr>
              <a:t>el maizal, el arroz ya verdeando,</a:t>
            </a:r>
            <a:r>
              <a:rPr lang="es-ES" sz="1600" b="1" dirty="0" smtClean="0"/>
              <a:t/>
            </a:r>
            <a:br>
              <a:rPr lang="es-ES" sz="1600" b="1" dirty="0" smtClean="0"/>
            </a:br>
            <a:r>
              <a:rPr lang="es-ES" sz="1600" b="1" dirty="0" smtClean="0"/>
              <a:t>de esperanzas el pecho llenando</a:t>
            </a:r>
            <a:br>
              <a:rPr lang="es-ES" sz="1600" b="1" dirty="0" smtClean="0"/>
            </a:br>
            <a:r>
              <a:rPr lang="es-ES" sz="1600" b="1" dirty="0" smtClean="0"/>
              <a:t>al constante y feliz labrador.</a:t>
            </a:r>
            <a:endParaRPr lang="es-ES_tradnl" sz="1600" dirty="0" smtClean="0"/>
          </a:p>
          <a:p>
            <a:r>
              <a:rPr lang="es-ES" sz="1600" b="1" dirty="0" smtClean="0"/>
              <a:t>V</a:t>
            </a:r>
            <a:br>
              <a:rPr lang="es-ES" sz="1600" b="1" dirty="0" smtClean="0"/>
            </a:br>
            <a:r>
              <a:rPr lang="es-ES" sz="1600" b="1" dirty="0" smtClean="0"/>
              <a:t>En tu plaza una escuela levantas </a:t>
            </a:r>
            <a:br>
              <a:rPr lang="es-ES" sz="1600" b="1" dirty="0" smtClean="0"/>
            </a:br>
            <a:r>
              <a:rPr lang="es-ES" sz="1600" b="1" dirty="0" smtClean="0"/>
              <a:t>para dar instrucción a tus hijos,</a:t>
            </a:r>
            <a:br>
              <a:rPr lang="es-ES" sz="1600" b="1" dirty="0" smtClean="0"/>
            </a:br>
            <a:r>
              <a:rPr lang="es-ES" sz="1600" b="1" dirty="0" smtClean="0"/>
              <a:t>y allí con empeño prolijo </a:t>
            </a:r>
            <a:br>
              <a:rPr lang="es-ES" sz="1600" b="1" dirty="0" smtClean="0"/>
            </a:br>
            <a:r>
              <a:rPr lang="es-ES" sz="1600" b="1" dirty="0" smtClean="0"/>
              <a:t>van los niños con gozo a estudiar.</a:t>
            </a:r>
            <a:endParaRPr lang="es-ES_tradnl" sz="1600" dirty="0" smtClean="0"/>
          </a:p>
          <a:p>
            <a:r>
              <a:rPr lang="es-ES" sz="1600" b="1" dirty="0" smtClean="0"/>
              <a:t>VI</a:t>
            </a:r>
            <a:br>
              <a:rPr lang="es-ES" sz="1600" b="1" dirty="0" smtClean="0"/>
            </a:br>
            <a:r>
              <a:rPr lang="es-ES" sz="1600" b="1" dirty="0" smtClean="0"/>
              <a:t>Y muy junto también de la escuela</a:t>
            </a:r>
            <a:br>
              <a:rPr lang="es-ES" sz="1600" b="1" dirty="0" smtClean="0"/>
            </a:br>
            <a:r>
              <a:rPr lang="es-ES" sz="1600" b="1" dirty="0" smtClean="0"/>
              <a:t>majestuoso se yergue tu templo,</a:t>
            </a:r>
            <a:br>
              <a:rPr lang="es-ES" sz="1600" b="1" dirty="0" smtClean="0"/>
            </a:br>
            <a:r>
              <a:rPr lang="es-ES" sz="1600" b="1" dirty="0" smtClean="0"/>
              <a:t>para dar de la fe grande ejemplo</a:t>
            </a:r>
            <a:br>
              <a:rPr lang="es-ES" sz="1600" b="1" dirty="0" smtClean="0"/>
            </a:br>
            <a:r>
              <a:rPr lang="es-ES" sz="1600" b="1" dirty="0" smtClean="0"/>
              <a:t>y a Dios, mil tributos de honor.</a:t>
            </a:r>
            <a:endParaRPr lang="es-ES_tradnl" sz="1600" dirty="0" smtClean="0"/>
          </a:p>
          <a:p>
            <a:r>
              <a:rPr lang="es-ES" sz="1600" b="1" dirty="0" smtClean="0"/>
              <a:t>VIl </a:t>
            </a:r>
            <a:br>
              <a:rPr lang="es-ES" sz="1600" b="1" dirty="0" smtClean="0"/>
            </a:br>
            <a:r>
              <a:rPr lang="es-ES" sz="1600" b="1" dirty="0" smtClean="0"/>
              <a:t>Dios y patria, sublimes ideales</a:t>
            </a:r>
            <a:br>
              <a:rPr lang="es-ES" sz="1600" b="1" dirty="0" smtClean="0"/>
            </a:br>
            <a:r>
              <a:rPr lang="es-ES" sz="1600" b="1" dirty="0" smtClean="0"/>
              <a:t>que con lazos estrechos tenemos,</a:t>
            </a:r>
            <a:br>
              <a:rPr lang="es-ES" sz="1600" b="1" dirty="0" smtClean="0"/>
            </a:br>
            <a:r>
              <a:rPr lang="es-ES" sz="1600" b="1" dirty="0" smtClean="0"/>
              <a:t>muy en alto por siempre llevemos</a:t>
            </a:r>
            <a:br>
              <a:rPr lang="es-ES" sz="1600" b="1" dirty="0" smtClean="0"/>
            </a:br>
            <a:r>
              <a:rPr lang="es-ES" sz="1600" b="1" dirty="0" smtClean="0"/>
              <a:t>con aliento, de fiel tradición!</a:t>
            </a:r>
            <a:endParaRPr lang="es-ES_tradnl" sz="1600" dirty="0" smtClean="0"/>
          </a:p>
          <a:p>
            <a:r>
              <a:rPr lang="es-ES" sz="1600" b="1" dirty="0" smtClean="0"/>
              <a:t>VIII </a:t>
            </a:r>
            <a:br>
              <a:rPr lang="es-ES" sz="1600" b="1" dirty="0" smtClean="0"/>
            </a:br>
            <a:r>
              <a:rPr lang="es-ES" sz="1600" b="1" dirty="0" smtClean="0"/>
              <a:t>Por ti, ¡oh pueblo! resuena este canto,</a:t>
            </a:r>
            <a:br>
              <a:rPr lang="es-ES" sz="1600" b="1" dirty="0" smtClean="0"/>
            </a:br>
            <a:r>
              <a:rPr lang="es-ES" sz="1600" b="1" dirty="0" smtClean="0"/>
              <a:t>de los niños la más fiel ofrenda,</a:t>
            </a:r>
            <a:br>
              <a:rPr lang="es-ES" sz="1600" b="1" dirty="0" smtClean="0"/>
            </a:br>
            <a:r>
              <a:rPr lang="es-ES" sz="1600" b="1" dirty="0" smtClean="0"/>
              <a:t>anhelando que en ti, ya se emprenda</a:t>
            </a:r>
            <a:br>
              <a:rPr lang="es-ES" sz="1600" b="1" dirty="0" smtClean="0"/>
            </a:br>
            <a:r>
              <a:rPr lang="es-ES" sz="1600" b="1" dirty="0" smtClean="0"/>
              <a:t>la cruzada de avance y vigor.</a:t>
            </a:r>
            <a:endParaRPr lang="es-ES_tradnl" sz="1600" dirty="0" smtClean="0"/>
          </a:p>
          <a:p>
            <a:endParaRPr lang="es-ES_tradnl" sz="1600" dirty="0"/>
          </a:p>
        </p:txBody>
      </p:sp>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CuadroTexto"/>
          <p:cNvSpPr txBox="1"/>
          <p:nvPr/>
        </p:nvSpPr>
        <p:spPr>
          <a:xfrm>
            <a:off x="1500166" y="6507774"/>
            <a:ext cx="1928826" cy="369332"/>
          </a:xfrm>
          <a:prstGeom prst="rect">
            <a:avLst/>
          </a:prstGeom>
          <a:noFill/>
        </p:spPr>
        <p:txBody>
          <a:bodyPr wrap="square" rtlCol="0">
            <a:spAutoFit/>
          </a:bodyPr>
          <a:lstStyle/>
          <a:p>
            <a:pPr algn="ctr"/>
            <a:r>
              <a:rPr lang="es-AR" dirty="0" smtClean="0"/>
              <a:t>CIENAGA DE ORO</a:t>
            </a:r>
            <a:endParaRPr lang="es-AR" dirty="0"/>
          </a:p>
        </p:txBody>
      </p:sp>
      <p:sp>
        <p:nvSpPr>
          <p:cNvPr id="20" name="19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ppt_x</p:attrName>
                                        </p:attrNameLst>
                                      </p:cBhvr>
                                      <p:tavLst>
                                        <p:tav tm="0">
                                          <p:val>
                                            <p:strVal val="#ppt_x-.2"/>
                                          </p:val>
                                        </p:tav>
                                        <p:tav tm="100000">
                                          <p:val>
                                            <p:strVal val="#ppt_x"/>
                                          </p:val>
                                        </p:tav>
                                      </p:tavLst>
                                    </p:anim>
                                    <p:anim calcmode="lin" valueType="num">
                                      <p:cBhvr>
                                        <p:cTn id="8"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08"/>
          </a:xfrm>
          <a:solidFill>
            <a:srgbClr val="00FFFF"/>
          </a:solidFill>
        </p:spPr>
        <p:txBody>
          <a:bodyPr/>
          <a:lstStyle/>
          <a:p>
            <a:r>
              <a:rPr lang="es-ES_tradnl" dirty="0" smtClean="0"/>
              <a:t>HISTORIA  DE  CIENAGA  DE  ORO</a:t>
            </a:r>
            <a:endParaRPr lang="es-ES_tradnl" dirty="0"/>
          </a:p>
        </p:txBody>
      </p:sp>
      <p:sp>
        <p:nvSpPr>
          <p:cNvPr id="3" name="2 Marcador de contenido"/>
          <p:cNvSpPr>
            <a:spLocks noGrp="1"/>
          </p:cNvSpPr>
          <p:nvPr>
            <p:ph idx="1"/>
          </p:nvPr>
        </p:nvSpPr>
        <p:spPr>
          <a:xfrm>
            <a:off x="457200" y="1285860"/>
            <a:ext cx="8229600" cy="5572140"/>
          </a:xfrm>
        </p:spPr>
        <p:txBody>
          <a:bodyPr>
            <a:normAutofit fontScale="47500" lnSpcReduction="20000"/>
          </a:bodyPr>
          <a:lstStyle/>
          <a:p>
            <a:r>
              <a:rPr lang="es-ES" sz="2800" b="1" dirty="0" smtClean="0"/>
              <a:t>Fecha de fundación:</a:t>
            </a:r>
            <a:r>
              <a:rPr lang="es-ES" sz="2800" dirty="0" smtClean="0"/>
              <a:t> 16 de diciembre de 1776</a:t>
            </a:r>
            <a:endParaRPr lang="es-ES_tradnl" sz="2800" dirty="0" smtClean="0"/>
          </a:p>
          <a:p>
            <a:r>
              <a:rPr lang="es-ES" sz="2800" b="1" dirty="0" smtClean="0"/>
              <a:t>Nombre del/los fundador (es):</a:t>
            </a:r>
            <a:r>
              <a:rPr lang="es-ES" sz="2800" dirty="0" smtClean="0"/>
              <a:t> Antonio de la Torre y Miranda</a:t>
            </a:r>
            <a:endParaRPr lang="es-ES_tradnl" sz="2800" dirty="0" smtClean="0"/>
          </a:p>
          <a:p>
            <a:r>
              <a:rPr lang="es-ES" sz="2800" b="1" dirty="0" smtClean="0"/>
              <a:t>Reseña histórica:</a:t>
            </a:r>
            <a:endParaRPr lang="es-ES_tradnl" sz="2800" dirty="0" smtClean="0"/>
          </a:p>
          <a:p>
            <a:r>
              <a:rPr lang="es-ES" sz="2800" dirty="0" smtClean="0"/>
              <a:t>Los primeros pobladores de Ciénaga de Oro fueron aborígenes del cacique Panaguá descendiente de los </a:t>
            </a:r>
            <a:r>
              <a:rPr lang="es-ES" sz="2800" dirty="0" err="1" smtClean="0"/>
              <a:t>Caribes</a:t>
            </a:r>
            <a:r>
              <a:rPr lang="es-ES" sz="2800" dirty="0" smtClean="0"/>
              <a:t>, quienes según estudios e investigaciones entraron por el Río Sinú; luego, tomaron la Ciénaga Grande de Lorica y subieron por el Caño de Aguas Prietas entrando por lo que hoy es Punta de Yánez, buscando las partes más altas y se establecieron en las orillas o faldas de los cerros en lo que hoy es Ciénaga de Oro, formando allí un conglomerado humano que tenía su propia economía y medios de subsistencia.  La agricultura fue la base principal de su alimentación. El comercio entre los pueblos vecinos era muy reducido, pues los pueblos también gozaban de la misma base de sustento y de riqueza suficiente para la economía doméstica.  Las vías eran los caños, arroyos y zanjas en épocas de invierno, pues su gran despensa alimenticia y económica fue la Ciénaga Grande de Lorica y su principal arteria comercial el caño de Aguas Prietas.  Además de la agricultura, la caza y la pesca, también trabajaron el barro y el oro, este último lo ablandaban con jugos extraídos de hojas, tallos y raíces.  El oro ya elaborado lo utilizaban como trueque con los pueblos vecinos.  El oro se encontraba en vetas y aluviones al sur del municipio. Los españoles entraron a Ciénaga de Oro hacia el año de 1740, tomando la misma ruta que los aborígenes, para desalojarlos de sus tierras.  Toda esa comunidad aborigen laboriosa, agricultora, pesquera, de economía fuerte, de abundancia de alimento, y sobretodo rica en oro, fue diezmada notablemente con la llegada de los españoles a la zona. Antes de la llegada de los españoles a las tierras del cacique Panaguá  (Ciénaga de Oro) en 1740, se conocía el daño que estos venían haciendo en los pueblos vecinos con el oro de los indios de Chimá, 1533, Purísima, 1534, San Andrés de Sotavento, 1600, Cereté, 1721 y Lorica, 1739.  Según algunos investigadores los españoles le colocaron el nombre de Ciénaga de Oro por la gran cantidad del metal encontrado allí.  La pesca, la caza y la agricultura junto con el casabe fueron la base de la economía que hallaron los españoles. El comercio de Ciénaga de Oro, por el Caño de Aguas Prietas, la Ciénaga Grande de Lorica y el Río Sinú hacia Cartagena fué de gran intensidad. Tanto así, que se convirtió en una despensa porque proveía de víveres de toda clase a Cartagena, y por eso fué llamada:  “La cava de Cartagena”, fué la primera ciudad sinuana denominada “Florón del Sinú”, por su importancia económica y comercial.  Esta importancia en conjunto con el llamativo nombre de Ciénaga de Oro, permitieron que llegara mucha gente distinguida a radicarse allí, pues por ser capital del Cantón en 1850 y posteriormente provincia de Nieto en 1863 a la cual p</a:t>
            </a:r>
            <a:r>
              <a:rPr lang="es-ES" dirty="0" smtClean="0"/>
              <a:t>ertenecía </a:t>
            </a:r>
            <a:endParaRPr lang="es-ES_tradnl"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CIENAGA DE ORO</a:t>
            </a:r>
            <a:endParaRPr lang="es-AR" dirty="0"/>
          </a:p>
        </p:txBody>
      </p:sp>
      <p:sp>
        <p:nvSpPr>
          <p:cNvPr id="18" name="17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FFFF"/>
          </a:solidFill>
        </p:spPr>
        <p:txBody>
          <a:bodyPr/>
          <a:lstStyle/>
          <a:p>
            <a:r>
              <a:rPr lang="es-ES_tradnl" dirty="0" smtClean="0"/>
              <a:t>GEOGRAFIA DE CIENEGA DE ORO  </a:t>
            </a:r>
            <a:endParaRPr lang="es-ES_tradnl" dirty="0"/>
          </a:p>
        </p:txBody>
      </p:sp>
      <p:sp>
        <p:nvSpPr>
          <p:cNvPr id="3" name="2 Marcador de contenido"/>
          <p:cNvSpPr>
            <a:spLocks noGrp="1"/>
          </p:cNvSpPr>
          <p:nvPr>
            <p:ph idx="1"/>
          </p:nvPr>
        </p:nvSpPr>
        <p:spPr>
          <a:xfrm>
            <a:off x="457200" y="1600200"/>
            <a:ext cx="8229600" cy="4472006"/>
          </a:xfrm>
        </p:spPr>
        <p:txBody>
          <a:bodyPr>
            <a:normAutofit fontScale="47500" lnSpcReduction="20000"/>
          </a:bodyPr>
          <a:lstStyle/>
          <a:p>
            <a:r>
              <a:rPr lang="es-ES" dirty="0" smtClean="0"/>
              <a:t>El Municipio de Ciénaga de Oro, está localizado al Nororiente del Departamento de Córdoba (Ver Plano 1), a una distancia de 36 kilómetros de la capital, Montería. Tiene una extensión de 751 Km2 y presenta una altura sobre el nivel del mar máxima de 25 metros y una mínima de 8 metros (altura promedio de 13 m sobre el nivel del mar) en la cabecera urbana. La cabecera urbana se localiza a los 8° 52’ 41” de Latitud Norte y 75° 37’ 27” de Longitud Oeste del Meridiano de Greenwich. Ciénaga de Oro limita: Al Norte con los Municipios de San Andrés de Sotavento y Chimá; al Sur con el Municipio de Pueblo Nuevo; al Oeste con Cereté, San Pelayo y San Carlos y al Este con Chinú y Sahagún. Según el Plan Básico de Ordenamiento Territorial 2004 - 2015, el Municipio cuenta con 109 localidades entre corregimientos, caseríos y veredas. Los corregimientos son: Berástegui, El Siglo, Laguneta, Los Mimbres, Pijiguayal, Las Palmitas, Punta de Yánez, San Antonio del Táchira y Santiago del Sur. Los principales caseríos son: Rosa Vieja, Las Balsas, El Charcón, El Salado, Egipto, Playa Blanca, Barro Prieto, Las Piedras, Bugre, Puerto de la Cruz, Las Palmas, El Higal, Las Palomas, La Barra, Salguero, Malagana, La Gloria, La Seca, Poza Redonda, La Arena, Noche Azul, Puerto de la Cruz, Santiago Arriba, La Draga, El Bobo y Venado Central. Las principales veredas son: La Gran China, Romero, Rivero, San Antonio, Los Cocos, Bruselas, Venado Abajo, Venado Arriba, Venado Amarillo, El Brujo, El Ceibal, El Sabanal, El Guáimaro, Los Copeles, San Francisco, Cascajal, El Templo, Aguas Coloradas, El Manglar, Santiaguito y Santiaguito Arriba. </a:t>
            </a:r>
            <a:endParaRPr lang="es-ES_tradnl" dirty="0" smtClean="0"/>
          </a:p>
          <a:p>
            <a:r>
              <a:rPr lang="es-MX" dirty="0" smtClean="0"/>
              <a:t>Ciénaga de Oro, se halla ubicado a los 8° 52’ 41” de Latitud Norte y 75° 37’ 27” de Longitud al Oeste del Meridiano de Greenwich. Limita al Norte con los municipios de San Andrés de Sotavento y Chimá. Al Sur con los Municipios de Pueblo Nuevo, al Oeste con Cereté y San Carlos y al Este con Chinú y Sahagún. </a:t>
            </a:r>
            <a:endParaRPr lang="es-ES_tradnl" dirty="0" smtClean="0"/>
          </a:p>
          <a:p>
            <a:endParaRPr lang="es-ES_tradnl" dirty="0"/>
          </a:p>
        </p:txBody>
      </p:sp>
      <p:sp>
        <p:nvSpPr>
          <p:cNvPr id="4" name="3 Rectángulo"/>
          <p:cNvSpPr/>
          <p:nvPr/>
        </p:nvSpPr>
        <p:spPr>
          <a:xfrm>
            <a:off x="0" y="5949280"/>
            <a:ext cx="9144000" cy="90872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CIENAGA DE ORO</a:t>
            </a:r>
            <a:endParaRPr lang="es-AR" dirty="0"/>
          </a:p>
        </p:txBody>
      </p:sp>
      <p:sp>
        <p:nvSpPr>
          <p:cNvPr id="18" name="17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5949280"/>
            <a:ext cx="9144000" cy="90872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 Título"/>
          <p:cNvSpPr>
            <a:spLocks noGrp="1"/>
          </p:cNvSpPr>
          <p:nvPr>
            <p:ph type="title"/>
          </p:nvPr>
        </p:nvSpPr>
        <p:spPr>
          <a:xfrm>
            <a:off x="457200" y="274638"/>
            <a:ext cx="8229600" cy="939784"/>
          </a:xfrm>
          <a:solidFill>
            <a:srgbClr val="FF33CC"/>
          </a:solidFill>
        </p:spPr>
        <p:txBody>
          <a:bodyPr/>
          <a:lstStyle/>
          <a:p>
            <a:r>
              <a:rPr lang="es-ES_tradnl" dirty="0" smtClean="0"/>
              <a:t>MUNICIPIO DE  COTORRA </a:t>
            </a:r>
            <a:endParaRPr lang="es-ES_tradnl" dirty="0"/>
          </a:p>
        </p:txBody>
      </p:sp>
      <p:sp>
        <p:nvSpPr>
          <p:cNvPr id="12" name="11 CuadroTexto">
            <a:hlinkClick r:id="rId2" action="ppaction://hlinksldjump"/>
          </p:cNvPr>
          <p:cNvSpPr txBox="1"/>
          <p:nvPr/>
        </p:nvSpPr>
        <p:spPr>
          <a:xfrm>
            <a:off x="6572296" y="4357694"/>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3" name="2 Subtítulo"/>
          <p:cNvSpPr txBox="1">
            <a:spLocks/>
          </p:cNvSpPr>
          <p:nvPr/>
        </p:nvSpPr>
        <p:spPr>
          <a:xfrm>
            <a:off x="6072230" y="1428736"/>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4" name="13 CuadroTexto">
            <a:hlinkClick r:id="rId3" action="ppaction://hlinksldjump"/>
          </p:cNvPr>
          <p:cNvSpPr txBox="1"/>
          <p:nvPr/>
        </p:nvSpPr>
        <p:spPr>
          <a:xfrm>
            <a:off x="6572264" y="2988230"/>
            <a:ext cx="1428760" cy="369332"/>
          </a:xfrm>
          <a:prstGeom prst="rect">
            <a:avLst/>
          </a:prstGeom>
          <a:solidFill>
            <a:srgbClr val="FF000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BANDERA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5" name="14 CuadroTexto">
            <a:hlinkClick r:id="rId4" action="ppaction://hlinksldjump"/>
          </p:cNvPr>
          <p:cNvSpPr txBox="1"/>
          <p:nvPr/>
        </p:nvSpPr>
        <p:spPr>
          <a:xfrm>
            <a:off x="6572264" y="3429000"/>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6" name="15 CuadroTexto">
            <a:hlinkClick r:id="rId5" action="ppaction://hlinksldjump"/>
          </p:cNvPr>
          <p:cNvSpPr txBox="1"/>
          <p:nvPr/>
        </p:nvSpPr>
        <p:spPr>
          <a:xfrm>
            <a:off x="6572264" y="2571744"/>
            <a:ext cx="1000132" cy="369332"/>
          </a:xfrm>
          <a:prstGeom prst="rect">
            <a:avLst/>
          </a:prstGeom>
          <a:solidFill>
            <a:srgbClr val="99003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ESCUDO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16 CuadroTexto">
            <a:hlinkClick r:id="rId6" action="ppaction://hlinksldjump"/>
          </p:cNvPr>
          <p:cNvSpPr txBox="1"/>
          <p:nvPr/>
        </p:nvSpPr>
        <p:spPr>
          <a:xfrm>
            <a:off x="6572264" y="3916924"/>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17 CuadroTexto">
            <a:hlinkClick r:id="rId7" action="ppaction://hlinksldjump"/>
          </p:cNvPr>
          <p:cNvSpPr txBox="1"/>
          <p:nvPr/>
        </p:nvSpPr>
        <p:spPr>
          <a:xfrm>
            <a:off x="6572264" y="2143116"/>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217090" name="Picture 2" descr="http://www.google.com.co/maps/vt/data=LtgX-e3f8ctI3U5dJtbt7EJ1ZfRneYme,-2oF0H7K7bXCfHDSyWx6VTX1AiJv9V_gMIQdLeZWb1VP9NN5fi17iiSZBQsdItNqh-TScYPd74m7qh3ElKWblSfYqd9GucF4yser5R3jPAurc3d97IJ5u1IsrAUUQgSikAyBOfIgP0pD2d_nCwDjk_-kD82wpp3d3dJ9m4Dj2n-iqq-fI4cx2Q">
            <a:hlinkClick r:id="rId8"/>
          </p:cNvPr>
          <p:cNvPicPr>
            <a:picLocks noChangeAspect="1" noChangeArrowheads="1"/>
          </p:cNvPicPr>
          <p:nvPr/>
        </p:nvPicPr>
        <p:blipFill>
          <a:blip r:embed="rId9" cstate="print"/>
          <a:srcRect/>
          <a:stretch>
            <a:fillRect/>
          </a:stretch>
        </p:blipFill>
        <p:spPr bwMode="auto">
          <a:xfrm>
            <a:off x="1000118" y="1857365"/>
            <a:ext cx="3857634" cy="3143271"/>
          </a:xfrm>
          <a:prstGeom prst="rect">
            <a:avLst/>
          </a:prstGeom>
          <a:noFill/>
        </p:spPr>
      </p:pic>
      <p:sp>
        <p:nvSpPr>
          <p:cNvPr id="20" name="19 CuadroTexto">
            <a:hlinkClick r:id="rId10" action="ppaction://hlinksldjump"/>
          </p:cNvPr>
          <p:cNvSpPr txBox="1"/>
          <p:nvPr/>
        </p:nvSpPr>
        <p:spPr>
          <a:xfrm>
            <a:off x="6572264" y="4845618"/>
            <a:ext cx="1785918" cy="369332"/>
          </a:xfrm>
          <a:prstGeom prst="rect">
            <a:avLst/>
          </a:prstGeom>
          <a:solidFill>
            <a:srgbClr val="00B0F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ECOLOGIA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18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1" name="20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2" name="21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3" name="22 Multidocumento">
            <a:hlinkClick r:id="rId11"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4" name="2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5" name="2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33CC"/>
          </a:solidFill>
        </p:spPr>
        <p:txBody>
          <a:bodyPr/>
          <a:lstStyle/>
          <a:p>
            <a:r>
              <a:rPr lang="es-ES_tradnl" dirty="0" smtClean="0"/>
              <a:t>IDENTIFICACION DE  COTORRA </a:t>
            </a:r>
            <a:endParaRPr lang="es-ES_tradnl" dirty="0"/>
          </a:p>
        </p:txBody>
      </p:sp>
      <p:sp>
        <p:nvSpPr>
          <p:cNvPr id="3" name="2 Marcador de contenido"/>
          <p:cNvSpPr>
            <a:spLocks noGrp="1"/>
          </p:cNvSpPr>
          <p:nvPr>
            <p:ph idx="1"/>
          </p:nvPr>
        </p:nvSpPr>
        <p:spPr/>
        <p:txBody>
          <a:bodyPr/>
          <a:lstStyle/>
          <a:p>
            <a:r>
              <a:rPr lang="es-ES" sz="4400" b="1" dirty="0" smtClean="0"/>
              <a:t>Nombre del municipio:</a:t>
            </a:r>
            <a:r>
              <a:rPr lang="es-ES" sz="4400" dirty="0" smtClean="0"/>
              <a:t> Municipio de Cotorra</a:t>
            </a:r>
            <a:endParaRPr lang="es-ES_tradnl" sz="4400" dirty="0" smtClean="0"/>
          </a:p>
          <a:p>
            <a:r>
              <a:rPr lang="es-ES" sz="4400" b="1" dirty="0" smtClean="0"/>
              <a:t>NIT:</a:t>
            </a:r>
            <a:r>
              <a:rPr lang="es-ES" sz="4400" dirty="0" smtClean="0"/>
              <a:t> 812001675-1</a:t>
            </a:r>
            <a:endParaRPr lang="es-ES_tradnl" sz="4400" dirty="0" smtClean="0"/>
          </a:p>
          <a:p>
            <a:endParaRPr lang="es-ES_tradnl" dirty="0"/>
          </a:p>
        </p:txBody>
      </p:sp>
      <p:sp>
        <p:nvSpPr>
          <p:cNvPr id="4" name="3 Rectángulo"/>
          <p:cNvSpPr/>
          <p:nvPr/>
        </p:nvSpPr>
        <p:spPr>
          <a:xfrm>
            <a:off x="0" y="5877272"/>
            <a:ext cx="9144000" cy="98072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COTORRA</a:t>
            </a:r>
            <a:endParaRPr lang="es-AR" dirty="0"/>
          </a:p>
        </p:txBody>
      </p:sp>
      <p:sp>
        <p:nvSpPr>
          <p:cNvPr id="18" name="17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5949280"/>
            <a:ext cx="9144000" cy="90872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 Título"/>
          <p:cNvSpPr>
            <a:spLocks noGrp="1"/>
          </p:cNvSpPr>
          <p:nvPr>
            <p:ph type="title"/>
          </p:nvPr>
        </p:nvSpPr>
        <p:spPr>
          <a:xfrm>
            <a:off x="457200" y="214290"/>
            <a:ext cx="8229600" cy="939784"/>
          </a:xfrm>
          <a:solidFill>
            <a:srgbClr val="FF33CC"/>
          </a:solidFill>
        </p:spPr>
        <p:txBody>
          <a:bodyPr/>
          <a:lstStyle/>
          <a:p>
            <a:r>
              <a:rPr lang="es-ES_tradnl" dirty="0" smtClean="0"/>
              <a:t>ESCUDO DE  COTORRA </a:t>
            </a:r>
            <a:endParaRPr lang="es-ES_tradnl" dirty="0"/>
          </a:p>
        </p:txBody>
      </p:sp>
      <p:pic>
        <p:nvPicPr>
          <p:cNvPr id="12" name="11 Imagen" descr="Escudo de Municipio de Cotorra">
            <a:hlinkClick r:id="rId2" tgtFrame="_blank" tooltip="&quot;Ver escudo del tamaño original&quot;"/>
          </p:cNvPr>
          <p:cNvPicPr/>
          <p:nvPr/>
        </p:nvPicPr>
        <p:blipFill>
          <a:blip r:embed="rId3" cstate="print"/>
          <a:srcRect/>
          <a:stretch>
            <a:fillRect/>
          </a:stretch>
        </p:blipFill>
        <p:spPr bwMode="auto">
          <a:xfrm>
            <a:off x="2786061" y="1643050"/>
            <a:ext cx="3214699" cy="3357586"/>
          </a:xfrm>
          <a:prstGeom prst="rect">
            <a:avLst/>
          </a:prstGeom>
          <a:noFill/>
          <a:ln w="9525">
            <a:noFill/>
            <a:miter lim="800000"/>
            <a:headEnd/>
            <a:tailEnd/>
          </a:ln>
        </p:spPr>
      </p:pic>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CuadroTexto"/>
          <p:cNvSpPr txBox="1"/>
          <p:nvPr/>
        </p:nvSpPr>
        <p:spPr>
          <a:xfrm>
            <a:off x="1500166" y="6507774"/>
            <a:ext cx="1928826" cy="369332"/>
          </a:xfrm>
          <a:prstGeom prst="rect">
            <a:avLst/>
          </a:prstGeom>
          <a:noFill/>
        </p:spPr>
        <p:txBody>
          <a:bodyPr wrap="square" rtlCol="0">
            <a:spAutoFit/>
          </a:bodyPr>
          <a:lstStyle/>
          <a:p>
            <a:pPr algn="ctr"/>
            <a:r>
              <a:rPr lang="es-AR" dirty="0" smtClean="0"/>
              <a:t>COTORRA</a:t>
            </a:r>
            <a:endParaRPr lang="es-AR" dirty="0"/>
          </a:p>
        </p:txBody>
      </p:sp>
      <p:sp>
        <p:nvSpPr>
          <p:cNvPr id="20" name="19 Estrella de 5 puntas">
            <a:hlinkClick r:id="rId5"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 Título"/>
          <p:cNvSpPr>
            <a:spLocks noGrp="1"/>
          </p:cNvSpPr>
          <p:nvPr>
            <p:ph type="title"/>
          </p:nvPr>
        </p:nvSpPr>
        <p:spPr>
          <a:xfrm>
            <a:off x="457200" y="274638"/>
            <a:ext cx="8229600" cy="868346"/>
          </a:xfrm>
          <a:solidFill>
            <a:srgbClr val="FF33CC"/>
          </a:solidFill>
        </p:spPr>
        <p:txBody>
          <a:bodyPr/>
          <a:lstStyle/>
          <a:p>
            <a:r>
              <a:rPr lang="es-ES_tradnl" dirty="0" smtClean="0"/>
              <a:t>BANDERA DE  COTORRA </a:t>
            </a:r>
            <a:endParaRPr lang="es-ES_tradnl" dirty="0"/>
          </a:p>
        </p:txBody>
      </p:sp>
      <p:pic>
        <p:nvPicPr>
          <p:cNvPr id="13" name="12 Imagen" descr="Bandera de Municipio de Cotorra">
            <a:hlinkClick r:id="rId2" tgtFrame="_blank" tooltip="&quot;Ver bandera de mayor tamaño&quot;"/>
          </p:cNvPr>
          <p:cNvPicPr/>
          <p:nvPr/>
        </p:nvPicPr>
        <p:blipFill>
          <a:blip r:embed="rId3" cstate="print"/>
          <a:srcRect/>
          <a:stretch>
            <a:fillRect/>
          </a:stretch>
        </p:blipFill>
        <p:spPr bwMode="auto">
          <a:xfrm>
            <a:off x="2786050" y="1714488"/>
            <a:ext cx="3119450" cy="3143272"/>
          </a:xfrm>
          <a:prstGeom prst="rect">
            <a:avLst/>
          </a:prstGeom>
          <a:noFill/>
          <a:ln w="9525">
            <a:noFill/>
            <a:miter lim="800000"/>
            <a:headEnd/>
            <a:tailEnd/>
          </a:ln>
        </p:spPr>
      </p:pic>
      <p:sp>
        <p:nvSpPr>
          <p:cNvPr id="12" name="11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CuadroTexto"/>
          <p:cNvSpPr txBox="1"/>
          <p:nvPr/>
        </p:nvSpPr>
        <p:spPr>
          <a:xfrm>
            <a:off x="1500166" y="6507774"/>
            <a:ext cx="1928826" cy="369332"/>
          </a:xfrm>
          <a:prstGeom prst="rect">
            <a:avLst/>
          </a:prstGeom>
          <a:noFill/>
        </p:spPr>
        <p:txBody>
          <a:bodyPr wrap="square" rtlCol="0">
            <a:spAutoFit/>
          </a:bodyPr>
          <a:lstStyle/>
          <a:p>
            <a:pPr algn="ctr"/>
            <a:r>
              <a:rPr lang="es-AR" dirty="0" smtClean="0"/>
              <a:t>COTORRA</a:t>
            </a:r>
            <a:endParaRPr lang="es-AR" dirty="0"/>
          </a:p>
        </p:txBody>
      </p:sp>
      <p:sp>
        <p:nvSpPr>
          <p:cNvPr id="20" name="19 Estrella de 5 puntas">
            <a:hlinkClick r:id="rId5"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ppt_x</p:attrName>
                                        </p:attrNameLst>
                                      </p:cBhvr>
                                      <p:tavLst>
                                        <p:tav tm="0">
                                          <p:val>
                                            <p:strVal val="#ppt_x-.2"/>
                                          </p:val>
                                        </p:tav>
                                        <p:tav tm="100000">
                                          <p:val>
                                            <p:strVal val="#ppt_x"/>
                                          </p:val>
                                        </p:tav>
                                      </p:tavLst>
                                    </p:anim>
                                    <p:anim calcmode="lin" valueType="num">
                                      <p:cBhvr>
                                        <p:cTn id="8"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5949280"/>
            <a:ext cx="9144000" cy="90872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 Título"/>
          <p:cNvSpPr>
            <a:spLocks noGrp="1"/>
          </p:cNvSpPr>
          <p:nvPr>
            <p:ph type="title"/>
          </p:nvPr>
        </p:nvSpPr>
        <p:spPr>
          <a:xfrm>
            <a:off x="714348" y="131762"/>
            <a:ext cx="7643866" cy="939784"/>
          </a:xfrm>
          <a:solidFill>
            <a:srgbClr val="FF33CC"/>
          </a:solidFill>
        </p:spPr>
        <p:txBody>
          <a:bodyPr/>
          <a:lstStyle/>
          <a:p>
            <a:r>
              <a:rPr lang="es-ES_tradnl" dirty="0" smtClean="0"/>
              <a:t>HIMNO DE COTORRA </a:t>
            </a:r>
            <a:endParaRPr lang="es-ES_tradnl" dirty="0"/>
          </a:p>
        </p:txBody>
      </p:sp>
      <p:sp>
        <p:nvSpPr>
          <p:cNvPr id="12" name="2 Marcador de contenido"/>
          <p:cNvSpPr>
            <a:spLocks noGrp="1"/>
          </p:cNvSpPr>
          <p:nvPr>
            <p:ph idx="1"/>
          </p:nvPr>
        </p:nvSpPr>
        <p:spPr>
          <a:xfrm>
            <a:off x="214282" y="1142984"/>
            <a:ext cx="8358246" cy="4786346"/>
          </a:xfrm>
        </p:spPr>
        <p:txBody>
          <a:bodyPr numCol="2">
            <a:noAutofit/>
          </a:bodyPr>
          <a:lstStyle/>
          <a:p>
            <a:r>
              <a:rPr lang="es-ES_tradnl" sz="1200" dirty="0" smtClean="0"/>
              <a:t> </a:t>
            </a:r>
            <a:r>
              <a:rPr lang="es-ES" sz="1200" dirty="0" smtClean="0"/>
              <a:t>Himno </a:t>
            </a:r>
            <a:endParaRPr lang="es-ES_tradnl" sz="1200" dirty="0" smtClean="0"/>
          </a:p>
          <a:p>
            <a:r>
              <a:rPr lang="es-ES" sz="1200" dirty="0" smtClean="0"/>
              <a:t>Coro </a:t>
            </a:r>
            <a:endParaRPr lang="es-ES_tradnl" sz="1200" dirty="0" smtClean="0"/>
          </a:p>
          <a:p>
            <a:r>
              <a:rPr lang="es-ES" sz="1200" dirty="0" smtClean="0"/>
              <a:t>A Cotorra su himno entonamos que enaltece nuestro Municipio muchas gracias oh gran Nazareno por la tierra de Paz en que habito (Bis) </a:t>
            </a:r>
            <a:endParaRPr lang="es-ES_tradnl" sz="1200" dirty="0" smtClean="0"/>
          </a:p>
          <a:p>
            <a:r>
              <a:rPr lang="es-ES" sz="1200" dirty="0" smtClean="0"/>
              <a:t>I </a:t>
            </a:r>
            <a:endParaRPr lang="es-ES_tradnl" sz="1200" dirty="0" smtClean="0"/>
          </a:p>
          <a:p>
            <a:r>
              <a:rPr lang="es-ES" sz="1200" dirty="0" smtClean="0"/>
              <a:t>En las fértiles tierras sinuanas se percibe un alegre parlotear es el ave trepadora americana que a esta tierra su nombre vino a dar </a:t>
            </a:r>
            <a:endParaRPr lang="es-ES_tradnl" sz="1200" dirty="0" smtClean="0"/>
          </a:p>
          <a:p>
            <a:r>
              <a:rPr lang="es-ES" sz="1200" dirty="0" smtClean="0"/>
              <a:t>II </a:t>
            </a:r>
            <a:endParaRPr lang="es-ES_tradnl" sz="1200" dirty="0" smtClean="0"/>
          </a:p>
          <a:p>
            <a:r>
              <a:rPr lang="es-ES" sz="1200" dirty="0" smtClean="0"/>
              <a:t>En el campo se ve cabalgar el vaquero que arrea su ganado la cotorra acompaña su andar siempre fiel a sus antepasados (Bis) </a:t>
            </a:r>
            <a:endParaRPr lang="es-ES_tradnl" sz="1200" dirty="0" smtClean="0"/>
          </a:p>
          <a:p>
            <a:r>
              <a:rPr lang="es-ES" sz="1200" dirty="0" smtClean="0"/>
              <a:t>III </a:t>
            </a:r>
            <a:endParaRPr lang="es-ES_tradnl" sz="1200" dirty="0" smtClean="0"/>
          </a:p>
          <a:p>
            <a:r>
              <a:rPr lang="es-ES" sz="1200" dirty="0" smtClean="0"/>
              <a:t>En la fiesta del Sábado de Gloria muy famosa en toda la región se recuerdan las grandes memorias que a los toros le dieron valor </a:t>
            </a:r>
            <a:endParaRPr lang="es-ES_tradnl" sz="1200" dirty="0" smtClean="0"/>
          </a:p>
          <a:p>
            <a:r>
              <a:rPr lang="es-ES" sz="1200" dirty="0" smtClean="0"/>
              <a:t>IV </a:t>
            </a:r>
            <a:endParaRPr lang="es-ES_tradnl" sz="1200" dirty="0" smtClean="0"/>
          </a:p>
          <a:p>
            <a:r>
              <a:rPr lang="es-ES" sz="1200" dirty="0" smtClean="0"/>
              <a:t>Las corrientes del Bugre y Sinú embellecen la flora y la fauna aquí nace el valiente Cebú que en la arena demuestra su raza (Bis) </a:t>
            </a:r>
            <a:endParaRPr lang="es-ES_tradnl" sz="1200" dirty="0" smtClean="0"/>
          </a:p>
          <a:p>
            <a:r>
              <a:rPr lang="es-ES" sz="1200" dirty="0" smtClean="0"/>
              <a:t>Coro </a:t>
            </a:r>
            <a:endParaRPr lang="es-ES_tradnl" sz="1200" dirty="0" smtClean="0"/>
          </a:p>
          <a:p>
            <a:r>
              <a:rPr lang="es-ES" sz="1200" dirty="0" smtClean="0"/>
              <a:t>V </a:t>
            </a:r>
            <a:endParaRPr lang="es-ES_tradnl" sz="1200" dirty="0" smtClean="0"/>
          </a:p>
          <a:p>
            <a:r>
              <a:rPr lang="es-ES" sz="1200" dirty="0" smtClean="0"/>
              <a:t>Es Cotorra un jardín de talentos en deporte saber y cultura ya germinan en grandes proyectos los esfuerzos de nobles figuras </a:t>
            </a:r>
            <a:endParaRPr lang="es-ES_tradnl" sz="1200" dirty="0" smtClean="0"/>
          </a:p>
          <a:p>
            <a:r>
              <a:rPr lang="es-ES" sz="1200" dirty="0" smtClean="0"/>
              <a:t>VI </a:t>
            </a:r>
            <a:endParaRPr lang="es-ES_tradnl" sz="1200" dirty="0" smtClean="0"/>
          </a:p>
          <a:p>
            <a:r>
              <a:rPr lang="es-ES" sz="1200" dirty="0" smtClean="0"/>
              <a:t>El progreso ha tocado las puertas revestido como un municipio siempre unido alcancemos las metas siendo fieles a sanos principios (Bis) </a:t>
            </a:r>
            <a:endParaRPr lang="es-ES_tradnl" sz="1200" dirty="0" smtClean="0"/>
          </a:p>
          <a:p>
            <a:r>
              <a:rPr lang="es-ES" sz="1200" dirty="0" smtClean="0"/>
              <a:t>VII </a:t>
            </a:r>
            <a:endParaRPr lang="es-ES_tradnl" sz="1200" dirty="0" smtClean="0"/>
          </a:p>
          <a:p>
            <a:r>
              <a:rPr lang="es-ES" sz="1200" dirty="0" smtClean="0"/>
              <a:t>A San Roque oremos por siempre celebremos con banda en las calles y en el Bongo el Once de Noviembre se oye el eco en la Ciénaga Grande </a:t>
            </a:r>
            <a:endParaRPr lang="es-ES_tradnl" sz="1200" dirty="0" smtClean="0"/>
          </a:p>
          <a:p>
            <a:endParaRPr lang="es-ES_tradnl" sz="1200" dirty="0"/>
          </a:p>
        </p:txBody>
      </p:sp>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CuadroTexto"/>
          <p:cNvSpPr txBox="1"/>
          <p:nvPr/>
        </p:nvSpPr>
        <p:spPr>
          <a:xfrm>
            <a:off x="1500166" y="6507774"/>
            <a:ext cx="1928826" cy="369332"/>
          </a:xfrm>
          <a:prstGeom prst="rect">
            <a:avLst/>
          </a:prstGeom>
          <a:noFill/>
        </p:spPr>
        <p:txBody>
          <a:bodyPr wrap="square" rtlCol="0">
            <a:spAutoFit/>
          </a:bodyPr>
          <a:lstStyle/>
          <a:p>
            <a:pPr algn="ctr"/>
            <a:r>
              <a:rPr lang="es-AR" dirty="0" smtClean="0"/>
              <a:t>COTORRA</a:t>
            </a:r>
            <a:endParaRPr lang="es-AR" dirty="0"/>
          </a:p>
        </p:txBody>
      </p:sp>
      <p:sp>
        <p:nvSpPr>
          <p:cNvPr id="20" name="19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80">
                                          <p:stCondLst>
                                            <p:cond delay="0"/>
                                          </p:stCondLst>
                                        </p:cTn>
                                        <p:tgtEl>
                                          <p:spTgt spid="11"/>
                                        </p:tgtEl>
                                      </p:cBhvr>
                                    </p:animEffect>
                                    <p:anim calcmode="lin" valueType="num">
                                      <p:cBhvr>
                                        <p:cTn id="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3" dur="26">
                                          <p:stCondLst>
                                            <p:cond delay="650"/>
                                          </p:stCondLst>
                                        </p:cTn>
                                        <p:tgtEl>
                                          <p:spTgt spid="11"/>
                                        </p:tgtEl>
                                      </p:cBhvr>
                                      <p:to x="100000" y="60000"/>
                                    </p:animScale>
                                    <p:animScale>
                                      <p:cBhvr>
                                        <p:cTn id="14" dur="166" decel="50000">
                                          <p:stCondLst>
                                            <p:cond delay="676"/>
                                          </p:stCondLst>
                                        </p:cTn>
                                        <p:tgtEl>
                                          <p:spTgt spid="11"/>
                                        </p:tgtEl>
                                      </p:cBhvr>
                                      <p:to x="100000" y="100000"/>
                                    </p:animScale>
                                    <p:animScale>
                                      <p:cBhvr>
                                        <p:cTn id="15" dur="26">
                                          <p:stCondLst>
                                            <p:cond delay="1312"/>
                                          </p:stCondLst>
                                        </p:cTn>
                                        <p:tgtEl>
                                          <p:spTgt spid="11"/>
                                        </p:tgtEl>
                                      </p:cBhvr>
                                      <p:to x="100000" y="80000"/>
                                    </p:animScale>
                                    <p:animScale>
                                      <p:cBhvr>
                                        <p:cTn id="16" dur="166" decel="50000">
                                          <p:stCondLst>
                                            <p:cond delay="1338"/>
                                          </p:stCondLst>
                                        </p:cTn>
                                        <p:tgtEl>
                                          <p:spTgt spid="11"/>
                                        </p:tgtEl>
                                      </p:cBhvr>
                                      <p:to x="100000" y="100000"/>
                                    </p:animScale>
                                    <p:animScale>
                                      <p:cBhvr>
                                        <p:cTn id="17" dur="26">
                                          <p:stCondLst>
                                            <p:cond delay="1642"/>
                                          </p:stCondLst>
                                        </p:cTn>
                                        <p:tgtEl>
                                          <p:spTgt spid="11"/>
                                        </p:tgtEl>
                                      </p:cBhvr>
                                      <p:to x="100000" y="90000"/>
                                    </p:animScale>
                                    <p:animScale>
                                      <p:cBhvr>
                                        <p:cTn id="18" dur="166" decel="50000">
                                          <p:stCondLst>
                                            <p:cond delay="1668"/>
                                          </p:stCondLst>
                                        </p:cTn>
                                        <p:tgtEl>
                                          <p:spTgt spid="11"/>
                                        </p:tgtEl>
                                      </p:cBhvr>
                                      <p:to x="100000" y="100000"/>
                                    </p:animScale>
                                    <p:animScale>
                                      <p:cBhvr>
                                        <p:cTn id="19" dur="26">
                                          <p:stCondLst>
                                            <p:cond delay="1808"/>
                                          </p:stCondLst>
                                        </p:cTn>
                                        <p:tgtEl>
                                          <p:spTgt spid="11"/>
                                        </p:tgtEl>
                                      </p:cBhvr>
                                      <p:to x="100000" y="95000"/>
                                    </p:animScale>
                                    <p:animScale>
                                      <p:cBhvr>
                                        <p:cTn id="20"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954336"/>
          </a:xfrm>
          <a:solidFill>
            <a:srgbClr val="FF33CC"/>
          </a:solidFill>
        </p:spPr>
        <p:txBody>
          <a:bodyPr/>
          <a:lstStyle/>
          <a:p>
            <a:r>
              <a:rPr lang="es-ES_tradnl" dirty="0" smtClean="0"/>
              <a:t>HISTORIA DE  COTORRA</a:t>
            </a:r>
            <a:endParaRPr lang="es-ES_tradnl" dirty="0"/>
          </a:p>
        </p:txBody>
      </p:sp>
      <p:sp>
        <p:nvSpPr>
          <p:cNvPr id="3" name="2 Marcador de contenido"/>
          <p:cNvSpPr>
            <a:spLocks noGrp="1"/>
          </p:cNvSpPr>
          <p:nvPr>
            <p:ph idx="1"/>
          </p:nvPr>
        </p:nvSpPr>
        <p:spPr>
          <a:xfrm>
            <a:off x="0" y="1071546"/>
            <a:ext cx="9001156" cy="4714908"/>
          </a:xfrm>
        </p:spPr>
        <p:txBody>
          <a:bodyPr>
            <a:noAutofit/>
          </a:bodyPr>
          <a:lstStyle/>
          <a:p>
            <a:r>
              <a:rPr lang="es-ES" sz="1400" b="1" dirty="0" smtClean="0"/>
              <a:t>RESEÑA HISTÓRICA</a:t>
            </a:r>
            <a:r>
              <a:rPr lang="es-ES" sz="1400" dirty="0" smtClean="0"/>
              <a:t> Según el documento “Sembrando Huellas para un mejor futuro 2004 – 2007” el Municipio de Cotorra tiene un historial cultural que data del siglo XIX; en efecto el Caserío Cotorra nació como un asentamiento de paso y la versión generalizada y de aceptación popular es la que sostiene que en el sitio donde fue edificada la población, pernoctaban los arrieros de ganado procedentes de Chima y Arache con destino al puerto de Carrillo sobre el río Sinú. Los vaqueros cansados después de una jornada diaria extenuante avistaban en la lejanía el perfil de las copas de los árboles y apuraban el paso de las reses para llegar, lo más pronto, al sitio de “Las Cotorras”; el mayor deleite era escuchar el canto de cientos de cotorras que llegaban en bandadas a dormir y a anidar en la trama de los árboles milenarios. Según versiones del señor Javier Espitia cuenta que a finales del siglo XIX ya existían varias casas que conformaban dos sectores; los bajeros que hoy corresponde al barrio San Roque y los Arribanos que corresponde a los Barrios El Carmen y El Bongo; entonces el caserío se fundó alrededor del año 1900 por los señores Eugenio Sánchez y José Manuel Bolaños; el caserío pertenecía al territorio del Municipio de Lorica. Dice don Javier Espitia que a principios del siglo XX la autoridad en el caserío estaba representada por los Cabos de Justicia; hasta cuando el 11 de noviembre de 1928 fue elevado a la categoría de Corregimiento del Municipio de Santa Cruz de Lorica. El caserío fue creciendo como también sus problemas en materia de Desarrollo Social y en consecuencia los personajes importantes de la cabecera Corregimental, pensando en futuro, crearon un Comité pro Municipio de Cotorra. Este comité era presidido por la Doctora Nelfi Narváez Espitia; como Vicepresidente fue elegido el Señor Jesús Rodiño; como Secretario el Señor Luis Alfredo Hoyos; Tesorera Sixta Luz Romero y varios vocales entre los cuales se encontraban el Ex Alcalde Mario Nisperuza Moreno y el actual Alcalde Martín Emilio Jalal Agamez, entre otros. A instancias y aprovechando la coyuntura política del momento, el Honorable Diputado Doctor Adolfo Jalal Agamez presentó a la Asamblea Departamental de Córdoba el correspondiente proyecto; y felizmente el 18 de Abril de 1997 fue erigido Municipio mediante la Ordenanza Nº 003 de 1997 de la Asamblea Departamental de Córdoba</a:t>
            </a:r>
            <a:endParaRPr lang="es-ES_tradnl" sz="1400"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COTORRA</a:t>
            </a:r>
            <a:endParaRPr lang="es-AR" dirty="0"/>
          </a:p>
        </p:txBody>
      </p:sp>
      <p:sp>
        <p:nvSpPr>
          <p:cNvPr id="18" name="17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33CC"/>
          </a:solidFill>
        </p:spPr>
        <p:txBody>
          <a:bodyPr/>
          <a:lstStyle/>
          <a:p>
            <a:r>
              <a:rPr lang="es-ES_tradnl" dirty="0" smtClean="0"/>
              <a:t>GEOGRAFIA DE COTORRA</a:t>
            </a:r>
            <a:endParaRPr lang="es-ES_tradnl" dirty="0"/>
          </a:p>
        </p:txBody>
      </p:sp>
      <p:sp>
        <p:nvSpPr>
          <p:cNvPr id="3" name="2 Marcador de contenido"/>
          <p:cNvSpPr>
            <a:spLocks noGrp="1"/>
          </p:cNvSpPr>
          <p:nvPr>
            <p:ph idx="1"/>
          </p:nvPr>
        </p:nvSpPr>
        <p:spPr/>
        <p:txBody>
          <a:bodyPr>
            <a:normAutofit fontScale="92500" lnSpcReduction="10000"/>
          </a:bodyPr>
          <a:lstStyle/>
          <a:p>
            <a:r>
              <a:rPr lang="es-ES" sz="1800" dirty="0" smtClean="0"/>
              <a:t>El departamento de Córdoba se encuentra situado en la parte noroccidental de la República de Colombia, en la región Caribe en la siguiente posición geográfica: El punto más septentrional sobre el mar de las Antillas 99 grados 29` de latitud norte, el punto mas meridional en los límites con el departamento de Antioquía a 7 grados 19` de latitud norte, el extremo mas occidental el alto de Carepa sobre la Serranía de Abibe. a 79 grados 26` al oeste de Greenwich y el punto mas oriental a 79 grados 10` al oeste de Greenwich. El departamento cuenta con una extensión de 25020 Km2, la cual corresponde al 2% del área total del país (1`141.748 Km2), limita al norte con el mar caribe, al sur y occidente con el departamento de Antioquía y al oriente con los departamentos de Sucre y Bolívar. La configuración topográfica del   </a:t>
            </a:r>
          </a:p>
          <a:p>
            <a:r>
              <a:rPr lang="es-ES" sz="1800" dirty="0" smtClean="0"/>
              <a:t>departamento de Córdoba, es variada, con un relieve plano que parte de los 0,00m sobre el nivel del mar y es equivalente a un 70% del área departamental. El relieve montañoso alcanza una altura máxima de 2200 m sobre el nivel del mar, corresponde al 30% del área departamental. El clima está determinado por dos factores principales como son la situación geográfica y topográfica, predominando de seco-tropical a húmedo tropical, con una temperatura anual promedio de 27oC. El río Sinú forma a través de su recorrido de 415 Km uno de los valles más fértiles del país como lo es el valle del Sinú, extiende su cuenca cerca de 600.000 Ha, potencialmente cultivables. </a:t>
            </a:r>
            <a:endParaRPr lang="es-ES_tradnl" sz="1800" dirty="0" smtClean="0"/>
          </a:p>
          <a:p>
            <a:endParaRPr lang="es-ES_tradnl" sz="1800"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COTORRA</a:t>
            </a:r>
            <a:endParaRPr lang="es-AR" dirty="0"/>
          </a:p>
        </p:txBody>
      </p:sp>
      <p:sp>
        <p:nvSpPr>
          <p:cNvPr id="18" name="17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0" y="331788"/>
            <a:ext cx="8229600" cy="4525962"/>
          </a:xfrm>
        </p:spPr>
        <p:txBody>
          <a:bodyPr>
            <a:noAutofit/>
          </a:bodyPr>
          <a:lstStyle/>
          <a:p>
            <a:r>
              <a:rPr lang="es-ES" sz="2000" b="1" i="1" dirty="0" smtClean="0"/>
              <a:t>Alcanzaron un alto grado de organización social y económica y desarrollaron una inigualable destreza en sus trabajos de orfebrería y cerámica, cuyos productos constituyen verdaderas obras de arte que se pueden apreciar en las sedes del Museo del Oro en Cartagena y Bogotá. De igual modo la civilización Zenú produjo expertos tejedores, cuyo legado se observa en los trabajos de trenzado del sombrero vueltiao, principalmente en los resguardos indígenas de san Andrés de Sotavento.</a:t>
            </a:r>
            <a:endParaRPr lang="es-ES_tradnl" sz="2000" b="1" i="1" dirty="0" smtClean="0"/>
          </a:p>
          <a:p>
            <a:r>
              <a:rPr lang="es-ES" sz="2000" b="1" i="1" dirty="0" smtClean="0"/>
              <a:t>También son admirables las obras de ingeniería hidráulica dejadas por los Zenués, de las cuales se destacan los canales de irrigación y drenaje en forma de espina de pescado, que ayudaban especialmente a prevenir las inundaciones. De esta actividad quedan vestigios en lo que era el cacicazgo de Panzenú, y que aún despierta el interés de investigadores nacionales y extranjeros</a:t>
            </a:r>
            <a:endParaRPr lang="es-ES_tradnl" sz="2000" b="1" i="1" dirty="0"/>
          </a:p>
        </p:txBody>
      </p:sp>
      <p:sp>
        <p:nvSpPr>
          <p:cNvPr id="4" name="3 Rectángulo"/>
          <p:cNvSpPr/>
          <p:nvPr/>
        </p:nvSpPr>
        <p:spPr>
          <a:xfrm>
            <a:off x="0" y="5857892"/>
            <a:ext cx="9144000" cy="100010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482167"/>
            <a:ext cx="1214446" cy="369332"/>
          </a:xfrm>
          <a:prstGeom prst="rect">
            <a:avLst/>
          </a:prstGeom>
          <a:noFill/>
        </p:spPr>
        <p:txBody>
          <a:bodyPr wrap="square" rtlCol="0">
            <a:spAutoFit/>
          </a:bodyPr>
          <a:lstStyle/>
          <a:p>
            <a:r>
              <a:rPr lang="es-ES" dirty="0" smtClean="0">
                <a:solidFill>
                  <a:schemeClr val="bg1"/>
                </a:solidFill>
              </a:rPr>
              <a:t>CREDITO</a:t>
            </a:r>
            <a:endParaRPr lang="es-CO" dirty="0">
              <a:solidFill>
                <a:schemeClr val="bg1"/>
              </a:solidFill>
            </a:endParaRPr>
          </a:p>
        </p:txBody>
      </p:sp>
      <p:sp>
        <p:nvSpPr>
          <p:cNvPr id="7" name="6 CuadroTexto"/>
          <p:cNvSpPr txBox="1"/>
          <p:nvPr/>
        </p:nvSpPr>
        <p:spPr>
          <a:xfrm>
            <a:off x="8001024" y="6482167"/>
            <a:ext cx="928694" cy="369332"/>
          </a:xfrm>
          <a:prstGeom prst="rect">
            <a:avLst/>
          </a:prstGeom>
          <a:noFill/>
        </p:spPr>
        <p:txBody>
          <a:bodyPr wrap="square" rtlCol="0">
            <a:spAutoFit/>
          </a:bodyPr>
          <a:lstStyle/>
          <a:p>
            <a:r>
              <a:rPr lang="es-ES" dirty="0" smtClean="0">
                <a:solidFill>
                  <a:schemeClr val="bg1"/>
                </a:solidFill>
              </a:rPr>
              <a:t>SALIDA</a:t>
            </a:r>
            <a:endParaRPr lang="es-CO" dirty="0">
              <a:solidFill>
                <a:schemeClr val="bg1"/>
              </a:solidFill>
            </a:endParaRPr>
          </a:p>
        </p:txBody>
      </p:sp>
      <p:sp>
        <p:nvSpPr>
          <p:cNvPr id="8" name="7 Botón de acción: Inicio">
            <a:hlinkClick r:id="" action="ppaction://hlinkshowjump?jump=firstslide"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8 CuadroTexto"/>
          <p:cNvSpPr txBox="1"/>
          <p:nvPr/>
        </p:nvSpPr>
        <p:spPr>
          <a:xfrm>
            <a:off x="3857620" y="6417254"/>
            <a:ext cx="2000264" cy="369332"/>
          </a:xfrm>
          <a:prstGeom prst="rect">
            <a:avLst/>
          </a:prstGeom>
          <a:noFill/>
        </p:spPr>
        <p:txBody>
          <a:bodyPr wrap="square" rtlCol="0">
            <a:spAutoFit/>
          </a:bodyPr>
          <a:lstStyle/>
          <a:p>
            <a:r>
              <a:rPr lang="es-ES" dirty="0" smtClean="0">
                <a:solidFill>
                  <a:schemeClr val="bg1"/>
                </a:solidFill>
              </a:rPr>
              <a:t>PAGINA PRINCIPAL</a:t>
            </a:r>
            <a:endParaRPr lang="es-CO" dirty="0">
              <a:solidFill>
                <a:schemeClr val="bg1"/>
              </a:solidFill>
            </a:endParaRPr>
          </a:p>
        </p:txBody>
      </p:sp>
      <p:sp>
        <p:nvSpPr>
          <p:cNvPr id="10" name="9 Multidocumento">
            <a:hlinkClick r:id="" action="ppaction://hlinkshowjump?jump=firstslide"/>
          </p:cNvPr>
          <p:cNvSpPr/>
          <p:nvPr/>
        </p:nvSpPr>
        <p:spPr>
          <a:xfrm>
            <a:off x="4429124" y="5857892"/>
            <a:ext cx="642942" cy="57150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inta hacia arriba">
            <a:hlinkClick r:id="" action="ppaction://hlinkshowjump?jump=lastslide"/>
          </p:cNvPr>
          <p:cNvSpPr/>
          <p:nvPr/>
        </p:nvSpPr>
        <p:spPr>
          <a:xfrm>
            <a:off x="214282" y="5857892"/>
            <a:ext cx="857256" cy="57150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10 Botón de acción: Inicio">
            <a:hlinkClick r:id="" action="ppaction://hlinkshowjump?jump=endshow" highlightClick="1"/>
          </p:cNvPr>
          <p:cNvSpPr/>
          <p:nvPr/>
        </p:nvSpPr>
        <p:spPr>
          <a:xfrm>
            <a:off x="8028384" y="5953270"/>
            <a:ext cx="642942"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Multidocumento">
            <a:hlinkClick r:id="rId2" action="ppaction://hlinksldjump"/>
          </p:cNvPr>
          <p:cNvSpPr/>
          <p:nvPr/>
        </p:nvSpPr>
        <p:spPr>
          <a:xfrm>
            <a:off x="4355976" y="5877272"/>
            <a:ext cx="720080" cy="64807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33CC"/>
          </a:solidFill>
        </p:spPr>
        <p:txBody>
          <a:bodyPr/>
          <a:lstStyle/>
          <a:p>
            <a:r>
              <a:rPr lang="es-ES_tradnl" dirty="0" smtClean="0"/>
              <a:t>ECOLOGIA DE COTORRA</a:t>
            </a:r>
            <a:endParaRPr lang="es-ES_tradnl" dirty="0"/>
          </a:p>
        </p:txBody>
      </p:sp>
      <p:sp>
        <p:nvSpPr>
          <p:cNvPr id="3" name="2 Marcador de contenido"/>
          <p:cNvSpPr>
            <a:spLocks noGrp="1"/>
          </p:cNvSpPr>
          <p:nvPr>
            <p:ph idx="1"/>
          </p:nvPr>
        </p:nvSpPr>
        <p:spPr/>
        <p:txBody>
          <a:bodyPr>
            <a:normAutofit fontScale="47500" lnSpcReduction="20000"/>
          </a:bodyPr>
          <a:lstStyle/>
          <a:p>
            <a:r>
              <a:rPr lang="es-ES" b="1" dirty="0" smtClean="0"/>
              <a:t>SUELOS:</a:t>
            </a:r>
            <a:r>
              <a:rPr lang="es-ES" dirty="0" smtClean="0"/>
              <a:t> El territorio correspondiente al municipio de Cotorra, está constituido por tierras que pertenecen a la siguiente categoría: Suelos planos: Son suelos cuya pendiente no excede del 7% . Son tierras misceláneas (dunas, aluviales, misceláneas y playones salinos), los cuales se han desarrollado principalmente a partir de depósitos de sedimentos de espesor variables compuestos por arcillas limas, arena o gravillas de origen aluvial, lacustres marinos o eólico, depositados sobre arcillas terciarias. Son suelos que mediante obras apropiadas de riego y de drenaje, son aptos para la agricultura intensiva con cultivos de arroz, maíz, algodón, frijol, tabaco y para la ganadería. Su aptitud está limitada por los siguientes factores: escasez de lluvias, inundabilidad en algunos sectores durante el período de invierno y por la presencia en algunas áreas de sales y álcalis que en algunos casos lo inhabilitan para el uso agrícola o imponen para ello la necesidad de efectuar prácticas de recuperación mediante la adición de sustancias correctoras (yeso, azufre, etc) y lavados periódicos del exceso de sales mediante riegos y drenajes. Los suelos de esta región se caracterizan por ser en su gran mayoría, arcillosos, y por esto encontramos suelos expansivos, que son suelos de textura fina, principalmente arcillosos. Por su afinidad con el agua, la absorben y retienen expandiéndose por lo cual se originan fuertes movimientos internos. Al secarse se contraen lo que provoca agrietamientos.También se identifica en esta región la arcilla limosa. En términos generales, por ser esta una zona del bajó sinú, los suelos son altamente orgánicos, presentando un buen deposito de sedimentos, la capa vegetal es gruesa, por lo tanto nos encontramos en una zona de alta fertilidad, pero con poca resistencia al peso y debido a la cantidad de agua que retienen pueden dañar las construcciones, pero son suelos adecuados para pastoreo de ganado y agricultura. Aptitud del suelo: La posibilidad de desarrollo que tiene el tipo de suelo pertenecientes al territorio de Cotorra, es muy amplia debido a su vocación ya que pueden ser </a:t>
            </a:r>
            <a:endParaRPr lang="es-ES_tradnl"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COTORRA</a:t>
            </a:r>
            <a:endParaRPr lang="es-AR" dirty="0"/>
          </a:p>
        </p:txBody>
      </p:sp>
      <p:sp>
        <p:nvSpPr>
          <p:cNvPr id="18" name="17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1"/>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5877272"/>
            <a:ext cx="9144000" cy="98072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 Título"/>
          <p:cNvSpPr>
            <a:spLocks noGrp="1"/>
          </p:cNvSpPr>
          <p:nvPr>
            <p:ph type="title"/>
          </p:nvPr>
        </p:nvSpPr>
        <p:spPr>
          <a:xfrm>
            <a:off x="457200" y="274638"/>
            <a:ext cx="8229600" cy="868346"/>
          </a:xfrm>
          <a:solidFill>
            <a:srgbClr val="6600CC"/>
          </a:solidFill>
        </p:spPr>
        <p:txBody>
          <a:bodyPr>
            <a:normAutofit/>
          </a:bodyPr>
          <a:lstStyle/>
          <a:p>
            <a:r>
              <a:rPr lang="es-ES_tradnl" dirty="0" smtClean="0"/>
              <a:t>MUNICIPIO DE  LA  APARTADA</a:t>
            </a:r>
            <a:endParaRPr lang="es-ES_tradnl" dirty="0"/>
          </a:p>
        </p:txBody>
      </p:sp>
      <p:sp>
        <p:nvSpPr>
          <p:cNvPr id="12" name="11 CuadroTexto">
            <a:hlinkClick r:id="rId2" action="ppaction://hlinksldjump"/>
          </p:cNvPr>
          <p:cNvSpPr txBox="1"/>
          <p:nvPr/>
        </p:nvSpPr>
        <p:spPr>
          <a:xfrm>
            <a:off x="6572296" y="4429132"/>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3" name="2 Subtítulo"/>
          <p:cNvSpPr txBox="1">
            <a:spLocks/>
          </p:cNvSpPr>
          <p:nvPr/>
        </p:nvSpPr>
        <p:spPr>
          <a:xfrm>
            <a:off x="6072230" y="1500174"/>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4" name="13 CuadroTexto"/>
          <p:cNvSpPr txBox="1"/>
          <p:nvPr/>
        </p:nvSpPr>
        <p:spPr>
          <a:xfrm>
            <a:off x="6572264" y="3059668"/>
            <a:ext cx="1428760" cy="369332"/>
          </a:xfrm>
          <a:prstGeom prst="rect">
            <a:avLst/>
          </a:prstGeom>
          <a:solidFill>
            <a:srgbClr val="FF000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BANDERA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5" name="14 CuadroTexto"/>
          <p:cNvSpPr txBox="1"/>
          <p:nvPr/>
        </p:nvSpPr>
        <p:spPr>
          <a:xfrm>
            <a:off x="6572264" y="3500438"/>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6" name="15 CuadroTexto"/>
          <p:cNvSpPr txBox="1"/>
          <p:nvPr/>
        </p:nvSpPr>
        <p:spPr>
          <a:xfrm>
            <a:off x="6572264" y="2643182"/>
            <a:ext cx="1000132" cy="369332"/>
          </a:xfrm>
          <a:prstGeom prst="rect">
            <a:avLst/>
          </a:prstGeom>
          <a:solidFill>
            <a:srgbClr val="99003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ESCUDO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16 CuadroTexto"/>
          <p:cNvSpPr txBox="1"/>
          <p:nvPr/>
        </p:nvSpPr>
        <p:spPr>
          <a:xfrm>
            <a:off x="6572264" y="3988362"/>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17 CuadroTexto"/>
          <p:cNvSpPr txBox="1"/>
          <p:nvPr/>
        </p:nvSpPr>
        <p:spPr>
          <a:xfrm>
            <a:off x="6572264" y="2214554"/>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18 CuadroTexto">
            <a:hlinkClick r:id="rId3" action="ppaction://hlinksldjump"/>
          </p:cNvPr>
          <p:cNvSpPr txBox="1"/>
          <p:nvPr/>
        </p:nvSpPr>
        <p:spPr>
          <a:xfrm>
            <a:off x="6572264" y="4917056"/>
            <a:ext cx="1785918" cy="369332"/>
          </a:xfrm>
          <a:prstGeom prst="rect">
            <a:avLst/>
          </a:prstGeom>
          <a:solidFill>
            <a:srgbClr val="00B0F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ECONOMIA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221186" name="Picture 2" descr="http://www.google.com.co/maps/vt/data=LtgX-e3f8ctI3U5dJtbt7EJ1ZfRneYme,pEusVBjHBwm597lH-Vztj8cf3MPcWQpiKbs8jY-OM7g9Jm6lXLV5FE5L1KeCjVAeXDbOnx-buVHNtWy34IyLB1AFqEHeFXVOX43sztjCa_CUypRO8PtThCPOih7Xs1bCzyUfmxIfE0SEqDb1ukC3MSBvThELxpNDHVxxQq2EN8DoKpYMlRi3WQ">
            <a:hlinkClick r:id="rId4"/>
          </p:cNvPr>
          <p:cNvPicPr>
            <a:picLocks noChangeAspect="1" noChangeArrowheads="1"/>
          </p:cNvPicPr>
          <p:nvPr/>
        </p:nvPicPr>
        <p:blipFill>
          <a:blip r:embed="rId5" cstate="print"/>
          <a:srcRect/>
          <a:stretch>
            <a:fillRect/>
          </a:stretch>
        </p:blipFill>
        <p:spPr bwMode="auto">
          <a:xfrm>
            <a:off x="1071556" y="1571612"/>
            <a:ext cx="4143386" cy="3333761"/>
          </a:xfrm>
          <a:prstGeom prst="rect">
            <a:avLst/>
          </a:prstGeom>
          <a:noFill/>
        </p:spPr>
      </p:pic>
      <p:sp>
        <p:nvSpPr>
          <p:cNvPr id="21" name="2 Subtítulo"/>
          <p:cNvSpPr txBox="1">
            <a:spLocks/>
          </p:cNvSpPr>
          <p:nvPr/>
        </p:nvSpPr>
        <p:spPr>
          <a:xfrm>
            <a:off x="6072230" y="1512316"/>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22" name="21 CuadroTexto">
            <a:hlinkClick r:id="rId6" action="ppaction://hlinksldjump"/>
          </p:cNvPr>
          <p:cNvSpPr txBox="1"/>
          <p:nvPr/>
        </p:nvSpPr>
        <p:spPr>
          <a:xfrm>
            <a:off x="6572264" y="3071810"/>
            <a:ext cx="1428760" cy="369332"/>
          </a:xfrm>
          <a:prstGeom prst="rect">
            <a:avLst/>
          </a:prstGeom>
          <a:solidFill>
            <a:srgbClr val="FF000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BANDERA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3" name="22 CuadroTexto">
            <a:hlinkClick r:id="rId7" action="ppaction://hlinksldjump"/>
          </p:cNvPr>
          <p:cNvSpPr txBox="1"/>
          <p:nvPr/>
        </p:nvSpPr>
        <p:spPr>
          <a:xfrm>
            <a:off x="6572264" y="3512580"/>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4" name="23 CuadroTexto">
            <a:hlinkClick r:id="rId8" action="ppaction://hlinksldjump"/>
          </p:cNvPr>
          <p:cNvSpPr txBox="1"/>
          <p:nvPr/>
        </p:nvSpPr>
        <p:spPr>
          <a:xfrm>
            <a:off x="6572264" y="2655324"/>
            <a:ext cx="1000132" cy="369332"/>
          </a:xfrm>
          <a:prstGeom prst="rect">
            <a:avLst/>
          </a:prstGeom>
          <a:solidFill>
            <a:srgbClr val="99003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ESCUDO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5" name="24 CuadroTexto">
            <a:hlinkClick r:id="rId9" action="ppaction://hlinksldjump"/>
          </p:cNvPr>
          <p:cNvSpPr txBox="1"/>
          <p:nvPr/>
        </p:nvSpPr>
        <p:spPr>
          <a:xfrm>
            <a:off x="6572264" y="4000504"/>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6" name="25 CuadroTexto">
            <a:hlinkClick r:id="rId10" action="ppaction://hlinksldjump"/>
          </p:cNvPr>
          <p:cNvSpPr txBox="1"/>
          <p:nvPr/>
        </p:nvSpPr>
        <p:spPr>
          <a:xfrm>
            <a:off x="6572264" y="2226696"/>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7" name="26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8" name="27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9" name="28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30" name="29 Multidocumento">
            <a:hlinkClick r:id="rId11"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31" name="30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32" name="31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plus(in)">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68346"/>
          </a:xfrm>
          <a:solidFill>
            <a:srgbClr val="6600CC"/>
          </a:solidFill>
        </p:spPr>
        <p:txBody>
          <a:bodyPr>
            <a:normAutofit/>
          </a:bodyPr>
          <a:lstStyle/>
          <a:p>
            <a:r>
              <a:rPr lang="es-ES_tradnl" dirty="0" smtClean="0"/>
              <a:t>IDENTIFICACION DE LA  APARTADA</a:t>
            </a:r>
            <a:endParaRPr lang="es-ES_tradnl" dirty="0"/>
          </a:p>
        </p:txBody>
      </p:sp>
      <p:sp>
        <p:nvSpPr>
          <p:cNvPr id="3" name="2 Marcador de contenido"/>
          <p:cNvSpPr>
            <a:spLocks noGrp="1"/>
          </p:cNvSpPr>
          <p:nvPr>
            <p:ph idx="1"/>
          </p:nvPr>
        </p:nvSpPr>
        <p:spPr/>
        <p:txBody>
          <a:bodyPr/>
          <a:lstStyle/>
          <a:p>
            <a:r>
              <a:rPr lang="es-ES" b="1" dirty="0" smtClean="0"/>
              <a:t>Nombre del municipio:</a:t>
            </a:r>
            <a:r>
              <a:rPr lang="es-ES" dirty="0" smtClean="0"/>
              <a:t> La Apartada</a:t>
            </a:r>
            <a:endParaRPr lang="es-ES_tradnl" dirty="0" smtClean="0"/>
          </a:p>
          <a:p>
            <a:r>
              <a:rPr lang="es-ES" b="1" dirty="0" smtClean="0"/>
              <a:t>NIT:</a:t>
            </a:r>
            <a:r>
              <a:rPr lang="es-ES" dirty="0" smtClean="0"/>
              <a:t> 812.001.681 - 6</a:t>
            </a:r>
            <a:endParaRPr lang="es-ES_tradnl" dirty="0" smtClean="0"/>
          </a:p>
          <a:p>
            <a:r>
              <a:rPr lang="es-ES" b="1" dirty="0" smtClean="0"/>
              <a:t>Código Dane:</a:t>
            </a:r>
            <a:r>
              <a:rPr lang="es-ES" dirty="0" smtClean="0"/>
              <a:t> 23350</a:t>
            </a:r>
            <a:endParaRPr lang="es-ES_tradnl" dirty="0" smtClean="0"/>
          </a:p>
          <a:p>
            <a:r>
              <a:rPr lang="es-ES" b="1" dirty="0" smtClean="0"/>
              <a:t>Gentilicio:</a:t>
            </a:r>
            <a:r>
              <a:rPr lang="es-ES" dirty="0" smtClean="0"/>
              <a:t> Apartadense</a:t>
            </a:r>
            <a:endParaRPr lang="es-ES_tradnl" dirty="0" smtClean="0"/>
          </a:p>
          <a:p>
            <a:endParaRPr lang="es-ES_tradnl"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LA APARTADA</a:t>
            </a:r>
            <a:endParaRPr lang="es-AR" dirty="0"/>
          </a:p>
        </p:txBody>
      </p:sp>
      <p:sp>
        <p:nvSpPr>
          <p:cNvPr id="18" name="17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 Título"/>
          <p:cNvSpPr>
            <a:spLocks noGrp="1"/>
          </p:cNvSpPr>
          <p:nvPr>
            <p:ph type="title"/>
          </p:nvPr>
        </p:nvSpPr>
        <p:spPr>
          <a:xfrm>
            <a:off x="457200" y="274638"/>
            <a:ext cx="8229600" cy="796908"/>
          </a:xfrm>
          <a:solidFill>
            <a:srgbClr val="6600CC"/>
          </a:solidFill>
        </p:spPr>
        <p:txBody>
          <a:bodyPr>
            <a:normAutofit/>
          </a:bodyPr>
          <a:lstStyle/>
          <a:p>
            <a:r>
              <a:rPr lang="es-ES_tradnl" dirty="0" smtClean="0"/>
              <a:t>ESCUDO  DE LA  APARTADA</a:t>
            </a:r>
            <a:endParaRPr lang="es-ES_tradnl" dirty="0"/>
          </a:p>
        </p:txBody>
      </p:sp>
      <p:pic>
        <p:nvPicPr>
          <p:cNvPr id="12" name="11 Imagen" descr="Escudo de La Apartada">
            <a:hlinkClick r:id="rId2" tgtFrame="_blank" tooltip="&quot;Ver escudo del tamaño original&quot;"/>
          </p:cNvPr>
          <p:cNvPicPr/>
          <p:nvPr/>
        </p:nvPicPr>
        <p:blipFill>
          <a:blip r:embed="rId3" cstate="print"/>
          <a:srcRect/>
          <a:stretch>
            <a:fillRect/>
          </a:stretch>
        </p:blipFill>
        <p:spPr bwMode="auto">
          <a:xfrm>
            <a:off x="3143240" y="1428736"/>
            <a:ext cx="2571768" cy="3286148"/>
          </a:xfrm>
          <a:prstGeom prst="rect">
            <a:avLst/>
          </a:prstGeom>
          <a:noFill/>
          <a:ln w="9525">
            <a:noFill/>
            <a:miter lim="800000"/>
            <a:headEnd/>
            <a:tailEnd/>
          </a:ln>
        </p:spPr>
      </p:pic>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CuadroTexto"/>
          <p:cNvSpPr txBox="1"/>
          <p:nvPr/>
        </p:nvSpPr>
        <p:spPr>
          <a:xfrm>
            <a:off x="1500166" y="6507774"/>
            <a:ext cx="1928826" cy="369332"/>
          </a:xfrm>
          <a:prstGeom prst="rect">
            <a:avLst/>
          </a:prstGeom>
          <a:noFill/>
        </p:spPr>
        <p:txBody>
          <a:bodyPr wrap="square" rtlCol="0">
            <a:spAutoFit/>
          </a:bodyPr>
          <a:lstStyle/>
          <a:p>
            <a:pPr algn="ctr"/>
            <a:r>
              <a:rPr lang="es-AR" dirty="0" smtClean="0"/>
              <a:t>LA APARTADA</a:t>
            </a:r>
            <a:endParaRPr lang="es-AR" dirty="0"/>
          </a:p>
        </p:txBody>
      </p:sp>
      <p:sp>
        <p:nvSpPr>
          <p:cNvPr id="20" name="19 Estrella de 5 puntas">
            <a:hlinkClick r:id="rId5"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 Título"/>
          <p:cNvSpPr>
            <a:spLocks noGrp="1"/>
          </p:cNvSpPr>
          <p:nvPr>
            <p:ph type="title"/>
          </p:nvPr>
        </p:nvSpPr>
        <p:spPr>
          <a:xfrm>
            <a:off x="457200" y="274638"/>
            <a:ext cx="8229600" cy="868346"/>
          </a:xfrm>
          <a:solidFill>
            <a:srgbClr val="6600CC"/>
          </a:solidFill>
        </p:spPr>
        <p:txBody>
          <a:bodyPr>
            <a:normAutofit/>
          </a:bodyPr>
          <a:lstStyle/>
          <a:p>
            <a:r>
              <a:rPr lang="es-ES_tradnl" dirty="0" smtClean="0"/>
              <a:t>BANDERA DE LA  APARTADA</a:t>
            </a:r>
            <a:endParaRPr lang="es-ES_tradnl" dirty="0"/>
          </a:p>
        </p:txBody>
      </p:sp>
      <p:pic>
        <p:nvPicPr>
          <p:cNvPr id="12" name="11 Imagen" descr="Bandera de La Apartada">
            <a:hlinkClick r:id="rId2" tgtFrame="_blank" tooltip="&quot;Ver bandera de mayor tamaño&quot;"/>
          </p:cNvPr>
          <p:cNvPicPr/>
          <p:nvPr/>
        </p:nvPicPr>
        <p:blipFill>
          <a:blip r:embed="rId3" cstate="print"/>
          <a:srcRect/>
          <a:stretch>
            <a:fillRect/>
          </a:stretch>
        </p:blipFill>
        <p:spPr bwMode="auto">
          <a:xfrm>
            <a:off x="3286116" y="2214560"/>
            <a:ext cx="2714644" cy="2571762"/>
          </a:xfrm>
          <a:prstGeom prst="rect">
            <a:avLst/>
          </a:prstGeom>
          <a:noFill/>
          <a:ln w="28575">
            <a:solidFill>
              <a:schemeClr val="tx1"/>
            </a:solidFill>
            <a:miter lim="800000"/>
            <a:headEnd/>
            <a:tailEnd/>
          </a:ln>
        </p:spPr>
      </p:pic>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CuadroTexto"/>
          <p:cNvSpPr txBox="1"/>
          <p:nvPr/>
        </p:nvSpPr>
        <p:spPr>
          <a:xfrm>
            <a:off x="1500166" y="6507774"/>
            <a:ext cx="1928826" cy="369332"/>
          </a:xfrm>
          <a:prstGeom prst="rect">
            <a:avLst/>
          </a:prstGeom>
          <a:noFill/>
        </p:spPr>
        <p:txBody>
          <a:bodyPr wrap="square" rtlCol="0">
            <a:spAutoFit/>
          </a:bodyPr>
          <a:lstStyle/>
          <a:p>
            <a:pPr algn="ctr"/>
            <a:r>
              <a:rPr lang="es-AR" dirty="0" smtClean="0"/>
              <a:t>LA APARTADA</a:t>
            </a:r>
            <a:endParaRPr lang="es-AR" dirty="0"/>
          </a:p>
        </p:txBody>
      </p:sp>
      <p:sp>
        <p:nvSpPr>
          <p:cNvPr id="20" name="19 Estrella de 5 puntas">
            <a:hlinkClick r:id="rId5"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trips(down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 Título"/>
          <p:cNvSpPr>
            <a:spLocks noGrp="1"/>
          </p:cNvSpPr>
          <p:nvPr>
            <p:ph type="title"/>
          </p:nvPr>
        </p:nvSpPr>
        <p:spPr>
          <a:xfrm>
            <a:off x="457200" y="274638"/>
            <a:ext cx="8229600" cy="796908"/>
          </a:xfrm>
          <a:solidFill>
            <a:srgbClr val="6600CC"/>
          </a:solidFill>
        </p:spPr>
        <p:txBody>
          <a:bodyPr>
            <a:normAutofit/>
          </a:bodyPr>
          <a:lstStyle/>
          <a:p>
            <a:r>
              <a:rPr lang="es-ES_tradnl" dirty="0" smtClean="0"/>
              <a:t>HIMNO DE  LA  APARTADA</a:t>
            </a:r>
            <a:endParaRPr lang="es-ES_tradnl" dirty="0"/>
          </a:p>
        </p:txBody>
      </p:sp>
      <p:sp>
        <p:nvSpPr>
          <p:cNvPr id="12" name="2 Marcador de contenido"/>
          <p:cNvSpPr>
            <a:spLocks noGrp="1"/>
          </p:cNvSpPr>
          <p:nvPr>
            <p:ph idx="1"/>
          </p:nvPr>
        </p:nvSpPr>
        <p:spPr>
          <a:xfrm>
            <a:off x="428596" y="1214422"/>
            <a:ext cx="7500990" cy="4786346"/>
          </a:xfrm>
        </p:spPr>
        <p:txBody>
          <a:bodyPr numCol="2">
            <a:normAutofit fontScale="40000" lnSpcReduction="20000"/>
          </a:bodyPr>
          <a:lstStyle/>
          <a:p>
            <a:r>
              <a:rPr lang="es-ES" dirty="0" smtClean="0"/>
              <a:t>Coro</a:t>
            </a:r>
            <a:br>
              <a:rPr lang="es-ES" dirty="0" smtClean="0"/>
            </a:br>
            <a:r>
              <a:rPr lang="es-ES" sz="3600" dirty="0" smtClean="0"/>
              <a:t/>
            </a:r>
            <a:br>
              <a:rPr lang="es-ES" sz="3600" dirty="0" smtClean="0"/>
            </a:br>
            <a:r>
              <a:rPr lang="es-ES" sz="3600" dirty="0" smtClean="0"/>
              <a:t/>
            </a:r>
            <a:br>
              <a:rPr lang="es-ES" sz="3600" dirty="0" smtClean="0"/>
            </a:br>
            <a:r>
              <a:rPr lang="es-ES" sz="3600" dirty="0" smtClean="0"/>
              <a:t>A la entrada de la Costa Atlántica</a:t>
            </a:r>
            <a:br>
              <a:rPr lang="es-ES" sz="3600" dirty="0" smtClean="0"/>
            </a:br>
            <a:r>
              <a:rPr lang="es-ES" sz="3600" dirty="0" smtClean="0"/>
              <a:t>Allí esta La Apartada de Córdoba</a:t>
            </a:r>
            <a:br>
              <a:rPr lang="es-ES" sz="3600" dirty="0" smtClean="0"/>
            </a:br>
            <a:r>
              <a:rPr lang="es-ES" sz="3600" dirty="0" smtClean="0"/>
              <a:t>Puerta de Oro de la Costa</a:t>
            </a:r>
            <a:br>
              <a:rPr lang="es-ES" sz="3600" dirty="0" smtClean="0"/>
            </a:br>
            <a:r>
              <a:rPr lang="es-ES" sz="3600" dirty="0" smtClean="0"/>
              <a:t>Municipio pujante y luchador</a:t>
            </a:r>
            <a:br>
              <a:rPr lang="es-ES" sz="3600" dirty="0" smtClean="0"/>
            </a:br>
            <a:r>
              <a:rPr lang="es-ES" sz="3600" dirty="0" smtClean="0"/>
              <a:t>Que lucho por su independencia</a:t>
            </a:r>
            <a:br>
              <a:rPr lang="es-ES" sz="3600" dirty="0" smtClean="0"/>
            </a:br>
            <a:r>
              <a:rPr lang="es-ES" sz="3600" dirty="0" smtClean="0"/>
              <a:t>Igual que el Libertador</a:t>
            </a:r>
            <a:br>
              <a:rPr lang="es-ES" sz="3600" dirty="0" smtClean="0"/>
            </a:br>
            <a:r>
              <a:rPr lang="es-ES" sz="3600" dirty="0" smtClean="0"/>
              <a:t/>
            </a:r>
            <a:br>
              <a:rPr lang="es-ES" sz="3600" dirty="0" smtClean="0"/>
            </a:br>
            <a:r>
              <a:rPr lang="es-ES" sz="3600" dirty="0" smtClean="0"/>
              <a:t>I</a:t>
            </a:r>
            <a:br>
              <a:rPr lang="es-ES" sz="3600" dirty="0" smtClean="0"/>
            </a:br>
            <a:r>
              <a:rPr lang="es-ES" sz="3600" dirty="0" smtClean="0"/>
              <a:t/>
            </a:r>
            <a:br>
              <a:rPr lang="es-ES" sz="3600" dirty="0" smtClean="0"/>
            </a:br>
            <a:r>
              <a:rPr lang="es-ES" sz="3600" dirty="0" smtClean="0"/>
              <a:t>Su pueblo con ansia de progreso</a:t>
            </a:r>
            <a:br>
              <a:rPr lang="es-ES" sz="3600" dirty="0" smtClean="0"/>
            </a:br>
            <a:r>
              <a:rPr lang="es-ES" sz="3600" dirty="0" smtClean="0"/>
              <a:t>Sus mujeres que son de gran valor</a:t>
            </a:r>
            <a:br>
              <a:rPr lang="es-ES" sz="3600" dirty="0" smtClean="0"/>
            </a:br>
            <a:r>
              <a:rPr lang="es-ES" sz="3600" dirty="0" smtClean="0"/>
              <a:t>Siempre lucha uniendo sus esfuerzos</a:t>
            </a:r>
            <a:br>
              <a:rPr lang="es-ES" sz="3600" dirty="0" smtClean="0"/>
            </a:br>
            <a:r>
              <a:rPr lang="es-ES" sz="3600" dirty="0" smtClean="0"/>
              <a:t>Por tener un municipio mejor</a:t>
            </a:r>
            <a:br>
              <a:rPr lang="es-ES" sz="3600" dirty="0" smtClean="0"/>
            </a:br>
            <a:r>
              <a:rPr lang="es-ES" sz="3600" dirty="0" smtClean="0"/>
              <a:t/>
            </a:r>
            <a:br>
              <a:rPr lang="es-ES" sz="3600" dirty="0" smtClean="0"/>
            </a:br>
            <a:r>
              <a:rPr lang="es-ES" sz="3600" dirty="0" smtClean="0"/>
              <a:t>Dios ha bendecido a nuestra tierra</a:t>
            </a:r>
            <a:br>
              <a:rPr lang="es-ES" sz="3600" dirty="0" smtClean="0"/>
            </a:br>
            <a:r>
              <a:rPr lang="es-ES" sz="3600" dirty="0" smtClean="0"/>
              <a:t>En Colombia por su ubicación</a:t>
            </a:r>
            <a:br>
              <a:rPr lang="es-ES" sz="3600" dirty="0" smtClean="0"/>
            </a:br>
            <a:r>
              <a:rPr lang="es-ES" sz="3600" dirty="0" smtClean="0"/>
              <a:t>Es ahí por donde todos pasan </a:t>
            </a:r>
            <a:br>
              <a:rPr lang="es-ES" sz="3600" dirty="0" smtClean="0"/>
            </a:br>
            <a:r>
              <a:rPr lang="es-ES" sz="3600" dirty="0" smtClean="0"/>
              <a:t>A la costa o al interior</a:t>
            </a:r>
            <a:br>
              <a:rPr lang="es-ES" sz="3600" dirty="0" smtClean="0"/>
            </a:br>
            <a:r>
              <a:rPr lang="es-ES" sz="3600" dirty="0" smtClean="0"/>
              <a:t/>
            </a:r>
            <a:br>
              <a:rPr lang="es-ES" sz="3600" dirty="0" smtClean="0"/>
            </a:br>
            <a:r>
              <a:rPr lang="es-ES" sz="3600" dirty="0" smtClean="0"/>
              <a:t>II</a:t>
            </a:r>
            <a:br>
              <a:rPr lang="es-ES" sz="3600" dirty="0" smtClean="0"/>
            </a:br>
            <a:r>
              <a:rPr lang="es-ES" sz="3600" dirty="0" smtClean="0"/>
              <a:t/>
            </a:r>
            <a:br>
              <a:rPr lang="es-ES" sz="3600" dirty="0" smtClean="0"/>
            </a:br>
            <a:r>
              <a:rPr lang="es-ES" sz="3600" dirty="0" smtClean="0"/>
              <a:t>El imponente rió San Jorge </a:t>
            </a:r>
            <a:br>
              <a:rPr lang="es-ES" sz="3600" dirty="0" smtClean="0"/>
            </a:br>
            <a:r>
              <a:rPr lang="es-ES" sz="3600" dirty="0" smtClean="0"/>
              <a:t>Baña sus tierras con orgullo y amor</a:t>
            </a:r>
            <a:br>
              <a:rPr lang="es-ES" sz="3600" dirty="0" smtClean="0"/>
            </a:br>
            <a:r>
              <a:rPr lang="es-ES" sz="3600" dirty="0" smtClean="0"/>
              <a:t>Con sus peces brinda el alimento </a:t>
            </a:r>
            <a:br>
              <a:rPr lang="es-ES" sz="3600" dirty="0" smtClean="0"/>
            </a:br>
            <a:r>
              <a:rPr lang="es-ES" sz="3600" dirty="0" smtClean="0"/>
              <a:t>A un pueblo trabajador</a:t>
            </a:r>
            <a:br>
              <a:rPr lang="es-ES" sz="3600" dirty="0" smtClean="0"/>
            </a:br>
            <a:r>
              <a:rPr lang="es-ES" sz="3600" dirty="0" smtClean="0"/>
              <a:t>Su escudo insignia de nuestra tierra</a:t>
            </a:r>
            <a:br>
              <a:rPr lang="es-ES" sz="3600" dirty="0" smtClean="0"/>
            </a:br>
            <a:r>
              <a:rPr lang="es-ES" sz="3600" dirty="0" smtClean="0"/>
              <a:t>Que nos muestra con gran esplendor</a:t>
            </a:r>
            <a:br>
              <a:rPr lang="es-ES" sz="3600" dirty="0" smtClean="0"/>
            </a:br>
            <a:r>
              <a:rPr lang="es-ES" sz="3600" dirty="0" smtClean="0"/>
              <a:t>La riqueza y historia de un pueblo</a:t>
            </a:r>
            <a:br>
              <a:rPr lang="es-ES" sz="3600" dirty="0" smtClean="0"/>
            </a:br>
            <a:r>
              <a:rPr lang="es-ES" sz="3600" dirty="0" smtClean="0"/>
              <a:t>Que es amable y de mucho valor.</a:t>
            </a:r>
            <a:br>
              <a:rPr lang="es-ES" sz="3600" dirty="0" smtClean="0"/>
            </a:br>
            <a:r>
              <a:rPr lang="es-ES" sz="3600" dirty="0" smtClean="0"/>
              <a:t/>
            </a:r>
            <a:br>
              <a:rPr lang="es-ES" sz="3600" dirty="0" smtClean="0"/>
            </a:br>
            <a:r>
              <a:rPr lang="es-ES" sz="3600" dirty="0" smtClean="0"/>
              <a:t>III</a:t>
            </a:r>
            <a:br>
              <a:rPr lang="es-ES" sz="3600" dirty="0" smtClean="0"/>
            </a:br>
            <a:r>
              <a:rPr lang="es-ES" sz="3600" dirty="0" smtClean="0"/>
              <a:t/>
            </a:r>
            <a:br>
              <a:rPr lang="es-ES" sz="3600" dirty="0" smtClean="0"/>
            </a:br>
            <a:r>
              <a:rPr lang="es-ES" sz="3600" dirty="0" smtClean="0"/>
              <a:t>Fueron dos pueblos hermanos que se unieron</a:t>
            </a:r>
            <a:br>
              <a:rPr lang="es-ES" sz="3600" dirty="0" smtClean="0"/>
            </a:br>
            <a:r>
              <a:rPr lang="es-ES" sz="3600" dirty="0" smtClean="0"/>
              <a:t>Con esperanza y con gran ilusión</a:t>
            </a:r>
            <a:br>
              <a:rPr lang="es-ES" sz="3600" dirty="0" smtClean="0"/>
            </a:br>
            <a:r>
              <a:rPr lang="es-ES" sz="3600" dirty="0" smtClean="0"/>
              <a:t>De hacer de los dos un municipio</a:t>
            </a:r>
            <a:br>
              <a:rPr lang="es-ES" sz="3600" dirty="0" smtClean="0"/>
            </a:br>
            <a:r>
              <a:rPr lang="es-ES" sz="3600" dirty="0" smtClean="0"/>
              <a:t>Y tener un futuro mejor</a:t>
            </a:r>
            <a:br>
              <a:rPr lang="es-ES" sz="3600" dirty="0" smtClean="0"/>
            </a:br>
            <a:r>
              <a:rPr lang="es-ES" sz="3600" dirty="0" smtClean="0"/>
              <a:t>Aquellos hombres que juntos liberaron </a:t>
            </a:r>
            <a:br>
              <a:rPr lang="es-ES" sz="3600" dirty="0" smtClean="0"/>
            </a:br>
            <a:r>
              <a:rPr lang="es-ES" sz="3600" dirty="0" smtClean="0"/>
              <a:t>Este sueño con alma y corazón</a:t>
            </a:r>
            <a:br>
              <a:rPr lang="es-ES" sz="3600" dirty="0" smtClean="0"/>
            </a:br>
            <a:r>
              <a:rPr lang="es-ES" sz="3600" dirty="0" smtClean="0"/>
              <a:t>Vivirán en la memoria de este pueblo</a:t>
            </a:r>
            <a:br>
              <a:rPr lang="es-ES" sz="3600" dirty="0" smtClean="0"/>
            </a:br>
            <a:r>
              <a:rPr lang="es-ES" sz="3600" dirty="0" smtClean="0"/>
              <a:t>Que es valiente y también soñador</a:t>
            </a:r>
            <a:endParaRPr lang="es-ES_tradnl" sz="3600" dirty="0" smtClean="0"/>
          </a:p>
          <a:p>
            <a:r>
              <a:rPr lang="es-ES" sz="3600" b="1" dirty="0" smtClean="0"/>
              <a:t>Otros símbolos</a:t>
            </a:r>
            <a:endParaRPr lang="es-ES_tradnl" sz="3600" b="1" dirty="0" smtClean="0"/>
          </a:p>
          <a:p>
            <a:pPr>
              <a:buNone/>
            </a:pPr>
            <a:endParaRPr lang="es-ES_tradnl" dirty="0" smtClean="0"/>
          </a:p>
          <a:p>
            <a:endParaRPr lang="es-ES_tradnl" dirty="0"/>
          </a:p>
        </p:txBody>
      </p:sp>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 action="ppaction://hlinkshowjump?jump=firstslide"/>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18 CuadroTexto"/>
          <p:cNvSpPr txBox="1"/>
          <p:nvPr/>
        </p:nvSpPr>
        <p:spPr>
          <a:xfrm>
            <a:off x="1500166" y="6507774"/>
            <a:ext cx="1928826" cy="369332"/>
          </a:xfrm>
          <a:prstGeom prst="rect">
            <a:avLst/>
          </a:prstGeom>
          <a:noFill/>
        </p:spPr>
        <p:txBody>
          <a:bodyPr wrap="square" rtlCol="0">
            <a:spAutoFit/>
          </a:bodyPr>
          <a:lstStyle/>
          <a:p>
            <a:pPr algn="ctr"/>
            <a:r>
              <a:rPr lang="es-AR" dirty="0" smtClean="0"/>
              <a:t>LA APARTADA</a:t>
            </a:r>
            <a:endParaRPr lang="es-AR" dirty="0"/>
          </a:p>
        </p:txBody>
      </p:sp>
      <p:sp>
        <p:nvSpPr>
          <p:cNvPr id="20" name="19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ppt_x</p:attrName>
                                        </p:attrNameLst>
                                      </p:cBhvr>
                                      <p:tavLst>
                                        <p:tav tm="0">
                                          <p:val>
                                            <p:strVal val="#ppt_x-.2"/>
                                          </p:val>
                                        </p:tav>
                                        <p:tav tm="100000">
                                          <p:val>
                                            <p:strVal val="#ppt_x"/>
                                          </p:val>
                                        </p:tav>
                                      </p:tavLst>
                                    </p:anim>
                                    <p:anim calcmode="lin" valueType="num">
                                      <p:cBhvr>
                                        <p:cTn id="8"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881758"/>
          </a:xfrm>
          <a:solidFill>
            <a:srgbClr val="6600CC"/>
          </a:solidFill>
        </p:spPr>
        <p:txBody>
          <a:bodyPr/>
          <a:lstStyle/>
          <a:p>
            <a:r>
              <a:rPr lang="es-ES_tradnl" dirty="0" smtClean="0"/>
              <a:t>HISTORIA    DE  LA  APARTADA</a:t>
            </a:r>
            <a:endParaRPr lang="es-ES_tradnl" dirty="0"/>
          </a:p>
        </p:txBody>
      </p:sp>
      <p:sp>
        <p:nvSpPr>
          <p:cNvPr id="3" name="2 Marcador de contenido"/>
          <p:cNvSpPr>
            <a:spLocks noGrp="1"/>
          </p:cNvSpPr>
          <p:nvPr>
            <p:ph idx="1"/>
          </p:nvPr>
        </p:nvSpPr>
        <p:spPr>
          <a:xfrm>
            <a:off x="0" y="1357298"/>
            <a:ext cx="9144000" cy="4714908"/>
          </a:xfrm>
        </p:spPr>
        <p:txBody>
          <a:bodyPr>
            <a:normAutofit fontScale="25000" lnSpcReduction="20000"/>
          </a:bodyPr>
          <a:lstStyle/>
          <a:p>
            <a:r>
              <a:rPr lang="es-ES" sz="5600" dirty="0" smtClean="0"/>
              <a:t>El origen del Municipio de la Apartada se remonta al año 1957, cuando se comienza a conformar un asentamiento de personas provenientes de distintas partes del país, atraídos por la construcción del puente sobre el Río San Jorge y los carreteables que comunican a los Municipios de Ayapel y Montelibano. Las primeras viviendas fueron construidas como especies de enramadas en las cuales se vendían fritos y comidas, aprovechando las bondades que les brindaba el Río San Jorge con la pesca. </a:t>
            </a:r>
            <a:br>
              <a:rPr lang="es-ES" sz="5600" dirty="0" smtClean="0"/>
            </a:br>
            <a:r>
              <a:rPr lang="es-ES" sz="5600" dirty="0" smtClean="0"/>
              <a:t/>
            </a:r>
            <a:br>
              <a:rPr lang="es-ES" sz="5600" dirty="0" smtClean="0"/>
            </a:br>
            <a:r>
              <a:rPr lang="es-ES" sz="5600" dirty="0" smtClean="0"/>
              <a:t>El comercio comenzó a surgir poco a poco, los habitantes de la zona, la mayoría provenientes del Departamento de Antioquia, comenzaron a montar diferentes tipos de negocios como graneros, cantinas, entre otros. La población fue creciendo y se comenzaron las construcciones de casa a lado y lado de la carretera Troncal de Occidente. El espacio para habitar se fue reduciendo y hubo la necesidad de expandirse. Fue cuan do entonces se creo la primera Junta de Acción Comunal, la cual gestionó ante las haciendas vecinas de la zona la sucesión de más tierra para la construcción de viviendas.</a:t>
            </a:r>
            <a:br>
              <a:rPr lang="es-ES" sz="5600" dirty="0" smtClean="0"/>
            </a:br>
            <a:r>
              <a:rPr lang="es-ES" sz="5600" dirty="0" smtClean="0"/>
              <a:t/>
            </a:r>
            <a:br>
              <a:rPr lang="es-ES" sz="5600" dirty="0" smtClean="0"/>
            </a:br>
            <a:r>
              <a:rPr lang="es-ES" sz="5600" dirty="0" smtClean="0"/>
              <a:t>Debido a la expansión de la población, las administraciones de los Municipios de Ayapel y Montelibano decidieron colocar como limite de los dos Municipios la carretera troncal, originándose la división de la comunidad en dos corregimientos, la Apartada de Montelibano y la Frontera de Ayapel. Debido a la división y al crecimiento poblacional de la zona se generaron muchas necesidades, convirtiense los servicios públicos como la mayor prioridad de la zona en esos momentos. </a:t>
            </a:r>
            <a:br>
              <a:rPr lang="es-ES" sz="5600" dirty="0" smtClean="0"/>
            </a:br>
            <a:r>
              <a:rPr lang="es-ES" sz="5600" dirty="0" smtClean="0"/>
              <a:t/>
            </a:r>
            <a:br>
              <a:rPr lang="es-ES" sz="5600" dirty="0" smtClean="0"/>
            </a:br>
            <a:r>
              <a:rPr lang="es-ES" sz="5600" dirty="0" smtClean="0"/>
              <a:t>El ferviente deseo de los pobladores por el desarrollo y progreso de la zona, los motivó para trabajar por la municipalización de la Apartada. Parte de este logro lo resume le líder Octavio Montoya, miembro del Comité Pro Municipio de la Apartada, aprovechando las bondades que en el momento les ofrecía la Ley 136 para la creación de nuevos entes territoriales. Realizaron los estudios necesarios para tal fin y convencidos de que cumplían con los requisitos necesarios para la municipalización de la Apartada, elaboraron el proyecto. Luego de realizar todos los tramites requeridos, fue presentado el proyecto de ordenanza 07 de 1997 ante la Asamblea Departamental de Córdoba, mediante el cual se crea el Municipio de la Apartada, segregándose así de los Municipios de Ayapel y Montelibano. </a:t>
            </a:r>
            <a:endParaRPr lang="es-ES_tradnl" sz="5600" dirty="0" smtClean="0"/>
          </a:p>
          <a:p>
            <a:endParaRPr lang="es-ES_tradnl" b="1" dirty="0" smtClean="0"/>
          </a:p>
          <a:p>
            <a:endParaRPr lang="es-ES_tradnl"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uadroTexto"/>
          <p:cNvSpPr txBox="1"/>
          <p:nvPr/>
        </p:nvSpPr>
        <p:spPr>
          <a:xfrm>
            <a:off x="1500166" y="6507774"/>
            <a:ext cx="1928826" cy="369332"/>
          </a:xfrm>
          <a:prstGeom prst="rect">
            <a:avLst/>
          </a:prstGeom>
          <a:noFill/>
        </p:spPr>
        <p:txBody>
          <a:bodyPr wrap="square" rtlCol="0">
            <a:spAutoFit/>
          </a:bodyPr>
          <a:lstStyle/>
          <a:p>
            <a:pPr algn="ctr"/>
            <a:r>
              <a:rPr lang="es-AR" dirty="0" smtClean="0"/>
              <a:t>LA APARTADA</a:t>
            </a:r>
            <a:endParaRPr lang="es-AR" dirty="0"/>
          </a:p>
        </p:txBody>
      </p:sp>
      <p:sp>
        <p:nvSpPr>
          <p:cNvPr id="18" name="17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6600CC"/>
          </a:solidFill>
        </p:spPr>
        <p:txBody>
          <a:bodyPr/>
          <a:lstStyle/>
          <a:p>
            <a:r>
              <a:rPr lang="es-ES_tradnl" dirty="0" smtClean="0"/>
              <a:t>GEOGRAFIA DE LA APARTADA</a:t>
            </a:r>
            <a:endParaRPr lang="es-ES_tradnl" dirty="0"/>
          </a:p>
        </p:txBody>
      </p:sp>
      <p:sp>
        <p:nvSpPr>
          <p:cNvPr id="3" name="2 Marcador de contenido"/>
          <p:cNvSpPr>
            <a:spLocks noGrp="1"/>
          </p:cNvSpPr>
          <p:nvPr>
            <p:ph idx="1"/>
          </p:nvPr>
        </p:nvSpPr>
        <p:spPr/>
        <p:txBody>
          <a:bodyPr>
            <a:normAutofit fontScale="62500" lnSpcReduction="20000"/>
          </a:bodyPr>
          <a:lstStyle/>
          <a:p>
            <a:r>
              <a:rPr lang="es-ES" sz="2900" dirty="0" smtClean="0"/>
              <a:t>El Municipio de La Apartada está localizado en la zona denominada Costa Caribe, ubicado al sureste del Departamento de Córdoba en la Sub-región del Río San Jorge, entre la margen derecha de este y los limites con el Departamento de Antioquia. </a:t>
            </a:r>
            <a:br>
              <a:rPr lang="es-ES" sz="2900" dirty="0" smtClean="0"/>
            </a:br>
            <a:r>
              <a:rPr lang="es-ES" sz="2900" dirty="0" smtClean="0"/>
              <a:t>El territorio presenta una topografía poco accidentada, con una altura promedio de 60 m.s.n.m. y con ligeras ondulaciones que no sobrepasan los 100 m.s.n.m. </a:t>
            </a:r>
            <a:endParaRPr lang="es-ES_tradnl" sz="2900" dirty="0" smtClean="0"/>
          </a:p>
          <a:p>
            <a:r>
              <a:rPr lang="es-ES" sz="2900" dirty="0" smtClean="0"/>
              <a:t>Al Norte con el Municipio de Buenavista y el Río San Jorge</a:t>
            </a:r>
            <a:br>
              <a:rPr lang="es-ES" sz="2900" dirty="0" smtClean="0"/>
            </a:br>
            <a:r>
              <a:rPr lang="es-ES" sz="2900" dirty="0" smtClean="0"/>
              <a:t>Al Sur con el Departamento de Antioquia</a:t>
            </a:r>
            <a:br>
              <a:rPr lang="es-ES" sz="2900" dirty="0" smtClean="0"/>
            </a:br>
            <a:r>
              <a:rPr lang="es-ES" sz="2900" dirty="0" smtClean="0"/>
              <a:t>Al Este con el Municipio de Ayapel</a:t>
            </a:r>
            <a:br>
              <a:rPr lang="es-ES" sz="2900" dirty="0" smtClean="0"/>
            </a:br>
            <a:r>
              <a:rPr lang="es-ES" sz="2900" dirty="0" smtClean="0"/>
              <a:t>Al Oeste con el Municipio de Montelibano.</a:t>
            </a:r>
            <a:endParaRPr lang="es-ES_tradnl" sz="2900" dirty="0" smtClean="0"/>
          </a:p>
          <a:p>
            <a:r>
              <a:rPr lang="es-ES" sz="2900" b="1" dirty="0" smtClean="0"/>
              <a:t>Extensión total:</a:t>
            </a:r>
            <a:r>
              <a:rPr lang="es-ES" sz="2900" dirty="0" smtClean="0"/>
              <a:t> 27,081 Km2</a:t>
            </a:r>
            <a:endParaRPr lang="es-ES_tradnl" sz="2900" dirty="0" smtClean="0"/>
          </a:p>
          <a:p>
            <a:r>
              <a:rPr lang="es-ES" sz="2900" b="1" dirty="0" smtClean="0"/>
              <a:t>Extensión área urbana:</a:t>
            </a:r>
            <a:r>
              <a:rPr lang="es-ES" sz="2900" dirty="0" smtClean="0"/>
              <a:t> 1,430 Km2</a:t>
            </a:r>
            <a:endParaRPr lang="es-ES_tradnl" sz="2900" dirty="0" smtClean="0"/>
          </a:p>
          <a:p>
            <a:r>
              <a:rPr lang="es-ES" sz="2900" b="1" dirty="0" smtClean="0"/>
              <a:t>Extensión área rural:</a:t>
            </a:r>
            <a:r>
              <a:rPr lang="es-ES" sz="2900" dirty="0" smtClean="0"/>
              <a:t> 238,57 Km2</a:t>
            </a:r>
            <a:endParaRPr lang="es-ES_tradnl" sz="2900" dirty="0" smtClean="0"/>
          </a:p>
          <a:p>
            <a:r>
              <a:rPr lang="es-ES" sz="2900" b="1" dirty="0" smtClean="0"/>
              <a:t>Altitud de la cabecera municipal (metros sobre el nivel del mar):</a:t>
            </a:r>
            <a:r>
              <a:rPr lang="es-ES" sz="2900" dirty="0" smtClean="0"/>
              <a:t> 50</a:t>
            </a:r>
            <a:endParaRPr lang="es-ES_tradnl" sz="2900" dirty="0" smtClean="0"/>
          </a:p>
          <a:p>
            <a:r>
              <a:rPr lang="es-ES" sz="2900" b="1" dirty="0" smtClean="0"/>
              <a:t>Temperatura media:</a:t>
            </a:r>
            <a:r>
              <a:rPr lang="es-ES" sz="2900" dirty="0" smtClean="0"/>
              <a:t> 28º C</a:t>
            </a:r>
            <a:endParaRPr lang="es-ES_tradnl" sz="2900" dirty="0" smtClean="0"/>
          </a:p>
          <a:p>
            <a:r>
              <a:rPr lang="es-ES" sz="2900" b="1" dirty="0" smtClean="0"/>
              <a:t>Distancia de referencia:</a:t>
            </a:r>
            <a:r>
              <a:rPr lang="es-ES" sz="2900" dirty="0" smtClean="0"/>
              <a:t> 100</a:t>
            </a:r>
            <a:endParaRPr lang="es-ES_tradnl" sz="2900" dirty="0" smtClean="0"/>
          </a:p>
          <a:p>
            <a:endParaRPr lang="es-ES_tradnl"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7774"/>
            <a:ext cx="1928826" cy="369332"/>
          </a:xfrm>
          <a:prstGeom prst="rect">
            <a:avLst/>
          </a:prstGeom>
          <a:noFill/>
        </p:spPr>
        <p:txBody>
          <a:bodyPr wrap="square" rtlCol="0">
            <a:spAutoFit/>
          </a:bodyPr>
          <a:lstStyle/>
          <a:p>
            <a:pPr algn="ctr"/>
            <a:r>
              <a:rPr lang="es-AR" dirty="0" smtClean="0"/>
              <a:t>LA APARTADA</a:t>
            </a:r>
            <a:endParaRPr lang="es-AR" dirty="0"/>
          </a:p>
        </p:txBody>
      </p:sp>
      <p:sp>
        <p:nvSpPr>
          <p:cNvPr id="17" name="16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6600CC"/>
          </a:solidFill>
        </p:spPr>
        <p:txBody>
          <a:bodyPr/>
          <a:lstStyle/>
          <a:p>
            <a:r>
              <a:rPr lang="es-ES_tradnl" dirty="0" smtClean="0"/>
              <a:t>ECONOMIA DE LA APARTADA</a:t>
            </a:r>
            <a:endParaRPr lang="es-ES_tradnl" dirty="0"/>
          </a:p>
        </p:txBody>
      </p:sp>
      <p:sp>
        <p:nvSpPr>
          <p:cNvPr id="3" name="2 Marcador de contenido"/>
          <p:cNvSpPr>
            <a:spLocks noGrp="1"/>
          </p:cNvSpPr>
          <p:nvPr>
            <p:ph idx="1"/>
          </p:nvPr>
        </p:nvSpPr>
        <p:spPr>
          <a:xfrm>
            <a:off x="457200" y="1600201"/>
            <a:ext cx="8229600" cy="4114816"/>
          </a:xfrm>
        </p:spPr>
        <p:txBody>
          <a:bodyPr>
            <a:normAutofit fontScale="92500" lnSpcReduction="20000"/>
          </a:bodyPr>
          <a:lstStyle/>
          <a:p>
            <a:r>
              <a:rPr lang="es-ES" dirty="0" smtClean="0"/>
              <a:t>Ganadería, Agricultura, Pesca y Minería</a:t>
            </a:r>
            <a:endParaRPr lang="es-ES_tradnl" dirty="0" smtClean="0"/>
          </a:p>
          <a:p>
            <a:r>
              <a:rPr lang="es-ES" dirty="0" smtClean="0">
                <a:hlinkClick r:id="rId2" tooltip="ir arriba"/>
              </a:rPr>
              <a:t>Arriba</a:t>
            </a:r>
            <a:endParaRPr lang="es-ES_tradnl" dirty="0" smtClean="0"/>
          </a:p>
          <a:p>
            <a:r>
              <a:rPr lang="es-ES" b="1" dirty="0" smtClean="0"/>
              <a:t>Vías de comunicación  </a:t>
            </a:r>
            <a:endParaRPr lang="es-ES_tradnl" b="1" dirty="0" smtClean="0"/>
          </a:p>
          <a:p>
            <a:r>
              <a:rPr lang="es-ES" b="1" dirty="0" smtClean="0"/>
              <a:t>Aéreas:</a:t>
            </a:r>
            <a:r>
              <a:rPr lang="es-ES" dirty="0" smtClean="0"/>
              <a:t/>
            </a:r>
            <a:br>
              <a:rPr lang="es-ES" dirty="0" smtClean="0"/>
            </a:br>
            <a:r>
              <a:rPr lang="es-ES" dirty="0" smtClean="0"/>
              <a:t>tiene una extensión territorial de 240 Km2, es decir una 24.138 Hectáreas </a:t>
            </a:r>
            <a:endParaRPr lang="es-ES_tradnl" dirty="0" smtClean="0"/>
          </a:p>
          <a:p>
            <a:r>
              <a:rPr lang="es-ES" b="1" dirty="0" smtClean="0"/>
              <a:t>Terrestres:</a:t>
            </a:r>
            <a:r>
              <a:rPr lang="es-ES" dirty="0" smtClean="0"/>
              <a:t/>
            </a:r>
            <a:br>
              <a:rPr lang="es-ES" dirty="0" smtClean="0"/>
            </a:br>
            <a:r>
              <a:rPr lang="es-ES" dirty="0" smtClean="0"/>
              <a:t>tiene una extensión territorial de 240 Km2, es decir una 24.138 Hectáreas </a:t>
            </a:r>
            <a:endParaRPr lang="es-ES_tradnl"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3"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7774"/>
            <a:ext cx="1928826" cy="369332"/>
          </a:xfrm>
          <a:prstGeom prst="rect">
            <a:avLst/>
          </a:prstGeom>
          <a:noFill/>
        </p:spPr>
        <p:txBody>
          <a:bodyPr wrap="square" rtlCol="0">
            <a:spAutoFit/>
          </a:bodyPr>
          <a:lstStyle/>
          <a:p>
            <a:pPr algn="ctr"/>
            <a:r>
              <a:rPr lang="es-AR" dirty="0" smtClean="0"/>
              <a:t>LA APARTADA</a:t>
            </a:r>
            <a:endParaRPr lang="es-AR" dirty="0"/>
          </a:p>
        </p:txBody>
      </p:sp>
      <p:sp>
        <p:nvSpPr>
          <p:cNvPr id="17" name="16 Estrella de 5 puntas">
            <a:hlinkClick r:id="rId4"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939784"/>
          </a:xfrm>
          <a:solidFill>
            <a:srgbClr val="666633"/>
          </a:solidFill>
        </p:spPr>
        <p:txBody>
          <a:bodyPr/>
          <a:lstStyle/>
          <a:p>
            <a:r>
              <a:rPr lang="es-ES_tradnl" dirty="0" smtClean="0"/>
              <a:t>MUNICIPIO DE  LORICA</a:t>
            </a:r>
            <a:endParaRPr lang="es-ES_tradnl" dirty="0"/>
          </a:p>
        </p:txBody>
      </p:sp>
      <p:sp>
        <p:nvSpPr>
          <p:cNvPr id="5" name="4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25282" name="Picture 2" descr="http://www.google.com.co/maps/vt/data=LtgX-e3f8ctI3U5dJtbt7EJ1ZfRneYme,5bUW-J_PwyF9cH9bdS2hL68x4pusGlAPXxoGzETlEijn6yDgDZIedmO6fmStT1Qq06AMPuf7m6Lgdd08E17WDDggOKiMKEL2gmq-Ykz23k8YkMuvkswmyI6OsP0GGIOeLnDXv-r3hM327d5L_I0hOverYTOzbBc1ZO6rjrjbIn7-yQChgpWCeg">
            <a:hlinkClick r:id="rId2"/>
          </p:cNvPr>
          <p:cNvPicPr>
            <a:picLocks noChangeAspect="1" noChangeArrowheads="1"/>
          </p:cNvPicPr>
          <p:nvPr/>
        </p:nvPicPr>
        <p:blipFill>
          <a:blip r:embed="rId3" cstate="print"/>
          <a:srcRect/>
          <a:stretch>
            <a:fillRect/>
          </a:stretch>
        </p:blipFill>
        <p:spPr bwMode="auto">
          <a:xfrm>
            <a:off x="1071539" y="1928802"/>
            <a:ext cx="3786213" cy="3286148"/>
          </a:xfrm>
          <a:prstGeom prst="rect">
            <a:avLst/>
          </a:prstGeom>
          <a:noFill/>
        </p:spPr>
      </p:pic>
      <p:sp>
        <p:nvSpPr>
          <p:cNvPr id="13" name="12 CuadroTexto">
            <a:hlinkClick r:id="rId4" action="ppaction://hlinksldjump"/>
          </p:cNvPr>
          <p:cNvSpPr txBox="1"/>
          <p:nvPr/>
        </p:nvSpPr>
        <p:spPr>
          <a:xfrm>
            <a:off x="6572296" y="4429132"/>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4" name="13 CuadroTexto">
            <a:hlinkClick r:id="rId5" action="ppaction://hlinksldjump"/>
          </p:cNvPr>
          <p:cNvSpPr txBox="1"/>
          <p:nvPr/>
        </p:nvSpPr>
        <p:spPr>
          <a:xfrm>
            <a:off x="6572264" y="5417122"/>
            <a:ext cx="1785918" cy="369332"/>
          </a:xfrm>
          <a:prstGeom prst="rect">
            <a:avLst/>
          </a:prstGeom>
          <a:solidFill>
            <a:srgbClr val="00B0F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ECONOMIA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5" name="2 Subtítulo"/>
          <p:cNvSpPr txBox="1">
            <a:spLocks/>
          </p:cNvSpPr>
          <p:nvPr/>
        </p:nvSpPr>
        <p:spPr>
          <a:xfrm>
            <a:off x="6072230" y="1512316"/>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6" name="15 CuadroTexto">
            <a:hlinkClick r:id="rId6" action="ppaction://hlinksldjump"/>
          </p:cNvPr>
          <p:cNvSpPr txBox="1"/>
          <p:nvPr/>
        </p:nvSpPr>
        <p:spPr>
          <a:xfrm>
            <a:off x="6572264" y="3071810"/>
            <a:ext cx="1428760" cy="369332"/>
          </a:xfrm>
          <a:prstGeom prst="rect">
            <a:avLst/>
          </a:prstGeom>
          <a:solidFill>
            <a:srgbClr val="FF000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BANDERA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16 CuadroTexto">
            <a:hlinkClick r:id="rId7" action="ppaction://hlinksldjump"/>
          </p:cNvPr>
          <p:cNvSpPr txBox="1"/>
          <p:nvPr/>
        </p:nvSpPr>
        <p:spPr>
          <a:xfrm>
            <a:off x="6572264" y="3512580"/>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17 CuadroTexto">
            <a:hlinkClick r:id="rId8" action="ppaction://hlinksldjump"/>
          </p:cNvPr>
          <p:cNvSpPr txBox="1"/>
          <p:nvPr/>
        </p:nvSpPr>
        <p:spPr>
          <a:xfrm>
            <a:off x="6572264" y="2655324"/>
            <a:ext cx="1000132" cy="369332"/>
          </a:xfrm>
          <a:prstGeom prst="rect">
            <a:avLst/>
          </a:prstGeom>
          <a:solidFill>
            <a:srgbClr val="99003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ESCUDO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18 CuadroTexto">
            <a:hlinkClick r:id="rId9" action="ppaction://hlinksldjump"/>
          </p:cNvPr>
          <p:cNvSpPr txBox="1"/>
          <p:nvPr/>
        </p:nvSpPr>
        <p:spPr>
          <a:xfrm>
            <a:off x="6572264" y="4000504"/>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 name="19 CuadroTexto">
            <a:hlinkClick r:id="rId10" action="ppaction://hlinksldjump"/>
          </p:cNvPr>
          <p:cNvSpPr txBox="1"/>
          <p:nvPr/>
        </p:nvSpPr>
        <p:spPr>
          <a:xfrm>
            <a:off x="6572264" y="2226696"/>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1" name="20 CuadroTexto">
            <a:hlinkClick r:id="rId11" action="ppaction://hlinksldjump"/>
          </p:cNvPr>
          <p:cNvSpPr txBox="1"/>
          <p:nvPr/>
        </p:nvSpPr>
        <p:spPr>
          <a:xfrm>
            <a:off x="6572264" y="4929198"/>
            <a:ext cx="1357322"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ECOLOGIA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2" name="21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3" name="22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4" name="23 Multidocumento">
            <a:hlinkClick r:id="rId1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5" name="24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6" name="25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914400" y="242888"/>
            <a:ext cx="8229600" cy="5043487"/>
          </a:xfrm>
        </p:spPr>
        <p:txBody>
          <a:bodyPr>
            <a:noAutofit/>
          </a:bodyPr>
          <a:lstStyle/>
          <a:p>
            <a:r>
              <a:rPr lang="es-ES" sz="2400" b="1" i="1" dirty="0" smtClean="0"/>
              <a:t>Los orfebres zenués cultivaron un estilo propio, reconocible por el uso de la falsa filigrana. Adoptaron la técnica de la cera perdida para fabricar los hilos de oro fundidos, combinada con el martillado del metal para crear sus originales piezas, que comprende narigueras, pectorales, alfileres y cabezas de bastón. Es importante el uso de las figuras zoomorfas, que representaban la fauna local: jaguares, babillas, ranas y aves, entre otros</a:t>
            </a:r>
          </a:p>
          <a:p>
            <a:r>
              <a:rPr lang="es-ES" sz="2400" b="1" i="1" dirty="0" smtClean="0"/>
              <a:t>La leyenda de los sepulcros de los zenúes, que contenían grandes cantidades de oro, dieron origen a la célebre frase de: "Pobrecito del Perú si se descubre el Sinú", relatada por El Inca Garcilaso de la Vega en su historia de la cultura Inca. Algunos historiadores, entre ellos Pilar Moreno de Ángel</a:t>
            </a:r>
            <a:r>
              <a:rPr lang="es-ES" sz="2400" b="1" dirty="0" smtClean="0"/>
              <a:t>, </a:t>
            </a:r>
            <a:endParaRPr lang="es-ES_tradnl" sz="2400" b="1" dirty="0"/>
          </a:p>
        </p:txBody>
      </p:sp>
      <p:sp>
        <p:nvSpPr>
          <p:cNvPr id="4" name="3 Rectángulo"/>
          <p:cNvSpPr/>
          <p:nvPr/>
        </p:nvSpPr>
        <p:spPr>
          <a:xfrm>
            <a:off x="0" y="5857892"/>
            <a:ext cx="9144000" cy="100010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5" name="4 CuadroTexto"/>
          <p:cNvSpPr txBox="1"/>
          <p:nvPr/>
        </p:nvSpPr>
        <p:spPr>
          <a:xfrm>
            <a:off x="214282" y="6482167"/>
            <a:ext cx="1214446" cy="369332"/>
          </a:xfrm>
          <a:prstGeom prst="rect">
            <a:avLst/>
          </a:prstGeom>
          <a:noFill/>
        </p:spPr>
        <p:txBody>
          <a:bodyPr wrap="square" rtlCol="0">
            <a:spAutoFit/>
          </a:bodyPr>
          <a:lstStyle/>
          <a:p>
            <a:r>
              <a:rPr lang="es-ES" dirty="0" smtClean="0">
                <a:solidFill>
                  <a:schemeClr val="bg1"/>
                </a:solidFill>
              </a:rPr>
              <a:t>CREDITO</a:t>
            </a:r>
            <a:endParaRPr lang="es-CO" dirty="0">
              <a:solidFill>
                <a:schemeClr val="bg1"/>
              </a:solidFill>
            </a:endParaRPr>
          </a:p>
        </p:txBody>
      </p:sp>
      <p:sp>
        <p:nvSpPr>
          <p:cNvPr id="6" name="5 Cinta hacia arriba"/>
          <p:cNvSpPr/>
          <p:nvPr/>
        </p:nvSpPr>
        <p:spPr>
          <a:xfrm>
            <a:off x="285720" y="5972195"/>
            <a:ext cx="857256" cy="45720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6 CuadroTexto"/>
          <p:cNvSpPr txBox="1"/>
          <p:nvPr/>
        </p:nvSpPr>
        <p:spPr>
          <a:xfrm>
            <a:off x="8001024" y="6482167"/>
            <a:ext cx="928694" cy="369332"/>
          </a:xfrm>
          <a:prstGeom prst="rect">
            <a:avLst/>
          </a:prstGeom>
          <a:noFill/>
        </p:spPr>
        <p:txBody>
          <a:bodyPr wrap="square" rtlCol="0">
            <a:spAutoFit/>
          </a:bodyPr>
          <a:lstStyle/>
          <a:p>
            <a:r>
              <a:rPr lang="es-ES" dirty="0" smtClean="0">
                <a:solidFill>
                  <a:schemeClr val="bg1"/>
                </a:solidFill>
              </a:rPr>
              <a:t>SALIDA</a:t>
            </a:r>
            <a:endParaRPr lang="es-CO" dirty="0">
              <a:solidFill>
                <a:schemeClr val="bg1"/>
              </a:solidFill>
            </a:endParaRPr>
          </a:p>
        </p:txBody>
      </p:sp>
      <p:sp>
        <p:nvSpPr>
          <p:cNvPr id="8" name="7 Botón de acción: Inicio">
            <a:hlinkClick r:id="" action="ppaction://hlinkshowjump?jump=firstslide" highlightClick="1"/>
          </p:cNvPr>
          <p:cNvSpPr/>
          <p:nvPr/>
        </p:nvSpPr>
        <p:spPr>
          <a:xfrm>
            <a:off x="8072462" y="6029346"/>
            <a:ext cx="642942" cy="40005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8 CuadroTexto"/>
          <p:cNvSpPr txBox="1"/>
          <p:nvPr/>
        </p:nvSpPr>
        <p:spPr>
          <a:xfrm>
            <a:off x="3857620" y="6417254"/>
            <a:ext cx="2000264" cy="369332"/>
          </a:xfrm>
          <a:prstGeom prst="rect">
            <a:avLst/>
          </a:prstGeom>
          <a:noFill/>
        </p:spPr>
        <p:txBody>
          <a:bodyPr wrap="square" rtlCol="0">
            <a:spAutoFit/>
          </a:bodyPr>
          <a:lstStyle/>
          <a:p>
            <a:r>
              <a:rPr lang="es-ES" dirty="0" smtClean="0">
                <a:solidFill>
                  <a:schemeClr val="bg1"/>
                </a:solidFill>
              </a:rPr>
              <a:t>PAGINA PRINCIPAL</a:t>
            </a:r>
            <a:endParaRPr lang="es-CO" dirty="0">
              <a:solidFill>
                <a:schemeClr val="bg1"/>
              </a:solidFill>
            </a:endParaRPr>
          </a:p>
        </p:txBody>
      </p:sp>
      <p:sp>
        <p:nvSpPr>
          <p:cNvPr id="11" name="10 Multidocumento">
            <a:hlinkClick r:id="" action="ppaction://hlinkshowjump?jump=firstslide"/>
          </p:cNvPr>
          <p:cNvSpPr/>
          <p:nvPr/>
        </p:nvSpPr>
        <p:spPr>
          <a:xfrm>
            <a:off x="4429124" y="5857892"/>
            <a:ext cx="642942" cy="571504"/>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11 Cinta hacia arriba">
            <a:hlinkClick r:id="" action="ppaction://hlinkshowjump?jump=lastslide"/>
          </p:cNvPr>
          <p:cNvSpPr/>
          <p:nvPr/>
        </p:nvSpPr>
        <p:spPr>
          <a:xfrm>
            <a:off x="285720" y="5857892"/>
            <a:ext cx="857256" cy="571504"/>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Botón de acción: Inicio">
            <a:hlinkClick r:id="" action="ppaction://hlinkshowjump?jump=endshow" highlightClick="1"/>
          </p:cNvPr>
          <p:cNvSpPr/>
          <p:nvPr/>
        </p:nvSpPr>
        <p:spPr>
          <a:xfrm>
            <a:off x="8028384" y="5953270"/>
            <a:ext cx="642942" cy="500066"/>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Multidocumento">
            <a:hlinkClick r:id="rId2" action="ppaction://hlinksldjump"/>
          </p:cNvPr>
          <p:cNvSpPr/>
          <p:nvPr/>
        </p:nvSpPr>
        <p:spPr>
          <a:xfrm>
            <a:off x="4355976" y="5877272"/>
            <a:ext cx="720080" cy="64807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666633"/>
          </a:solidFill>
        </p:spPr>
        <p:txBody>
          <a:bodyPr>
            <a:normAutofit/>
          </a:bodyPr>
          <a:lstStyle/>
          <a:p>
            <a:r>
              <a:rPr lang="es-ES_tradnl" dirty="0" smtClean="0"/>
              <a:t>IDENTIFICACION DE  LORICA</a:t>
            </a:r>
            <a:endParaRPr lang="es-ES_tradnl" dirty="0"/>
          </a:p>
        </p:txBody>
      </p:sp>
      <p:sp>
        <p:nvSpPr>
          <p:cNvPr id="3" name="2 Marcador de contenido"/>
          <p:cNvSpPr>
            <a:spLocks noGrp="1"/>
          </p:cNvSpPr>
          <p:nvPr>
            <p:ph idx="1"/>
          </p:nvPr>
        </p:nvSpPr>
        <p:spPr/>
        <p:txBody>
          <a:bodyPr/>
          <a:lstStyle/>
          <a:p>
            <a:r>
              <a:rPr lang="es-ES" b="1" dirty="0" smtClean="0"/>
              <a:t>Nombre del municipio:</a:t>
            </a:r>
            <a:r>
              <a:rPr lang="es-ES" dirty="0" smtClean="0"/>
              <a:t> SANTA CRUZ DE LORICA</a:t>
            </a:r>
            <a:endParaRPr lang="es-ES_tradnl" dirty="0" smtClean="0"/>
          </a:p>
          <a:p>
            <a:r>
              <a:rPr lang="es-ES" b="1" dirty="0" smtClean="0"/>
              <a:t>NIT:</a:t>
            </a:r>
            <a:r>
              <a:rPr lang="es-ES" dirty="0" smtClean="0"/>
              <a:t> 800096758-8</a:t>
            </a:r>
            <a:endParaRPr lang="es-ES_tradnl" dirty="0" smtClean="0"/>
          </a:p>
          <a:p>
            <a:r>
              <a:rPr lang="es-ES" b="1" dirty="0" smtClean="0"/>
              <a:t>Código Dane:</a:t>
            </a:r>
            <a:r>
              <a:rPr lang="es-ES" dirty="0" smtClean="0"/>
              <a:t> 23417</a:t>
            </a:r>
            <a:endParaRPr lang="es-ES_tradnl" dirty="0" smtClean="0"/>
          </a:p>
          <a:p>
            <a:endParaRPr lang="es-ES_tradnl"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7774"/>
            <a:ext cx="1928826" cy="369332"/>
          </a:xfrm>
          <a:prstGeom prst="rect">
            <a:avLst/>
          </a:prstGeom>
          <a:noFill/>
        </p:spPr>
        <p:txBody>
          <a:bodyPr wrap="square" rtlCol="0">
            <a:spAutoFit/>
          </a:bodyPr>
          <a:lstStyle/>
          <a:p>
            <a:pPr algn="ctr"/>
            <a:r>
              <a:rPr lang="es-AR" dirty="0" smtClean="0"/>
              <a:t>LORICA</a:t>
            </a:r>
            <a:endParaRPr lang="es-AR" dirty="0"/>
          </a:p>
        </p:txBody>
      </p:sp>
      <p:sp>
        <p:nvSpPr>
          <p:cNvPr id="17" name="16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939784"/>
          </a:xfrm>
          <a:solidFill>
            <a:srgbClr val="666633"/>
          </a:solidFill>
        </p:spPr>
        <p:txBody>
          <a:bodyPr/>
          <a:lstStyle/>
          <a:p>
            <a:r>
              <a:rPr lang="es-ES_tradnl" dirty="0" smtClean="0"/>
              <a:t>ESCUDO DE  LORICA</a:t>
            </a:r>
            <a:endParaRPr lang="es-ES_tradnl" dirty="0"/>
          </a:p>
        </p:txBody>
      </p:sp>
      <p:sp>
        <p:nvSpPr>
          <p:cNvPr id="5" name="4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2" name="11 Imagen" descr="Escudo de SANTA CRUZ DE LORICA">
            <a:hlinkClick r:id="rId2" tgtFrame="_blank" tooltip="&quot;Ver escudo del tamaño original&quot;"/>
          </p:cNvPr>
          <p:cNvPicPr/>
          <p:nvPr/>
        </p:nvPicPr>
        <p:blipFill>
          <a:blip r:embed="rId3" cstate="print"/>
          <a:srcRect/>
          <a:stretch>
            <a:fillRect/>
          </a:stretch>
        </p:blipFill>
        <p:spPr bwMode="auto">
          <a:xfrm>
            <a:off x="2928926" y="1785926"/>
            <a:ext cx="3000396" cy="3214710"/>
          </a:xfrm>
          <a:prstGeom prst="rect">
            <a:avLst/>
          </a:prstGeom>
          <a:noFill/>
          <a:ln w="9525">
            <a:noFill/>
            <a:miter lim="800000"/>
            <a:headEnd/>
            <a:tailEnd/>
          </a:ln>
        </p:spPr>
      </p:pic>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uadroTexto"/>
          <p:cNvSpPr txBox="1"/>
          <p:nvPr/>
        </p:nvSpPr>
        <p:spPr>
          <a:xfrm>
            <a:off x="1500166" y="6507774"/>
            <a:ext cx="1928826" cy="369332"/>
          </a:xfrm>
          <a:prstGeom prst="rect">
            <a:avLst/>
          </a:prstGeom>
          <a:noFill/>
        </p:spPr>
        <p:txBody>
          <a:bodyPr wrap="square" rtlCol="0">
            <a:spAutoFit/>
          </a:bodyPr>
          <a:lstStyle/>
          <a:p>
            <a:pPr algn="ctr"/>
            <a:r>
              <a:rPr lang="es-AR" dirty="0" smtClean="0"/>
              <a:t>LORICA</a:t>
            </a:r>
            <a:endParaRPr lang="es-AR" dirty="0"/>
          </a:p>
        </p:txBody>
      </p:sp>
      <p:sp>
        <p:nvSpPr>
          <p:cNvPr id="19" name="18 Estrella de 5 puntas">
            <a:hlinkClick r:id="rId5"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939784"/>
          </a:xfrm>
          <a:solidFill>
            <a:srgbClr val="666633"/>
          </a:solidFill>
        </p:spPr>
        <p:txBody>
          <a:bodyPr/>
          <a:lstStyle/>
          <a:p>
            <a:r>
              <a:rPr lang="es-ES_tradnl" dirty="0" smtClean="0"/>
              <a:t>BANDERA DE  LORICA</a:t>
            </a:r>
            <a:endParaRPr lang="es-ES_tradnl" dirty="0"/>
          </a:p>
        </p:txBody>
      </p:sp>
      <p:sp>
        <p:nvSpPr>
          <p:cNvPr id="5" name="4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2" name="11 Imagen" descr="Bandera de SANTA CRUZ DE LORICA">
            <a:hlinkClick r:id="rId2" tgtFrame="_blank" tooltip="&quot;Ver bandera de mayor tamaño&quot;"/>
          </p:cNvPr>
          <p:cNvPicPr/>
          <p:nvPr/>
        </p:nvPicPr>
        <p:blipFill>
          <a:blip r:embed="rId3" cstate="print"/>
          <a:srcRect/>
          <a:stretch>
            <a:fillRect/>
          </a:stretch>
        </p:blipFill>
        <p:spPr bwMode="auto">
          <a:xfrm>
            <a:off x="2786050" y="2357430"/>
            <a:ext cx="3500462" cy="2533661"/>
          </a:xfrm>
          <a:prstGeom prst="rect">
            <a:avLst/>
          </a:prstGeom>
          <a:noFill/>
          <a:ln w="9525">
            <a:noFill/>
            <a:miter lim="800000"/>
            <a:headEnd/>
            <a:tailEnd/>
          </a:ln>
        </p:spPr>
      </p:pic>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4"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uadroTexto"/>
          <p:cNvSpPr txBox="1"/>
          <p:nvPr/>
        </p:nvSpPr>
        <p:spPr>
          <a:xfrm>
            <a:off x="1500166" y="6507774"/>
            <a:ext cx="1928826" cy="369332"/>
          </a:xfrm>
          <a:prstGeom prst="rect">
            <a:avLst/>
          </a:prstGeom>
          <a:noFill/>
        </p:spPr>
        <p:txBody>
          <a:bodyPr wrap="square" rtlCol="0">
            <a:spAutoFit/>
          </a:bodyPr>
          <a:lstStyle/>
          <a:p>
            <a:pPr algn="ctr"/>
            <a:r>
              <a:rPr lang="es-AR" dirty="0" smtClean="0"/>
              <a:t>LORICA</a:t>
            </a:r>
            <a:endParaRPr lang="es-AR" dirty="0"/>
          </a:p>
        </p:txBody>
      </p:sp>
      <p:sp>
        <p:nvSpPr>
          <p:cNvPr id="19" name="18 Estrella de 5 puntas">
            <a:hlinkClick r:id="rId5"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939784"/>
          </a:xfrm>
          <a:solidFill>
            <a:srgbClr val="666633"/>
          </a:solidFill>
        </p:spPr>
        <p:txBody>
          <a:bodyPr/>
          <a:lstStyle/>
          <a:p>
            <a:r>
              <a:rPr lang="es-ES_tradnl" dirty="0" smtClean="0"/>
              <a:t>HIMNO DE  LORICA</a:t>
            </a:r>
            <a:endParaRPr lang="es-ES_tradnl" dirty="0"/>
          </a:p>
        </p:txBody>
      </p:sp>
      <p:sp>
        <p:nvSpPr>
          <p:cNvPr id="12" name="2 Marcador de contenido"/>
          <p:cNvSpPr>
            <a:spLocks noGrp="1"/>
          </p:cNvSpPr>
          <p:nvPr>
            <p:ph idx="1"/>
          </p:nvPr>
        </p:nvSpPr>
        <p:spPr>
          <a:xfrm>
            <a:off x="428596" y="1357298"/>
            <a:ext cx="8429684" cy="4572032"/>
          </a:xfrm>
        </p:spPr>
        <p:txBody>
          <a:bodyPr numCol="2">
            <a:noAutofit/>
          </a:bodyPr>
          <a:lstStyle/>
          <a:p>
            <a:r>
              <a:rPr lang="es-ES" sz="1600" dirty="0" smtClean="0"/>
              <a:t>CORO</a:t>
            </a:r>
            <a:br>
              <a:rPr lang="es-ES" sz="1600" dirty="0" smtClean="0"/>
            </a:br>
            <a:r>
              <a:rPr lang="es-ES" sz="1600" dirty="0" smtClean="0"/>
              <a:t/>
            </a:r>
            <a:br>
              <a:rPr lang="es-ES" sz="1600" dirty="0" smtClean="0"/>
            </a:br>
            <a:r>
              <a:rPr lang="es-ES" sz="1600" dirty="0" smtClean="0"/>
              <a:t>Un himno entonemos</a:t>
            </a:r>
            <a:br>
              <a:rPr lang="es-ES" sz="1600" dirty="0" smtClean="0"/>
            </a:br>
            <a:r>
              <a:rPr lang="es-ES" sz="1600" dirty="0" smtClean="0"/>
              <a:t>con actitud triunfal,</a:t>
            </a:r>
            <a:br>
              <a:rPr lang="es-ES" sz="1600" dirty="0" smtClean="0"/>
            </a:br>
            <a:r>
              <a:rPr lang="es-ES" sz="1600" dirty="0" smtClean="0"/>
              <a:t>y felices cantaremos </a:t>
            </a:r>
            <a:br>
              <a:rPr lang="es-ES" sz="1600" dirty="0" smtClean="0"/>
            </a:br>
            <a:r>
              <a:rPr lang="es-ES" sz="1600" dirty="0" smtClean="0"/>
              <a:t>a la antigua y señorial,</a:t>
            </a:r>
            <a:br>
              <a:rPr lang="es-ES" sz="1600" dirty="0" smtClean="0"/>
            </a:br>
            <a:r>
              <a:rPr lang="es-ES" sz="1600" dirty="0" smtClean="0"/>
              <a:t>Santa Cruz de Lorica</a:t>
            </a:r>
            <a:br>
              <a:rPr lang="es-ES" sz="1600" dirty="0" smtClean="0"/>
            </a:br>
            <a:r>
              <a:rPr lang="es-ES" sz="1600" dirty="0" smtClean="0"/>
              <a:t>paraíso terrenal</a:t>
            </a:r>
            <a:endParaRPr lang="es-ES_tradnl" sz="1600" b="1" dirty="0" smtClean="0"/>
          </a:p>
          <a:p>
            <a:pPr>
              <a:buNone/>
            </a:pPr>
            <a:endParaRPr lang="es-ES_tradnl" sz="1600" b="1" dirty="0" smtClean="0"/>
          </a:p>
          <a:p>
            <a:pPr>
              <a:buNone/>
            </a:pPr>
            <a:r>
              <a:rPr lang="es-ES" sz="1600" dirty="0" smtClean="0"/>
              <a:t>donde el señor del cielo</a:t>
            </a:r>
            <a:br>
              <a:rPr lang="es-ES" sz="1600" dirty="0" smtClean="0"/>
            </a:br>
            <a:r>
              <a:rPr lang="es-ES" sz="1600" dirty="0" smtClean="0"/>
              <a:t>erigiera un altar.</a:t>
            </a:r>
            <a:br>
              <a:rPr lang="es-ES" sz="1600" dirty="0" smtClean="0"/>
            </a:br>
            <a:r>
              <a:rPr lang="es-ES" sz="1600" dirty="0" smtClean="0"/>
              <a:t/>
            </a:r>
            <a:br>
              <a:rPr lang="es-ES" sz="1600" dirty="0" smtClean="0"/>
            </a:br>
            <a:r>
              <a:rPr lang="es-ES" sz="1600" dirty="0" smtClean="0"/>
              <a:t>I</a:t>
            </a:r>
            <a:br>
              <a:rPr lang="es-ES" sz="1600" dirty="0" smtClean="0"/>
            </a:br>
            <a:r>
              <a:rPr lang="es-ES" sz="1600" dirty="0" smtClean="0"/>
              <a:t>Desde el hondo crisol</a:t>
            </a:r>
            <a:br>
              <a:rPr lang="es-ES" sz="1600" dirty="0" smtClean="0"/>
            </a:br>
            <a:r>
              <a:rPr lang="es-ES" sz="1600" dirty="0" smtClean="0"/>
              <a:t>de la tierra dormida</a:t>
            </a:r>
            <a:br>
              <a:rPr lang="es-ES" sz="1600" dirty="0" smtClean="0"/>
            </a:br>
            <a:r>
              <a:rPr lang="es-ES" sz="1600" dirty="0" smtClean="0"/>
              <a:t>brota serena y altiva</a:t>
            </a:r>
            <a:br>
              <a:rPr lang="es-ES" sz="1600" dirty="0" smtClean="0"/>
            </a:br>
            <a:r>
              <a:rPr lang="es-ES" sz="1600" dirty="0" smtClean="0"/>
              <a:t>la antigua y señorial                                                                                                                                                                    ESCUDO</a:t>
            </a:r>
            <a:endParaRPr lang="es-ES_tradnl" sz="1600" b="1" dirty="0" smtClean="0"/>
          </a:p>
          <a:p>
            <a:r>
              <a:rPr lang="es-ES" sz="1600" dirty="0" smtClean="0"/>
              <a:t/>
            </a:r>
            <a:br>
              <a:rPr lang="es-ES" sz="1600" dirty="0" smtClean="0"/>
            </a:br>
            <a:r>
              <a:rPr lang="es-ES" sz="1600" dirty="0" smtClean="0"/>
              <a:t>Santa Cruz de Lorica</a:t>
            </a:r>
            <a:br>
              <a:rPr lang="es-ES" sz="1600" dirty="0" smtClean="0"/>
            </a:br>
            <a:r>
              <a:rPr lang="es-ES" sz="1600" dirty="0" smtClean="0"/>
              <a:t>la amante preferida</a:t>
            </a:r>
            <a:br>
              <a:rPr lang="es-ES" sz="1600" dirty="0" smtClean="0"/>
            </a:br>
            <a:r>
              <a:rPr lang="es-ES" sz="1600" dirty="0" smtClean="0"/>
              <a:t>del Sinú que te mira   </a:t>
            </a:r>
          </a:p>
          <a:p>
            <a:r>
              <a:rPr lang="es-ES" sz="1600" dirty="0" smtClean="0"/>
              <a:t>y te besa al pasar.</a:t>
            </a:r>
            <a:br>
              <a:rPr lang="es-ES" sz="1600" dirty="0" smtClean="0"/>
            </a:br>
            <a:r>
              <a:rPr lang="es-ES" sz="1600" dirty="0" smtClean="0"/>
              <a:t/>
            </a:r>
            <a:br>
              <a:rPr lang="es-ES" sz="1600" dirty="0" smtClean="0"/>
            </a:br>
            <a:r>
              <a:rPr lang="es-ES" sz="1600" dirty="0" smtClean="0"/>
              <a:t>II</a:t>
            </a:r>
            <a:endParaRPr lang="es-ES_tradnl" sz="1600" b="1" dirty="0" smtClean="0"/>
          </a:p>
          <a:p>
            <a:r>
              <a:rPr lang="es-ES" sz="1600" dirty="0" smtClean="0"/>
              <a:t/>
            </a:r>
            <a:br>
              <a:rPr lang="es-ES" sz="1600" dirty="0" smtClean="0"/>
            </a:br>
            <a:r>
              <a:rPr lang="es-ES" sz="1600" dirty="0" smtClean="0"/>
              <a:t>Más un futuro nuevo</a:t>
            </a:r>
            <a:endParaRPr lang="es-ES_tradnl" sz="1600" b="1" dirty="0" smtClean="0"/>
          </a:p>
          <a:p>
            <a:r>
              <a:rPr lang="es-ES" sz="1600" dirty="0" smtClean="0"/>
              <a:t>III</a:t>
            </a:r>
            <a:br>
              <a:rPr lang="es-ES" sz="1600" dirty="0" smtClean="0"/>
            </a:br>
            <a:r>
              <a:rPr lang="es-ES" sz="1600" dirty="0" smtClean="0"/>
              <a:t>te espera cual quimera,</a:t>
            </a:r>
            <a:br>
              <a:rPr lang="es-ES" sz="1600" dirty="0" smtClean="0"/>
            </a:br>
            <a:r>
              <a:rPr lang="es-ES" sz="1600" dirty="0" smtClean="0"/>
              <a:t>el pueblo que te quiere </a:t>
            </a:r>
            <a:br>
              <a:rPr lang="es-ES" sz="1600" dirty="0" smtClean="0"/>
            </a:br>
            <a:r>
              <a:rPr lang="es-ES" sz="1600" dirty="0" smtClean="0"/>
              <a:t>trabaja arduo febril,</a:t>
            </a:r>
            <a:br>
              <a:rPr lang="es-ES" sz="1600" dirty="0" smtClean="0"/>
            </a:br>
            <a:r>
              <a:rPr lang="es-ES" sz="1600" dirty="0" smtClean="0"/>
              <a:t>generaciones que vienen                                                                                                                                                                        BANDERA</a:t>
            </a:r>
            <a:br>
              <a:rPr lang="es-ES" sz="1600" dirty="0" smtClean="0"/>
            </a:br>
            <a:r>
              <a:rPr lang="es-ES" sz="1600" dirty="0" smtClean="0"/>
              <a:t>de estirpe Loriquera</a:t>
            </a:r>
            <a:br>
              <a:rPr lang="es-ES" sz="1600" dirty="0" smtClean="0"/>
            </a:br>
            <a:r>
              <a:rPr lang="es-ES" sz="1600" dirty="0" smtClean="0"/>
              <a:t>te brindaran lo nuevo</a:t>
            </a:r>
            <a:r>
              <a:rPr lang="es-ES" sz="1200" dirty="0" smtClean="0"/>
              <a:t/>
            </a:r>
            <a:br>
              <a:rPr lang="es-ES" sz="1200" dirty="0" smtClean="0"/>
            </a:br>
            <a:endParaRPr lang="es-ES_tradnl" sz="1200" b="1" dirty="0" smtClean="0"/>
          </a:p>
          <a:p>
            <a:endParaRPr lang="es-ES_tradnl" sz="1000" b="1" dirty="0" smtClean="0"/>
          </a:p>
          <a:p>
            <a:endParaRPr lang="es-ES_tradnl" sz="1000" dirty="0"/>
          </a:p>
        </p:txBody>
      </p:sp>
      <p:sp>
        <p:nvSpPr>
          <p:cNvPr id="5" name="4 Rectángulo"/>
          <p:cNvSpPr/>
          <p:nvPr/>
        </p:nvSpPr>
        <p:spPr>
          <a:xfrm>
            <a:off x="0" y="5949280"/>
            <a:ext cx="9144000" cy="90872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13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5" name="14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7" name="16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17 CuadroTexto"/>
          <p:cNvSpPr txBox="1"/>
          <p:nvPr/>
        </p:nvSpPr>
        <p:spPr>
          <a:xfrm>
            <a:off x="1500166" y="6507774"/>
            <a:ext cx="1928826" cy="369332"/>
          </a:xfrm>
          <a:prstGeom prst="rect">
            <a:avLst/>
          </a:prstGeom>
          <a:noFill/>
        </p:spPr>
        <p:txBody>
          <a:bodyPr wrap="square" rtlCol="0">
            <a:spAutoFit/>
          </a:bodyPr>
          <a:lstStyle/>
          <a:p>
            <a:pPr algn="ctr"/>
            <a:r>
              <a:rPr lang="es-AR" dirty="0" smtClean="0"/>
              <a:t>LORICA</a:t>
            </a:r>
            <a:endParaRPr lang="es-AR" dirty="0"/>
          </a:p>
        </p:txBody>
      </p:sp>
      <p:sp>
        <p:nvSpPr>
          <p:cNvPr id="19" name="18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666633"/>
          </a:solidFill>
        </p:spPr>
        <p:txBody>
          <a:bodyPr/>
          <a:lstStyle/>
          <a:p>
            <a:r>
              <a:rPr lang="es-ES_tradnl" dirty="0" smtClean="0"/>
              <a:t>HISTORIA   DE  LORICA</a:t>
            </a:r>
            <a:endParaRPr lang="es-ES_tradnl" dirty="0"/>
          </a:p>
        </p:txBody>
      </p:sp>
      <p:sp>
        <p:nvSpPr>
          <p:cNvPr id="3" name="2 Marcador de contenido"/>
          <p:cNvSpPr>
            <a:spLocks noGrp="1"/>
          </p:cNvSpPr>
          <p:nvPr>
            <p:ph idx="1"/>
          </p:nvPr>
        </p:nvSpPr>
        <p:spPr/>
        <p:txBody>
          <a:bodyPr>
            <a:normAutofit fontScale="47500" lnSpcReduction="20000"/>
          </a:bodyPr>
          <a:lstStyle/>
          <a:p>
            <a:r>
              <a:rPr lang="es-ES" dirty="0" smtClean="0"/>
              <a:t>Se tiene como año de su fundación en 1740 el 3 de mayo por esto es que se conmemora la fecha de cumpleaños en este día.</a:t>
            </a:r>
            <a:br>
              <a:rPr lang="es-ES" dirty="0" smtClean="0"/>
            </a:br>
            <a:r>
              <a:rPr lang="es-ES" dirty="0" smtClean="0"/>
              <a:t/>
            </a:r>
            <a:br>
              <a:rPr lang="es-ES" dirty="0" smtClean="0"/>
            </a:br>
            <a:r>
              <a:rPr lang="es-ES" dirty="0" smtClean="0"/>
              <a:t>Después del primer asentamiento, situado en la pequeña isla de Gaita, los habitantes de esta fueron guiados por el colonizador Antonio de la Torre y Miranda a un sitio más alto, ya que toda la zona era inundable por ser parte del ecosistema de la Ciénaga Grande de Lorica.</a:t>
            </a:r>
            <a:br>
              <a:rPr lang="es-ES" dirty="0" smtClean="0"/>
            </a:br>
            <a:r>
              <a:rPr lang="es-ES" dirty="0" smtClean="0"/>
              <a:t/>
            </a:r>
            <a:br>
              <a:rPr lang="es-ES" dirty="0" smtClean="0"/>
            </a:br>
            <a:r>
              <a:rPr lang="es-ES" dirty="0" smtClean="0"/>
              <a:t>Se situaron en la isla de lorica, gobernada por el cacique del mismo nombre por lo cual la población dejó de llamarse Santa Cruz de Gaita para llamarse Santa Cruz de Lorica, en honor al cacique. </a:t>
            </a:r>
            <a:br>
              <a:rPr lang="es-ES" dirty="0" smtClean="0"/>
            </a:br>
            <a:r>
              <a:rPr lang="es-ES" dirty="0" smtClean="0"/>
              <a:t/>
            </a:r>
            <a:br>
              <a:rPr lang="es-ES" dirty="0" smtClean="0"/>
            </a:br>
            <a:r>
              <a:rPr lang="es-ES" dirty="0" smtClean="0"/>
              <a:t>La población se inicio con 35 familias que se dedicaban a las actividades agropecuarias y al comercio fluvial, lo cual influyó para que él se extendiera y destacara como puerto debido a su ubicación estratégica.</a:t>
            </a:r>
            <a:br>
              <a:rPr lang="es-ES" dirty="0" smtClean="0"/>
            </a:br>
            <a:r>
              <a:rPr lang="es-ES" dirty="0" smtClean="0"/>
              <a:t/>
            </a:r>
            <a:br>
              <a:rPr lang="es-ES" dirty="0" smtClean="0"/>
            </a:br>
            <a:r>
              <a:rPr lang="es-ES" dirty="0" smtClean="0"/>
              <a:t>Aspecto importante para que muchos inmigrantes turcos, sirios y libaneses, le tomaran como lugar de posesión; se convierte entonces Santa Cruz de Lorica en un importante puerto donde se comercializaban todos los productos de la región y donde habitaban muchas familias pudientes, terratenientes poderosos de la región, como la familia Martínez Sossa.</a:t>
            </a:r>
            <a:br>
              <a:rPr lang="es-ES" dirty="0" smtClean="0"/>
            </a:br>
            <a:r>
              <a:rPr lang="es-ES" dirty="0" smtClean="0"/>
              <a:t/>
            </a:r>
            <a:br>
              <a:rPr lang="es-ES" dirty="0" smtClean="0"/>
            </a:br>
            <a:r>
              <a:rPr lang="es-ES" dirty="0" smtClean="0"/>
              <a:t>A finales de 1800 llega a Lorica procedente de Cartagena, el Vicario Lácides Ceferino Bersal Rossi; personaje muy influyente en el progreso de esta localidad debido a sus múltiples cualidades y relaciones.</a:t>
            </a:r>
            <a:br>
              <a:rPr lang="es-ES" dirty="0" smtClean="0"/>
            </a:br>
            <a:endParaRPr lang="es-ES_tradnl" dirty="0"/>
          </a:p>
        </p:txBody>
      </p:sp>
      <p:sp>
        <p:nvSpPr>
          <p:cNvPr id="4" name="3 Rectángulo"/>
          <p:cNvSpPr/>
          <p:nvPr/>
        </p:nvSpPr>
        <p:spPr>
          <a:xfrm>
            <a:off x="0" y="5949280"/>
            <a:ext cx="9180512" cy="90872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7774"/>
            <a:ext cx="1928826" cy="369332"/>
          </a:xfrm>
          <a:prstGeom prst="rect">
            <a:avLst/>
          </a:prstGeom>
          <a:noFill/>
        </p:spPr>
        <p:txBody>
          <a:bodyPr wrap="square" rtlCol="0">
            <a:spAutoFit/>
          </a:bodyPr>
          <a:lstStyle/>
          <a:p>
            <a:pPr algn="ctr"/>
            <a:r>
              <a:rPr lang="es-AR" dirty="0" smtClean="0"/>
              <a:t>LORICA</a:t>
            </a:r>
            <a:endParaRPr lang="es-AR" dirty="0"/>
          </a:p>
        </p:txBody>
      </p:sp>
      <p:sp>
        <p:nvSpPr>
          <p:cNvPr id="17" name="16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666633"/>
          </a:solidFill>
        </p:spPr>
        <p:txBody>
          <a:bodyPr/>
          <a:lstStyle/>
          <a:p>
            <a:r>
              <a:rPr lang="es-ES_tradnl" dirty="0" smtClean="0"/>
              <a:t>GEOGRAFIA DE LORICA</a:t>
            </a:r>
            <a:endParaRPr lang="es-ES_tradnl" dirty="0"/>
          </a:p>
        </p:txBody>
      </p:sp>
      <p:sp>
        <p:nvSpPr>
          <p:cNvPr id="3" name="2 Marcador de contenido"/>
          <p:cNvSpPr>
            <a:spLocks noGrp="1"/>
          </p:cNvSpPr>
          <p:nvPr>
            <p:ph idx="1"/>
          </p:nvPr>
        </p:nvSpPr>
        <p:spPr/>
        <p:txBody>
          <a:bodyPr>
            <a:normAutofit/>
          </a:bodyPr>
          <a:lstStyle/>
          <a:p>
            <a:r>
              <a:rPr lang="es-ES" sz="2000" dirty="0" smtClean="0"/>
              <a:t>Santa Cruz de Lorica se encuentra ubicada al norte del departamento de Córdoba, en la zona baja del río Sinú y próxima al litoral del mar Caribe a una distancia de 29 kilómetros de Coveñas, 50 kilómetros de Tolú y 60 kilómetros de Montería. La cabecera municipal está localizada sobre la margen derecha del río Sinú.   </a:t>
            </a:r>
          </a:p>
          <a:p>
            <a:r>
              <a:rPr lang="es-ES" sz="2000" dirty="0" smtClean="0"/>
              <a:t>En el departamento de Córdoba Santa Cruz de Lorica limita con los siguientes municipios: </a:t>
            </a:r>
            <a:br>
              <a:rPr lang="es-ES" sz="2000" dirty="0" smtClean="0"/>
            </a:br>
            <a:r>
              <a:rPr lang="es-ES" sz="2000" dirty="0" smtClean="0"/>
              <a:t/>
            </a:r>
            <a:br>
              <a:rPr lang="es-ES" sz="2000" dirty="0" smtClean="0"/>
            </a:br>
            <a:r>
              <a:rPr lang="es-ES" sz="2000" dirty="0" smtClean="0"/>
              <a:t>Al norte: con San Antero, San Bernardo del Viento, Purísima y Momil.</a:t>
            </a:r>
            <a:br>
              <a:rPr lang="es-ES" sz="2000" dirty="0" smtClean="0"/>
            </a:br>
            <a:r>
              <a:rPr lang="es-ES" sz="2000" dirty="0" smtClean="0"/>
              <a:t>Al sur: con San Pelayo. Cotorra.</a:t>
            </a:r>
            <a:br>
              <a:rPr lang="es-ES" sz="2000" dirty="0" smtClean="0"/>
            </a:br>
            <a:r>
              <a:rPr lang="es-ES" sz="2000" dirty="0" smtClean="0"/>
              <a:t>Al este: con Momil y Chimá.</a:t>
            </a:r>
            <a:br>
              <a:rPr lang="es-ES" sz="2000" dirty="0" smtClean="0"/>
            </a:br>
            <a:r>
              <a:rPr lang="es-ES" sz="2000" dirty="0" smtClean="0"/>
              <a:t>Al oeste: con San Bernardo del Viento, Puerto Escondido y Moñitos</a:t>
            </a:r>
            <a:endParaRPr lang="es-ES_tradnl" sz="2000" dirty="0"/>
          </a:p>
        </p:txBody>
      </p:sp>
      <p:sp>
        <p:nvSpPr>
          <p:cNvPr id="4" name="3 Rectángulo"/>
          <p:cNvSpPr/>
          <p:nvPr/>
        </p:nvSpPr>
        <p:spPr>
          <a:xfrm>
            <a:off x="0" y="5949280"/>
            <a:ext cx="9144000" cy="90872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7774"/>
            <a:ext cx="1928826" cy="369332"/>
          </a:xfrm>
          <a:prstGeom prst="rect">
            <a:avLst/>
          </a:prstGeom>
          <a:noFill/>
        </p:spPr>
        <p:txBody>
          <a:bodyPr wrap="square" rtlCol="0">
            <a:spAutoFit/>
          </a:bodyPr>
          <a:lstStyle/>
          <a:p>
            <a:pPr algn="ctr"/>
            <a:r>
              <a:rPr lang="es-AR" dirty="0" smtClean="0"/>
              <a:t>LORICA</a:t>
            </a:r>
            <a:endParaRPr lang="es-AR" dirty="0"/>
          </a:p>
        </p:txBody>
      </p:sp>
      <p:sp>
        <p:nvSpPr>
          <p:cNvPr id="17" name="16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666633"/>
          </a:solidFill>
        </p:spPr>
        <p:txBody>
          <a:bodyPr/>
          <a:lstStyle/>
          <a:p>
            <a:r>
              <a:rPr lang="es-ES_tradnl" dirty="0" smtClean="0"/>
              <a:t>ECOLOGIA DE LORICA</a:t>
            </a:r>
            <a:endParaRPr lang="es-ES_tradnl" dirty="0"/>
          </a:p>
        </p:txBody>
      </p:sp>
      <p:sp>
        <p:nvSpPr>
          <p:cNvPr id="3" name="2 Marcador de contenido"/>
          <p:cNvSpPr>
            <a:spLocks noGrp="1"/>
          </p:cNvSpPr>
          <p:nvPr>
            <p:ph idx="1"/>
          </p:nvPr>
        </p:nvSpPr>
        <p:spPr/>
        <p:txBody>
          <a:bodyPr>
            <a:normAutofit fontScale="92500"/>
          </a:bodyPr>
          <a:lstStyle/>
          <a:p>
            <a:r>
              <a:rPr lang="es-ES" sz="3000" dirty="0" smtClean="0"/>
              <a:t>Oferta ambiental</a:t>
            </a:r>
            <a:br>
              <a:rPr lang="es-ES" sz="3000" dirty="0" smtClean="0"/>
            </a:br>
            <a:r>
              <a:rPr lang="es-ES" sz="3000" dirty="0" smtClean="0"/>
              <a:t>Ciénaga grande del bajo Sinú</a:t>
            </a:r>
            <a:br>
              <a:rPr lang="es-ES" sz="3000" dirty="0" smtClean="0"/>
            </a:br>
            <a:r>
              <a:rPr lang="es-ES" sz="3000" dirty="0" smtClean="0"/>
              <a:t>Espejo de agua: 20Km2 (meses de baja precipitación) a 400Km2 (en los meses de alta precipitación)</a:t>
            </a:r>
            <a:br>
              <a:rPr lang="es-ES" sz="3000" dirty="0" smtClean="0"/>
            </a:br>
            <a:r>
              <a:rPr lang="es-ES" sz="3000" dirty="0" smtClean="0"/>
              <a:t>Río Sinú.</a:t>
            </a:r>
            <a:br>
              <a:rPr lang="es-ES" sz="3000" dirty="0" smtClean="0"/>
            </a:br>
            <a:r>
              <a:rPr lang="es-ES" sz="3000" dirty="0" smtClean="0"/>
              <a:t>Paisaje colinado y de los humedales</a:t>
            </a:r>
            <a:br>
              <a:rPr lang="es-ES" sz="3000" dirty="0" smtClean="0"/>
            </a:br>
            <a:r>
              <a:rPr lang="es-ES" sz="3000" dirty="0" smtClean="0"/>
              <a:t>Cerros del norte (Bueno Aires, el descanso, Las mujeres)</a:t>
            </a:r>
            <a:br>
              <a:rPr lang="es-ES" sz="3000" dirty="0" smtClean="0"/>
            </a:br>
            <a:r>
              <a:rPr lang="es-ES" sz="3000" dirty="0" smtClean="0"/>
              <a:t>Bosques aislados (extensión que varían entre 300 Ha – 6 ha)</a:t>
            </a:r>
            <a:endParaRPr lang="es-ES_tradnl" sz="3000" dirty="0" smtClean="0"/>
          </a:p>
          <a:p>
            <a:endParaRPr lang="es-ES_tradnl" dirty="0"/>
          </a:p>
        </p:txBody>
      </p:sp>
      <p:sp>
        <p:nvSpPr>
          <p:cNvPr id="4" name="3 Rectángulo"/>
          <p:cNvSpPr/>
          <p:nvPr/>
        </p:nvSpPr>
        <p:spPr>
          <a:xfrm>
            <a:off x="0" y="6093296"/>
            <a:ext cx="9144000" cy="7647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7774"/>
            <a:ext cx="1928826" cy="369332"/>
          </a:xfrm>
          <a:prstGeom prst="rect">
            <a:avLst/>
          </a:prstGeom>
          <a:noFill/>
        </p:spPr>
        <p:txBody>
          <a:bodyPr wrap="square" rtlCol="0">
            <a:spAutoFit/>
          </a:bodyPr>
          <a:lstStyle/>
          <a:p>
            <a:pPr algn="ctr"/>
            <a:r>
              <a:rPr lang="es-AR" dirty="0" smtClean="0"/>
              <a:t>LORICA</a:t>
            </a:r>
            <a:endParaRPr lang="es-AR" dirty="0"/>
          </a:p>
        </p:txBody>
      </p:sp>
      <p:sp>
        <p:nvSpPr>
          <p:cNvPr id="17" name="16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666633"/>
          </a:solidFill>
        </p:spPr>
        <p:txBody>
          <a:bodyPr/>
          <a:lstStyle/>
          <a:p>
            <a:r>
              <a:rPr lang="es-ES_tradnl" dirty="0" smtClean="0"/>
              <a:t>ECONOMIA DE LORICA</a:t>
            </a:r>
            <a:endParaRPr lang="es-ES_tradnl" dirty="0"/>
          </a:p>
        </p:txBody>
      </p:sp>
      <p:sp>
        <p:nvSpPr>
          <p:cNvPr id="3" name="2 Marcador de contenido"/>
          <p:cNvSpPr>
            <a:spLocks noGrp="1"/>
          </p:cNvSpPr>
          <p:nvPr>
            <p:ph idx="1"/>
          </p:nvPr>
        </p:nvSpPr>
        <p:spPr/>
        <p:txBody>
          <a:bodyPr/>
          <a:lstStyle/>
          <a:p>
            <a:r>
              <a:rPr lang="es-ES" dirty="0" smtClean="0"/>
              <a:t>Principales actividades económicas:</a:t>
            </a:r>
            <a:br>
              <a:rPr lang="es-ES" dirty="0" smtClean="0"/>
            </a:br>
            <a:r>
              <a:rPr lang="es-ES" dirty="0" smtClean="0"/>
              <a:t>Agricultura</a:t>
            </a:r>
            <a:br>
              <a:rPr lang="es-ES" dirty="0" smtClean="0"/>
            </a:br>
            <a:r>
              <a:rPr lang="es-ES" dirty="0" smtClean="0"/>
              <a:t>Ganadería</a:t>
            </a:r>
            <a:br>
              <a:rPr lang="es-ES" dirty="0" smtClean="0"/>
            </a:br>
            <a:r>
              <a:rPr lang="es-ES" dirty="0" smtClean="0"/>
              <a:t>Pesca</a:t>
            </a:r>
            <a:br>
              <a:rPr lang="es-ES" dirty="0" smtClean="0"/>
            </a:br>
            <a:r>
              <a:rPr lang="es-ES" dirty="0" smtClean="0"/>
              <a:t>Artesanía</a:t>
            </a:r>
            <a:endParaRPr lang="es-ES_tradnl" dirty="0" smtClean="0"/>
          </a:p>
          <a:p>
            <a:endParaRPr lang="es-ES_tradnl"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72272"/>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1"/>
            <a:ext cx="857256" cy="293911"/>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7774"/>
            <a:ext cx="1928826" cy="369332"/>
          </a:xfrm>
          <a:prstGeom prst="rect">
            <a:avLst/>
          </a:prstGeom>
          <a:noFill/>
        </p:spPr>
        <p:txBody>
          <a:bodyPr wrap="square" rtlCol="0">
            <a:spAutoFit/>
          </a:bodyPr>
          <a:lstStyle/>
          <a:p>
            <a:pPr algn="ctr"/>
            <a:r>
              <a:rPr lang="es-AR" dirty="0" smtClean="0"/>
              <a:t>LORICA</a:t>
            </a:r>
            <a:endParaRPr lang="es-AR" dirty="0"/>
          </a:p>
        </p:txBody>
      </p:sp>
      <p:sp>
        <p:nvSpPr>
          <p:cNvPr id="17" name="16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8229600" cy="939784"/>
          </a:xfrm>
          <a:solidFill>
            <a:srgbClr val="FF9900"/>
          </a:solidFill>
        </p:spPr>
        <p:txBody>
          <a:bodyPr>
            <a:normAutofit/>
          </a:bodyPr>
          <a:lstStyle/>
          <a:p>
            <a:r>
              <a:rPr lang="es-ES_tradnl" dirty="0" smtClean="0"/>
              <a:t>MUNICIPIO DE LOS  CORDOBAS</a:t>
            </a:r>
            <a:endParaRPr lang="es-ES_tradnl" dirty="0"/>
          </a:p>
        </p:txBody>
      </p:sp>
      <p:sp>
        <p:nvSpPr>
          <p:cNvPr id="5" name="4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214282" y="6560546"/>
            <a:ext cx="1214446" cy="369332"/>
          </a:xfrm>
          <a:prstGeom prst="rect">
            <a:avLst/>
          </a:prstGeom>
          <a:noFill/>
        </p:spPr>
        <p:txBody>
          <a:bodyPr wrap="square" rtlCol="0">
            <a:spAutoFit/>
          </a:bodyPr>
          <a:lstStyle/>
          <a:p>
            <a:r>
              <a:rPr lang="es-ES" dirty="0" smtClean="0"/>
              <a:t>CREDITO</a:t>
            </a:r>
            <a:endParaRPr lang="es-CO" dirty="0"/>
          </a:p>
        </p:txBody>
      </p:sp>
      <p:sp>
        <p:nvSpPr>
          <p:cNvPr id="7" name="6 Cinta hacia arriba"/>
          <p:cNvSpPr/>
          <p:nvPr/>
        </p:nvSpPr>
        <p:spPr>
          <a:xfrm>
            <a:off x="357158" y="6278362"/>
            <a:ext cx="857256" cy="293910"/>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9" name="8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29378" name="Picture 2" descr="http://www.google.com.co/maps/vt/data=LtgX-e3f8ctI3U5dJtbt7EJ1ZfRneYme,dAoRtQu8CNARc8eBjWWAB5gHgm9dxBIltaQWPu7SuwuIW33fqS25ROvQBO38A2G1JZnqRlGuxL_dKcD0T086sTnkUPgUhrAj41ZmAWkDxNKtq12lrSQO8W3mQ_cx2mcy281TVjWyGZ3otT_5tEKCbQixQznDS4VLx79I7M7e9fw1CgdlgMQTEw">
            <a:hlinkClick r:id="rId2"/>
          </p:cNvPr>
          <p:cNvPicPr>
            <a:picLocks noChangeAspect="1" noChangeArrowheads="1"/>
          </p:cNvPicPr>
          <p:nvPr/>
        </p:nvPicPr>
        <p:blipFill>
          <a:blip r:embed="rId3" cstate="print"/>
          <a:srcRect/>
          <a:stretch>
            <a:fillRect/>
          </a:stretch>
        </p:blipFill>
        <p:spPr bwMode="auto">
          <a:xfrm>
            <a:off x="857224" y="1857364"/>
            <a:ext cx="4286280" cy="3357586"/>
          </a:xfrm>
          <a:prstGeom prst="rect">
            <a:avLst/>
          </a:prstGeom>
          <a:noFill/>
        </p:spPr>
      </p:pic>
      <p:sp>
        <p:nvSpPr>
          <p:cNvPr id="12" name="11 CuadroTexto">
            <a:hlinkClick r:id="rId4" action="ppaction://hlinksldjump"/>
          </p:cNvPr>
          <p:cNvSpPr txBox="1"/>
          <p:nvPr/>
        </p:nvSpPr>
        <p:spPr>
          <a:xfrm>
            <a:off x="6572296" y="4429132"/>
            <a:ext cx="1785918" cy="369332"/>
          </a:xfrm>
          <a:prstGeom prst="rect">
            <a:avLst/>
          </a:prstGeom>
          <a:solidFill>
            <a:srgbClr val="7030A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GEOGAFIA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3" name="12 CuadroTexto">
            <a:hlinkClick r:id="rId5" action="ppaction://hlinksldjump"/>
          </p:cNvPr>
          <p:cNvSpPr txBox="1"/>
          <p:nvPr/>
        </p:nvSpPr>
        <p:spPr>
          <a:xfrm>
            <a:off x="6572264" y="5417122"/>
            <a:ext cx="1785918" cy="369332"/>
          </a:xfrm>
          <a:prstGeom prst="rect">
            <a:avLst/>
          </a:prstGeom>
          <a:solidFill>
            <a:srgbClr val="00B0F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ECONOMIA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4" name="2 Subtítulo"/>
          <p:cNvSpPr txBox="1">
            <a:spLocks/>
          </p:cNvSpPr>
          <p:nvPr/>
        </p:nvSpPr>
        <p:spPr>
          <a:xfrm>
            <a:off x="6072230" y="1512316"/>
            <a:ext cx="2428860" cy="571504"/>
          </a:xfrm>
          <a:prstGeom prst="rect">
            <a:avLst/>
          </a:prstGeom>
          <a:solidFill>
            <a:srgbClr val="006600"/>
          </a:solidFill>
          <a:ln>
            <a:solidFill>
              <a:schemeClr val="bg1"/>
            </a:solid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_tradnl" sz="2800" b="0" i="0" u="none" strike="noStrike" kern="120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SIMBOLOS</a:t>
            </a:r>
            <a:endParaRPr kumimoji="0" lang="es-ES_tradnl" sz="28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endParaRPr>
          </a:p>
        </p:txBody>
      </p:sp>
      <p:sp>
        <p:nvSpPr>
          <p:cNvPr id="15" name="14 CuadroTexto">
            <a:hlinkClick r:id="rId6" action="ppaction://hlinksldjump"/>
          </p:cNvPr>
          <p:cNvSpPr txBox="1"/>
          <p:nvPr/>
        </p:nvSpPr>
        <p:spPr>
          <a:xfrm>
            <a:off x="6572264" y="3071810"/>
            <a:ext cx="1428760" cy="369332"/>
          </a:xfrm>
          <a:prstGeom prst="rect">
            <a:avLst/>
          </a:prstGeom>
          <a:solidFill>
            <a:srgbClr val="FF0000"/>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BANDERA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6" name="15 CuadroTexto">
            <a:hlinkClick r:id="rId7" action="ppaction://hlinksldjump"/>
          </p:cNvPr>
          <p:cNvSpPr txBox="1"/>
          <p:nvPr/>
        </p:nvSpPr>
        <p:spPr>
          <a:xfrm>
            <a:off x="6572264" y="3512580"/>
            <a:ext cx="1214446"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HIMNO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7" name="16 CuadroTexto">
            <a:hlinkClick r:id="rId8" action="ppaction://hlinksldjump"/>
          </p:cNvPr>
          <p:cNvSpPr txBox="1"/>
          <p:nvPr/>
        </p:nvSpPr>
        <p:spPr>
          <a:xfrm>
            <a:off x="6572264" y="2655324"/>
            <a:ext cx="1000132" cy="369332"/>
          </a:xfrm>
          <a:prstGeom prst="rect">
            <a:avLst/>
          </a:prstGeom>
          <a:solidFill>
            <a:srgbClr val="99003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ESCUDO</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17 CuadroTexto">
            <a:hlinkClick r:id="rId9" action="ppaction://hlinksldjump"/>
          </p:cNvPr>
          <p:cNvSpPr txBox="1"/>
          <p:nvPr/>
        </p:nvSpPr>
        <p:spPr>
          <a:xfrm>
            <a:off x="6572264" y="4000504"/>
            <a:ext cx="1428760"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9" name="18 CuadroTexto">
            <a:hlinkClick r:id="rId10" action="ppaction://hlinksldjump"/>
          </p:cNvPr>
          <p:cNvSpPr txBox="1"/>
          <p:nvPr/>
        </p:nvSpPr>
        <p:spPr>
          <a:xfrm>
            <a:off x="6572264" y="2226696"/>
            <a:ext cx="1857388" cy="369332"/>
          </a:xfrm>
          <a:prstGeom prst="rect">
            <a:avLst/>
          </a:prstGeom>
          <a:solidFill>
            <a:srgbClr val="D60093"/>
          </a:solidFill>
        </p:spPr>
        <p:txBody>
          <a:bodyPr wrap="square" rtlCol="0">
            <a:spAutoFit/>
          </a:bodyPr>
          <a:lstStyle/>
          <a:p>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IDENTIFICACION</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 name="19 CuadroTexto"/>
          <p:cNvSpPr txBox="1"/>
          <p:nvPr/>
        </p:nvSpPr>
        <p:spPr>
          <a:xfrm>
            <a:off x="6572264" y="4929198"/>
            <a:ext cx="1285884" cy="369332"/>
          </a:xfrm>
          <a:prstGeom prst="rect">
            <a:avLst/>
          </a:prstGeom>
          <a:solidFill>
            <a:srgbClr val="3333FF"/>
          </a:solidFill>
        </p:spPr>
        <p:txBody>
          <a:bodyPr wrap="square" rtlCol="0">
            <a:spAutoFit/>
          </a:bodyPr>
          <a:lstStyle/>
          <a:p>
            <a:pPr algn="ctr"/>
            <a:r>
              <a:rPr lang="es-ES_tradnl" dirty="0" smtClean="0">
                <a:ln w="18415" cmpd="sng">
                  <a:solidFill>
                    <a:srgbClr val="FFFFFF"/>
                  </a:solidFill>
                  <a:prstDash val="solid"/>
                </a:ln>
                <a:solidFill>
                  <a:srgbClr val="FFFFFF"/>
                </a:solidFill>
                <a:effectLst>
                  <a:outerShdw blurRad="63500" dir="3600000" algn="tl" rotWithShape="0">
                    <a:srgbClr val="000000">
                      <a:alpha val="70000"/>
                    </a:srgbClr>
                  </a:outerShdw>
                </a:effectLst>
                <a:hlinkClick r:id="rId11" action="ppaction://hlinksldjump"/>
              </a:rPr>
              <a:t>ECOLOGIA</a:t>
            </a:r>
            <a:endParaRPr lang="es-ES_tradnl"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1" name="2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2" name="2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23" name="22 Multidocumento">
            <a:hlinkClick r:id="rId1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4" name="2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5" name="2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9900"/>
          </a:solidFill>
        </p:spPr>
        <p:txBody>
          <a:bodyPr>
            <a:normAutofit fontScale="90000"/>
          </a:bodyPr>
          <a:lstStyle/>
          <a:p>
            <a:r>
              <a:rPr lang="es-ES_tradnl" dirty="0" smtClean="0"/>
              <a:t>IDENTIFICACION DE  LOS  CORDOBAS</a:t>
            </a:r>
            <a:endParaRPr lang="es-ES_tradnl" dirty="0"/>
          </a:p>
        </p:txBody>
      </p:sp>
      <p:sp>
        <p:nvSpPr>
          <p:cNvPr id="3" name="2 Marcador de contenido"/>
          <p:cNvSpPr>
            <a:spLocks noGrp="1"/>
          </p:cNvSpPr>
          <p:nvPr>
            <p:ph idx="1"/>
          </p:nvPr>
        </p:nvSpPr>
        <p:spPr>
          <a:xfrm>
            <a:off x="500034" y="1785926"/>
            <a:ext cx="8229600" cy="4525963"/>
          </a:xfrm>
        </p:spPr>
        <p:txBody>
          <a:bodyPr/>
          <a:lstStyle/>
          <a:p>
            <a:r>
              <a:rPr lang="es-ES" b="1" dirty="0" smtClean="0"/>
              <a:t>Código Dane:</a:t>
            </a:r>
            <a:r>
              <a:rPr lang="es-ES" dirty="0" smtClean="0"/>
              <a:t> 23419</a:t>
            </a:r>
            <a:endParaRPr lang="es-ES_tradnl" dirty="0" smtClean="0"/>
          </a:p>
          <a:p>
            <a:r>
              <a:rPr lang="es-ES" b="1" dirty="0" smtClean="0"/>
              <a:t>Gentilicio:</a:t>
            </a:r>
            <a:r>
              <a:rPr lang="es-ES" dirty="0" smtClean="0"/>
              <a:t> Cordobés, Cordobesa</a:t>
            </a:r>
            <a:endParaRPr lang="es-ES_tradnl" dirty="0" smtClean="0"/>
          </a:p>
          <a:p>
            <a:endParaRPr lang="es-ES_tradnl" dirty="0" smtClean="0"/>
          </a:p>
          <a:p>
            <a:endParaRPr lang="es-ES_tradnl" dirty="0"/>
          </a:p>
        </p:txBody>
      </p:sp>
      <p:sp>
        <p:nvSpPr>
          <p:cNvPr id="4" name="3 Rectángulo"/>
          <p:cNvSpPr/>
          <p:nvPr/>
        </p:nvSpPr>
        <p:spPr>
          <a:xfrm>
            <a:off x="0" y="6021288"/>
            <a:ext cx="9144000" cy="83671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14282" y="6560546"/>
            <a:ext cx="1214446" cy="369332"/>
          </a:xfrm>
          <a:prstGeom prst="rect">
            <a:avLst/>
          </a:prstGeom>
          <a:noFill/>
        </p:spPr>
        <p:txBody>
          <a:bodyPr wrap="square" rtlCol="0">
            <a:spAutoFit/>
          </a:bodyPr>
          <a:lstStyle/>
          <a:p>
            <a:r>
              <a:rPr lang="es-ES" dirty="0" smtClean="0"/>
              <a:t>CREDITO</a:t>
            </a:r>
            <a:endParaRPr lang="es-CO" dirty="0"/>
          </a:p>
        </p:txBody>
      </p:sp>
      <p:sp>
        <p:nvSpPr>
          <p:cNvPr id="6" name="5 Cinta hacia arriba"/>
          <p:cNvSpPr/>
          <p:nvPr/>
        </p:nvSpPr>
        <p:spPr>
          <a:xfrm>
            <a:off x="357158" y="6278362"/>
            <a:ext cx="857256" cy="293910"/>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CuadroTexto"/>
          <p:cNvSpPr txBox="1"/>
          <p:nvPr/>
        </p:nvSpPr>
        <p:spPr>
          <a:xfrm>
            <a:off x="8001024" y="6560130"/>
            <a:ext cx="928694" cy="369332"/>
          </a:xfrm>
          <a:prstGeom prst="rect">
            <a:avLst/>
          </a:prstGeom>
          <a:noFill/>
        </p:spPr>
        <p:txBody>
          <a:bodyPr wrap="square" rtlCol="0">
            <a:spAutoFit/>
          </a:bodyPr>
          <a:lstStyle/>
          <a:p>
            <a:r>
              <a:rPr lang="es-ES" dirty="0" smtClean="0"/>
              <a:t>SALIDA</a:t>
            </a:r>
            <a:endParaRPr lang="es-CO" dirty="0"/>
          </a:p>
        </p:txBody>
      </p:sp>
      <p:sp>
        <p:nvSpPr>
          <p:cNvPr id="8" name="7 Botón de acción: Inicio">
            <a:hlinkClick r:id="" action="ppaction://hlinkshowjump?jump=firstslide" highlightClick="1"/>
          </p:cNvPr>
          <p:cNvSpPr/>
          <p:nvPr/>
        </p:nvSpPr>
        <p:spPr>
          <a:xfrm>
            <a:off x="8143900" y="6243662"/>
            <a:ext cx="642942" cy="257172"/>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Cinta hacia arriba"/>
          <p:cNvSpPr/>
          <p:nvPr/>
        </p:nvSpPr>
        <p:spPr>
          <a:xfrm>
            <a:off x="357158" y="6131405"/>
            <a:ext cx="857256" cy="440867"/>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CuadroTexto"/>
          <p:cNvSpPr txBox="1"/>
          <p:nvPr/>
        </p:nvSpPr>
        <p:spPr>
          <a:xfrm>
            <a:off x="5762506" y="6453336"/>
            <a:ext cx="2000264" cy="369332"/>
          </a:xfrm>
          <a:prstGeom prst="rect">
            <a:avLst/>
          </a:prstGeom>
          <a:noFill/>
        </p:spPr>
        <p:txBody>
          <a:bodyPr wrap="square" rtlCol="0">
            <a:spAutoFit/>
          </a:bodyPr>
          <a:lstStyle/>
          <a:p>
            <a:r>
              <a:rPr lang="es-ES" dirty="0" smtClean="0"/>
              <a:t>PAGINA PRINCIPAL</a:t>
            </a:r>
            <a:endParaRPr lang="es-CO" dirty="0"/>
          </a:p>
        </p:txBody>
      </p:sp>
      <p:sp>
        <p:nvSpPr>
          <p:cNvPr id="13" name="12 Multidocumento">
            <a:hlinkClick r:id="rId2" action="ppaction://hlinksldjump"/>
          </p:cNvPr>
          <p:cNvSpPr/>
          <p:nvPr/>
        </p:nvSpPr>
        <p:spPr>
          <a:xfrm>
            <a:off x="6372200" y="6165304"/>
            <a:ext cx="576064" cy="288032"/>
          </a:xfrm>
          <a:prstGeom prst="flowChartMultidocumen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13 Botón de acción: Inicio">
            <a:hlinkClick r:id="" action="ppaction://hlinkshowjump?jump=endshow" highlightClick="1"/>
          </p:cNvPr>
          <p:cNvSpPr/>
          <p:nvPr/>
        </p:nvSpPr>
        <p:spPr>
          <a:xfrm>
            <a:off x="8072462" y="6215082"/>
            <a:ext cx="714380" cy="357190"/>
          </a:xfrm>
          <a:prstGeom prst="actionButtonHom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14 Cinta hacia arriba">
            <a:hlinkClick r:id="" action="ppaction://hlinkshowjump?jump=lastslide"/>
          </p:cNvPr>
          <p:cNvSpPr/>
          <p:nvPr/>
        </p:nvSpPr>
        <p:spPr>
          <a:xfrm>
            <a:off x="214282" y="6143644"/>
            <a:ext cx="1000132" cy="428628"/>
          </a:xfrm>
          <a:prstGeom prst="ribbon2">
            <a:avLst/>
          </a:prstGeom>
          <a:solidFill>
            <a:srgbClr val="CC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15 CuadroTexto"/>
          <p:cNvSpPr txBox="1"/>
          <p:nvPr/>
        </p:nvSpPr>
        <p:spPr>
          <a:xfrm>
            <a:off x="1500166" y="6507774"/>
            <a:ext cx="1928826" cy="369332"/>
          </a:xfrm>
          <a:prstGeom prst="rect">
            <a:avLst/>
          </a:prstGeom>
          <a:noFill/>
        </p:spPr>
        <p:txBody>
          <a:bodyPr wrap="square" rtlCol="0">
            <a:spAutoFit/>
          </a:bodyPr>
          <a:lstStyle/>
          <a:p>
            <a:pPr algn="ctr"/>
            <a:r>
              <a:rPr lang="es-AR" dirty="0" smtClean="0"/>
              <a:t>LOS CORDOBAS</a:t>
            </a:r>
            <a:endParaRPr lang="es-AR" dirty="0"/>
          </a:p>
        </p:txBody>
      </p:sp>
      <p:sp>
        <p:nvSpPr>
          <p:cNvPr id="17" name="16 Estrella de 5 puntas">
            <a:hlinkClick r:id="rId3" action="ppaction://hlinksldjump"/>
          </p:cNvPr>
          <p:cNvSpPr/>
          <p:nvPr/>
        </p:nvSpPr>
        <p:spPr>
          <a:xfrm>
            <a:off x="2000232" y="6143644"/>
            <a:ext cx="785818" cy="35719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3007</TotalTime>
  <Words>14068</Words>
  <Application>Microsoft Office PowerPoint</Application>
  <PresentationFormat>Presentación en pantalla (4:3)</PresentationFormat>
  <Paragraphs>2036</Paragraphs>
  <Slides>245</Slides>
  <Notes>2</Notes>
  <HiddenSlides>0</HiddenSlides>
  <MMClips>4</MMClips>
  <ScaleCrop>false</ScaleCrop>
  <HeadingPairs>
    <vt:vector size="4" baseType="variant">
      <vt:variant>
        <vt:lpstr>Tema</vt:lpstr>
      </vt:variant>
      <vt:variant>
        <vt:i4>1</vt:i4>
      </vt:variant>
      <vt:variant>
        <vt:lpstr>Títulos de diapositiva</vt:lpstr>
      </vt:variant>
      <vt:variant>
        <vt:i4>245</vt:i4>
      </vt:variant>
    </vt:vector>
  </HeadingPairs>
  <TitlesOfParts>
    <vt:vector size="246" baseType="lpstr">
      <vt:lpstr>Tema de Office</vt:lpstr>
      <vt:lpstr>DEPARTAMENTO DE CORDOBA</vt:lpstr>
      <vt:lpstr>OBJETIVO</vt:lpstr>
      <vt:lpstr>DEPARTAMENTO DE  CORDOBA</vt:lpstr>
      <vt:lpstr>BANDERA DE CORDOBA</vt:lpstr>
      <vt:lpstr>ESCUDO DE CORDOBA</vt:lpstr>
      <vt:lpstr>HIMNO DE CORDOBA</vt:lpstr>
      <vt:lpstr>HISTORIA DE CORDOBA</vt:lpstr>
      <vt:lpstr>Diapositiva 8</vt:lpstr>
      <vt:lpstr>Diapositiva 9</vt:lpstr>
      <vt:lpstr>GEOGRAFIA DE CORDOBA</vt:lpstr>
      <vt:lpstr>CLIMA DE CORDOBA</vt:lpstr>
      <vt:lpstr>AGRICULTURA DE CORDOBA</vt:lpstr>
      <vt:lpstr>GANADERIA DE CORDOBA</vt:lpstr>
      <vt:lpstr>ECONOMIA DE CORDOBA</vt:lpstr>
      <vt:lpstr>Diapositiva 15</vt:lpstr>
      <vt:lpstr>IDENTIFIACACION  DE  AYAPEL</vt:lpstr>
      <vt:lpstr>ESCUDO DE AYAPEL</vt:lpstr>
      <vt:lpstr>BANDERA DE  AYAPEL</vt:lpstr>
      <vt:lpstr>Diapositiva 19</vt:lpstr>
      <vt:lpstr>HISTORIA DE AYAPEL</vt:lpstr>
      <vt:lpstr>ECOLOGIA DE  AYAPEL</vt:lpstr>
      <vt:lpstr>ECONOMIA DE AYAPEL</vt:lpstr>
      <vt:lpstr>Diapositiva 23</vt:lpstr>
      <vt:lpstr>IDENTIFICACION DE BUENAVISTA</vt:lpstr>
      <vt:lpstr>ESCUDO DE BUENAVISTA</vt:lpstr>
      <vt:lpstr>BANDERA DE BUENAVISTA</vt:lpstr>
      <vt:lpstr>HIMNO DE BUENAVISTA</vt:lpstr>
      <vt:lpstr>HISTORIA DE  BUENAVISTA  </vt:lpstr>
      <vt:lpstr>ECOLOGIA DE BUENAVISTA</vt:lpstr>
      <vt:lpstr>ECONOMIA DE BUENAVISTA</vt:lpstr>
      <vt:lpstr>Diapositiva 31</vt:lpstr>
      <vt:lpstr>IDENTIFICACION DE CANALETE</vt:lpstr>
      <vt:lpstr>ESCUDO DE CANALETE</vt:lpstr>
      <vt:lpstr>BANDERA DE CANALETE</vt:lpstr>
      <vt:lpstr>HIMNO DE CANALETE</vt:lpstr>
      <vt:lpstr>HISTORIA  DE  CANALETE</vt:lpstr>
      <vt:lpstr>ECOLOGIA DE CANALETE</vt:lpstr>
      <vt:lpstr>ECONOMIA DE CANALETE</vt:lpstr>
      <vt:lpstr>Diapositiva 39</vt:lpstr>
      <vt:lpstr>IDENTIFICACION  DE  CERETE</vt:lpstr>
      <vt:lpstr>ESCUDO DE  CERETE</vt:lpstr>
      <vt:lpstr>BANDERA DE  CERETE</vt:lpstr>
      <vt:lpstr>HIMNO DE  CERETE</vt:lpstr>
      <vt:lpstr>HISTORIA  DE CERETE</vt:lpstr>
      <vt:lpstr>ECOLOGIA DE CERETE  </vt:lpstr>
      <vt:lpstr>GEOGRAFIA DE CERETE </vt:lpstr>
      <vt:lpstr>HIDROGAFIA DE CERETE</vt:lpstr>
      <vt:lpstr>ECONOMIA DE CERETE</vt:lpstr>
      <vt:lpstr>MUNICIPIO DE  CHIMA</vt:lpstr>
      <vt:lpstr>IDENTIFICACION  DE  CHIMA</vt:lpstr>
      <vt:lpstr>ESCUDO DE  CHIMA</vt:lpstr>
      <vt:lpstr>BANDERA DE  CHIMA</vt:lpstr>
      <vt:lpstr>HIMNO DE  CHIMA</vt:lpstr>
      <vt:lpstr>HISTORIA   DE  CHIMA</vt:lpstr>
      <vt:lpstr>ECONOMIA DE CHIMA</vt:lpstr>
      <vt:lpstr>GEOGRAFIA DE CHIMA</vt:lpstr>
      <vt:lpstr>MUNICIPIO DE  CHINU </vt:lpstr>
      <vt:lpstr>IDENTIFICACION  DE  CHINU </vt:lpstr>
      <vt:lpstr>ESCUDO DE  CHINU </vt:lpstr>
      <vt:lpstr>BANDERA DE  CHINU </vt:lpstr>
      <vt:lpstr>HIMNO DE  CHINU </vt:lpstr>
      <vt:lpstr>HISTORIA  DE  CHINU</vt:lpstr>
      <vt:lpstr>ECONOMIA CHINU </vt:lpstr>
      <vt:lpstr>GEOGRAFIA CHINU            </vt:lpstr>
      <vt:lpstr>ECOLOGIA DE CHINU</vt:lpstr>
      <vt:lpstr>MUNICIPIO DE CIENAGA DE ORO</vt:lpstr>
      <vt:lpstr>IDENTIFICACION DE CIENAGA DE ORO</vt:lpstr>
      <vt:lpstr>ESCUDO DE CIENAGA DE ORO</vt:lpstr>
      <vt:lpstr>BANDERA DE CIENAGA DE ORO</vt:lpstr>
      <vt:lpstr>HIMNO DE CIENAGA DE ORO</vt:lpstr>
      <vt:lpstr>HISTORIA  DE  CIENAGA  DE  ORO</vt:lpstr>
      <vt:lpstr>GEOGRAFIA DE CIENEGA DE ORO  </vt:lpstr>
      <vt:lpstr>MUNICIPIO DE  COTORRA </vt:lpstr>
      <vt:lpstr>IDENTIFICACION DE  COTORRA </vt:lpstr>
      <vt:lpstr>ESCUDO DE  COTORRA </vt:lpstr>
      <vt:lpstr>BANDERA DE  COTORRA </vt:lpstr>
      <vt:lpstr>HIMNO DE COTORRA </vt:lpstr>
      <vt:lpstr>HISTORIA DE  COTORRA</vt:lpstr>
      <vt:lpstr>GEOGRAFIA DE COTORRA</vt:lpstr>
      <vt:lpstr>ECOLOGIA DE COTORRA</vt:lpstr>
      <vt:lpstr>MUNICIPIO DE  LA  APARTADA</vt:lpstr>
      <vt:lpstr>IDENTIFICACION DE LA  APARTADA</vt:lpstr>
      <vt:lpstr>ESCUDO  DE LA  APARTADA</vt:lpstr>
      <vt:lpstr>BANDERA DE LA  APARTADA</vt:lpstr>
      <vt:lpstr>HIMNO DE  LA  APARTADA</vt:lpstr>
      <vt:lpstr>HISTORIA    DE  LA  APARTADA</vt:lpstr>
      <vt:lpstr>GEOGRAFIA DE LA APARTADA</vt:lpstr>
      <vt:lpstr>ECONOMIA DE LA APARTADA</vt:lpstr>
      <vt:lpstr>MUNICIPIO DE  LORICA</vt:lpstr>
      <vt:lpstr>IDENTIFICACION DE  LORICA</vt:lpstr>
      <vt:lpstr>ESCUDO DE  LORICA</vt:lpstr>
      <vt:lpstr>BANDERA DE  LORICA</vt:lpstr>
      <vt:lpstr>HIMNO DE  LORICA</vt:lpstr>
      <vt:lpstr>HISTORIA   DE  LORICA</vt:lpstr>
      <vt:lpstr>GEOGRAFIA DE LORICA</vt:lpstr>
      <vt:lpstr>ECOLOGIA DE LORICA</vt:lpstr>
      <vt:lpstr>ECONOMIA DE LORICA</vt:lpstr>
      <vt:lpstr>MUNICIPIO DE LOS  CORDOBAS</vt:lpstr>
      <vt:lpstr>IDENTIFICACION DE  LOS  CORDOBAS</vt:lpstr>
      <vt:lpstr>ESCUDO DE  LOS  CORDOBAS</vt:lpstr>
      <vt:lpstr>BANDERA DE  LOS  CORDOBAS</vt:lpstr>
      <vt:lpstr>HIMNO DE  LOS  CORDOBAS</vt:lpstr>
      <vt:lpstr>HISTORIA    DE  LOS   CORDOBAS</vt:lpstr>
      <vt:lpstr>GOGRAFIA DE LOS CORDOBAS   </vt:lpstr>
      <vt:lpstr>ECOLOGIA DE LOS CORDOBAS    </vt:lpstr>
      <vt:lpstr>ECONOMIA DE LOS CORDOBAS</vt:lpstr>
      <vt:lpstr>MUNICIPO DE MOMIL</vt:lpstr>
      <vt:lpstr>IDENTIFICACION DE MOMIL</vt:lpstr>
      <vt:lpstr>ESCUDO DE MOMIL</vt:lpstr>
      <vt:lpstr>BANDERA DE MOMIL</vt:lpstr>
      <vt:lpstr>HIMNO DE MOMIL</vt:lpstr>
      <vt:lpstr>HISTORIA    DE  MOMIL</vt:lpstr>
      <vt:lpstr>ECONOMIA DE MOMIL</vt:lpstr>
      <vt:lpstr>GEOGRAFIA DE MOMIL</vt:lpstr>
      <vt:lpstr>ECOLOGIA DE MOMIL</vt:lpstr>
      <vt:lpstr>MUNICIPIO DE MONTELIBANO</vt:lpstr>
      <vt:lpstr>IDENTIFICACION DE MONTELIBANO</vt:lpstr>
      <vt:lpstr>ESCUDO DE MONTELIBANO</vt:lpstr>
      <vt:lpstr>BANDERA DE MONTELIBANO</vt:lpstr>
      <vt:lpstr>HIMNO DE MONTELIBANO</vt:lpstr>
      <vt:lpstr>HISTORIA   DE   MONTELIBANO</vt:lpstr>
      <vt:lpstr>GEOGRAFIA DE MONTELIBANO</vt:lpstr>
      <vt:lpstr>ECONOMIA DE MONTELIBANO</vt:lpstr>
      <vt:lpstr>MUNICIPIO DE   MONTERIA</vt:lpstr>
      <vt:lpstr>IDENTIFICACION  DE   MONTERIA</vt:lpstr>
      <vt:lpstr>HIMNO DE MONTERIA</vt:lpstr>
      <vt:lpstr>HISTORIA DE MONTERIA</vt:lpstr>
      <vt:lpstr>MUNICIPIO DE MOÑITOS</vt:lpstr>
      <vt:lpstr>IDENTIFICACION DE MOÑITOS</vt:lpstr>
      <vt:lpstr>BANDERA DE MOÑITOS</vt:lpstr>
      <vt:lpstr>HIMNO DE MOÑITOS</vt:lpstr>
      <vt:lpstr>HISTORIA  DE  MOÑITOS</vt:lpstr>
      <vt:lpstr>GEOGRAFIA DE MOÑITOS</vt:lpstr>
      <vt:lpstr>ECOLOGIA DE MOÑITOS</vt:lpstr>
      <vt:lpstr>ECONOMIA DE MOÑITOS</vt:lpstr>
      <vt:lpstr>MUNICIPIO DE PLANETA RICA</vt:lpstr>
      <vt:lpstr>IDENTIFICACION DE PLANETA RICA</vt:lpstr>
      <vt:lpstr>ESCUDO DE PLANETA RICA</vt:lpstr>
      <vt:lpstr>BANDERA DE PLANETA RICA</vt:lpstr>
      <vt:lpstr>HIMNO DE PLANETA RICA</vt:lpstr>
      <vt:lpstr>HISTORIA DE PLANETARICA</vt:lpstr>
      <vt:lpstr>GEOGRAFIA DE PLANETA RICA</vt:lpstr>
      <vt:lpstr>ECOLOGIA DE PLANETA RICA</vt:lpstr>
      <vt:lpstr>ECONOMIA DE PLANETARICA</vt:lpstr>
      <vt:lpstr>MUNICIPO DE PUEBLO NUEVO</vt:lpstr>
      <vt:lpstr>IDENTIFICACION DE PUEBLO NUEVO</vt:lpstr>
      <vt:lpstr>HIMNO  DE  PUEBLO  NUEVO</vt:lpstr>
      <vt:lpstr>HISTORIA PUEBLO NUEVO</vt:lpstr>
      <vt:lpstr>GEOGRAFÍA DE PUEBLO NUEVO</vt:lpstr>
      <vt:lpstr>ECONOMÍA DE PUEBLO NUEVO</vt:lpstr>
      <vt:lpstr>MUNICIPIO DE PUERTO ESCONDIDO</vt:lpstr>
      <vt:lpstr>IDENTIFICACION DE PUERTO ESCONDIDO</vt:lpstr>
      <vt:lpstr>  HIMNO DE  PUERTO  ESCONDIDO</vt:lpstr>
      <vt:lpstr>HISTORIA DE PUERTO ESCONDIDO</vt:lpstr>
      <vt:lpstr>GEOGRAFÍA  DE PUERTO ESCONDIDO</vt:lpstr>
      <vt:lpstr>ECOLOGÍA DE PUERTO ESCONDIDO</vt:lpstr>
      <vt:lpstr>ECONOMÍA DE PUERTO ESCONDIDO</vt:lpstr>
      <vt:lpstr>MUNICIPIO DE PUERTO LIBERTADOR</vt:lpstr>
      <vt:lpstr>IDENTIFICACION DE PUERTO LIBERTADOR</vt:lpstr>
      <vt:lpstr>HIMNO DE PUERTO LIBERTADOR</vt:lpstr>
      <vt:lpstr>HISTORIA DE PUERTO LIBERTADOR</vt:lpstr>
      <vt:lpstr>GEOGRAFÍA DE PUERTO LIBERTADOR</vt:lpstr>
      <vt:lpstr>ECOLOGÍA DE PUERTO LIBERTADOR</vt:lpstr>
      <vt:lpstr>ECONOMÍA DE PUERTO LIBERTADOR</vt:lpstr>
      <vt:lpstr>MUNICIPIO DE PURISIMA</vt:lpstr>
      <vt:lpstr>IDENTIFICACION DE PURISIMA</vt:lpstr>
      <vt:lpstr>HISTORIA PURISIMA</vt:lpstr>
      <vt:lpstr>GEOGRAFÍA PURISIMA</vt:lpstr>
      <vt:lpstr>ECONOMÍA PURISIMA</vt:lpstr>
      <vt:lpstr>MUNICIPIO DE SAHAGUN</vt:lpstr>
      <vt:lpstr>IDENTIFICACION DE SAHAGUN</vt:lpstr>
      <vt:lpstr>HIMNO  DE  SAHAGUN</vt:lpstr>
      <vt:lpstr>HISTORIA DE SAHAGUN</vt:lpstr>
      <vt:lpstr>GEOGRAFÍA DE SAHAGUN</vt:lpstr>
      <vt:lpstr>ECONOMÍA DE SAHAGUN</vt:lpstr>
      <vt:lpstr> MUNICIPIO DE  SAN  ANDRES  DE SOTAVENTO  </vt:lpstr>
      <vt:lpstr> IDENTIFICACION DE  SAN  ANDRES  DE SOTAVENTO  </vt:lpstr>
      <vt:lpstr>HIMNO  DE  SAN  ANDRES  DE  SOTAVENTO  </vt:lpstr>
      <vt:lpstr>HISTORIA DE SANANDRE DE SOTABENTO</vt:lpstr>
      <vt:lpstr>GEOGRAFÍA DE SAN ANDRES DE SOTABENTO</vt:lpstr>
      <vt:lpstr>ECOLOGÍA DE SAN ANDRES DE SOTABENTO </vt:lpstr>
      <vt:lpstr>ECONOMÍA DE SAN ANDRES DE SOTABENTO</vt:lpstr>
      <vt:lpstr>MUNICIPIO DE SAN ANTERO</vt:lpstr>
      <vt:lpstr>IDENTIFICACION DE SAN ANTERO</vt:lpstr>
      <vt:lpstr>HIMNO DE SAN ANTERO  </vt:lpstr>
      <vt:lpstr>HISTORIA SAN ANTERO </vt:lpstr>
      <vt:lpstr>GEOGRAFÍA DE SAN ANTERO</vt:lpstr>
      <vt:lpstr>ECOLOGÍA DE SAN ANTERO</vt:lpstr>
      <vt:lpstr>ECONOMÍA SAN ANTERO</vt:lpstr>
      <vt:lpstr>MUNICIPIO DE SAN BERNARDO DEL    VIENTO</vt:lpstr>
      <vt:lpstr>IDENTIFICAION DE SAN BERNARDO DEL VIENTO</vt:lpstr>
      <vt:lpstr>HIMNO DE  SAN  BERNARDO  DEL   VIENTO</vt:lpstr>
      <vt:lpstr>HISTORIA DE SANBERNARDO DEL VIENTO</vt:lpstr>
      <vt:lpstr>GEOGRAFÍA DE SANBERNARDO DEL VIENTO</vt:lpstr>
      <vt:lpstr>ECOLOGÍA DE SANBERNARDO DEL VIENTO</vt:lpstr>
      <vt:lpstr>ECONOMÍA DE SANBERNARDO DEL VIENTO</vt:lpstr>
      <vt:lpstr>MUNICIPIO DE SAN CARLOS</vt:lpstr>
      <vt:lpstr>IDENTIFICACION DE SAN CARLOS</vt:lpstr>
      <vt:lpstr>ESCUDO DE  SAN  CARLOS</vt:lpstr>
      <vt:lpstr>HIMNO  DE  SAN  CARLOS</vt:lpstr>
      <vt:lpstr>HISTORIA  DE  SANCARLOS</vt:lpstr>
      <vt:lpstr>GEOGRAFÍA DE SAN CARLOS</vt:lpstr>
      <vt:lpstr>ECOLOGÍA DE SAN CARLOS</vt:lpstr>
      <vt:lpstr>ECONOMÍA DE SANCARLOS</vt:lpstr>
      <vt:lpstr>MUNICIPIO DE SAN PELAYO</vt:lpstr>
      <vt:lpstr>IDENTIFICACION DE SAN PELAYO</vt:lpstr>
      <vt:lpstr>ESCUDO  DE  SAN PELAYO</vt:lpstr>
      <vt:lpstr>HIMNO DE  SAN PELAYO</vt:lpstr>
      <vt:lpstr>HISTORIA SAN PELAYO</vt:lpstr>
      <vt:lpstr>HISTORIA SAN PELAYO</vt:lpstr>
      <vt:lpstr>GEOGRAFÍA DE SAN PELAYO</vt:lpstr>
      <vt:lpstr>ECOLOGÍA SAN PELAYO</vt:lpstr>
      <vt:lpstr>ECONOMÍA DE SAN PELAYO</vt:lpstr>
      <vt:lpstr>MUNICIPIO DE TIERRA ALTA</vt:lpstr>
      <vt:lpstr>IDENTIFICACION DE TIERRA ALTA</vt:lpstr>
      <vt:lpstr>ESCUDO  DE  TIERRA ALTA</vt:lpstr>
      <vt:lpstr>BANDERA DE  TIERRA ALTA</vt:lpstr>
      <vt:lpstr>HIMNO DE TIERRA ALTA</vt:lpstr>
      <vt:lpstr>HISTORIA DE TIERRA ALTA</vt:lpstr>
      <vt:lpstr>GEOGRAFÍA DE TIERRA ALTA</vt:lpstr>
      <vt:lpstr>ECOLOGIA DE TIERRA ALTA</vt:lpstr>
      <vt:lpstr>ECONOMIA DE TIERRA ALTA</vt:lpstr>
      <vt:lpstr>MUNICIPIO DE VALENCIA</vt:lpstr>
      <vt:lpstr>IDENTIFICACION DE VALENCIA</vt:lpstr>
      <vt:lpstr>ESCUDO   DE  VALENCIA</vt:lpstr>
      <vt:lpstr>BANDERA  DE  VALENCIA</vt:lpstr>
      <vt:lpstr>HIMNO  DE  VALENCIA</vt:lpstr>
      <vt:lpstr>HISTORIA DE VALENCIA</vt:lpstr>
      <vt:lpstr>GEOGRAFÍA DE VALENCIA</vt:lpstr>
      <vt:lpstr>ECOLOGÍA DE VALENCIA</vt:lpstr>
      <vt:lpstr>ECONOMÍA DE VALENCIA</vt:lpstr>
      <vt:lpstr>MUNICIPIO DE TUCHIN</vt:lpstr>
      <vt:lpstr>IDENTIFICACION DE TUCHIN</vt:lpstr>
      <vt:lpstr>ESCUDO DE TUCHIN</vt:lpstr>
      <vt:lpstr>BANDERA DE TUCHIN</vt:lpstr>
      <vt:lpstr>HIMNO DE TUCHIN</vt:lpstr>
      <vt:lpstr>HISTORIA DE TUCHIN</vt:lpstr>
      <vt:lpstr>Diapositiva 238</vt:lpstr>
      <vt:lpstr>GEOGRAFIA DE TUCHIN</vt:lpstr>
      <vt:lpstr>ECONOMIA DE TUCHIN</vt:lpstr>
      <vt:lpstr>MUNICIPIO DE SAN JOSE DE URE</vt:lpstr>
      <vt:lpstr>GEOGRAFIA DE SAN JOSE DE URE</vt:lpstr>
      <vt:lpstr>Diapositiva 243</vt:lpstr>
      <vt:lpstr>Diapositiva 244</vt:lpstr>
      <vt:lpstr>CREDITO</vt:lpstr>
    </vt:vector>
  </TitlesOfParts>
  <Company>Windows uE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WinuE</dc:creator>
  <cp:lastModifiedBy>Colossus User</cp:lastModifiedBy>
  <cp:revision>573</cp:revision>
  <dcterms:created xsi:type="dcterms:W3CDTF">2009-05-26T19:04:20Z</dcterms:created>
  <dcterms:modified xsi:type="dcterms:W3CDTF">2011-11-11T13:52:42Z</dcterms:modified>
</cp:coreProperties>
</file>